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9"/>
  </p:notesMasterIdLst>
  <p:handoutMasterIdLst>
    <p:handoutMasterId r:id="rId30"/>
  </p:handoutMasterIdLst>
  <p:sldIdLst>
    <p:sldId id="695" r:id="rId5"/>
    <p:sldId id="671" r:id="rId6"/>
    <p:sldId id="681" r:id="rId7"/>
    <p:sldId id="691" r:id="rId8"/>
    <p:sldId id="693" r:id="rId9"/>
    <p:sldId id="694" r:id="rId10"/>
    <p:sldId id="696" r:id="rId11"/>
    <p:sldId id="697" r:id="rId12"/>
    <p:sldId id="699" r:id="rId13"/>
    <p:sldId id="700" r:id="rId14"/>
    <p:sldId id="701" r:id="rId15"/>
    <p:sldId id="703" r:id="rId16"/>
    <p:sldId id="704" r:id="rId17"/>
    <p:sldId id="705" r:id="rId18"/>
    <p:sldId id="706" r:id="rId19"/>
    <p:sldId id="707" r:id="rId20"/>
    <p:sldId id="708" r:id="rId21"/>
    <p:sldId id="709" r:id="rId22"/>
    <p:sldId id="710" r:id="rId23"/>
    <p:sldId id="711" r:id="rId24"/>
    <p:sldId id="712" r:id="rId25"/>
    <p:sldId id="713" r:id="rId26"/>
    <p:sldId id="702" r:id="rId27"/>
    <p:sldId id="677" r:id="rId28"/>
  </p:sldIdLst>
  <p:sldSz cx="7559675" cy="10691813"/>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0E8B"/>
    <a:srgbClr val="7D2A8D"/>
    <a:srgbClr val="E90989"/>
    <a:srgbClr val="262626"/>
    <a:srgbClr val="A63BBD"/>
    <a:srgbClr val="BC0A77"/>
    <a:srgbClr val="ECECEC"/>
    <a:srgbClr val="7654A2"/>
    <a:srgbClr val="B79974"/>
    <a:srgbClr val="305C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33" autoAdjust="0"/>
    <p:restoredTop sz="94865"/>
  </p:normalViewPr>
  <p:slideViewPr>
    <p:cSldViewPr snapToGrid="0" snapToObjects="1">
      <p:cViewPr varScale="1">
        <p:scale>
          <a:sx n="52" d="100"/>
          <a:sy n="52" d="100"/>
        </p:scale>
        <p:origin x="1857" y="45"/>
      </p:cViewPr>
      <p:guideLst/>
    </p:cSldViewPr>
  </p:slideViewPr>
  <p:notesTextViewPr>
    <p:cViewPr>
      <p:scale>
        <a:sx n="1" d="1"/>
        <a:sy n="1" d="1"/>
      </p:scale>
      <p:origin x="0" y="0"/>
    </p:cViewPr>
  </p:notesTextViewPr>
  <p:sorterViewPr>
    <p:cViewPr>
      <p:scale>
        <a:sx n="52" d="100"/>
        <a:sy n="52" d="100"/>
      </p:scale>
      <p:origin x="0" y="0"/>
    </p:cViewPr>
  </p:sorterViewPr>
  <p:notesViewPr>
    <p:cSldViewPr snapToGrid="0" snapToObjects="1" showGuides="1">
      <p:cViewPr varScale="1">
        <p:scale>
          <a:sx n="71" d="100"/>
          <a:sy n="71" d="100"/>
        </p:scale>
        <p:origin x="244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5/4/2025</a:t>
            </a:fld>
            <a:endParaRPr lang="en-US"/>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5/4/2025</a:t>
            </a:fld>
            <a:endParaRPr lang="en-US"/>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904AF-EBA3-901B-9653-C03AF343E5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44F85B-0CCB-F627-BC50-B943489C81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233148-B5F7-4FCA-8220-BD68097C4EB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88182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9878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332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4545F-1E26-6BFF-97D4-F3C1253F80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AC8D99-8649-78B0-A6DD-3065D8BEC9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67D3F7-2859-FD35-C8D4-B340ED8245D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86689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451D53C-BEDD-0149-939C-B08D828FC303}"/>
              </a:ext>
            </a:extLst>
          </p:cNvPr>
          <p:cNvSpPr/>
          <p:nvPr/>
        </p:nvSpPr>
        <p:spPr>
          <a:xfrm>
            <a:off x="64948" y="2827868"/>
            <a:ext cx="7488314" cy="5395590"/>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D2A8D"/>
          </a:solidFill>
          <a:ln w="30808" cap="flat">
            <a:noFill/>
            <a:prstDash val="solid"/>
            <a:miter/>
          </a:ln>
        </p:spPr>
        <p:txBody>
          <a:bodyPr rtlCol="0" anchor="ctr"/>
          <a:lstStyle/>
          <a:p>
            <a:endParaRPr lang="en-US"/>
          </a:p>
        </p:txBody>
      </p:sp>
      <p:sp>
        <p:nvSpPr>
          <p:cNvPr id="3" name="Picture Placeholder 12">
            <a:extLst>
              <a:ext uri="{FF2B5EF4-FFF2-40B4-BE49-F238E27FC236}">
                <a16:creationId xmlns:a16="http://schemas.microsoft.com/office/drawing/2014/main" id="{3B6DCD62-C098-ABAD-F208-A1BF952A83D2}"/>
              </a:ext>
            </a:extLst>
          </p:cNvPr>
          <p:cNvSpPr>
            <a:spLocks noGrp="1"/>
          </p:cNvSpPr>
          <p:nvPr>
            <p:ph type="pic" sz="quarter" idx="22"/>
          </p:nvPr>
        </p:nvSpPr>
        <p:spPr>
          <a:xfrm>
            <a:off x="0" y="2440877"/>
            <a:ext cx="4924051" cy="6481925"/>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a:p>
        </p:txBody>
      </p:sp>
      <p:sp>
        <p:nvSpPr>
          <p:cNvPr id="33" name="Freeform 32">
            <a:extLst>
              <a:ext uri="{FF2B5EF4-FFF2-40B4-BE49-F238E27FC236}">
                <a16:creationId xmlns:a16="http://schemas.microsoft.com/office/drawing/2014/main" id="{527A8425-B90A-4347-AF48-00C1D5CC2D28}"/>
              </a:ext>
            </a:extLst>
          </p:cNvPr>
          <p:cNvSpPr/>
          <p:nvPr/>
        </p:nvSpPr>
        <p:spPr>
          <a:xfrm>
            <a:off x="3299813" y="3942471"/>
            <a:ext cx="4525730" cy="3029130"/>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3344644" y="4183865"/>
            <a:ext cx="3704814" cy="1112797"/>
          </a:xfrm>
        </p:spPr>
        <p:txBody>
          <a:bodyPr anchor="t">
            <a:noAutofit/>
          </a:bodyPr>
          <a:lstStyle>
            <a:lvl1pPr marL="0" indent="0" algn="l">
              <a:lnSpc>
                <a:spcPts val="3940"/>
              </a:lnSpc>
              <a:spcBef>
                <a:spcPts val="0"/>
              </a:spcBef>
              <a:buNone/>
              <a:defRPr sz="40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 FAB CONNECT HER</a:t>
            </a:r>
            <a:endParaRPr lang="en-US" dirty="0"/>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3327373" y="5921150"/>
            <a:ext cx="4003808" cy="1179633"/>
          </a:xfrm>
        </p:spPr>
        <p:txBody>
          <a:bodyPr anchor="t">
            <a:noAutofit/>
          </a:bodyPr>
          <a:lstStyle>
            <a:lvl1pPr marL="0" indent="0" algn="l">
              <a:lnSpc>
                <a:spcPct val="100000"/>
              </a:lnSpc>
              <a:spcBef>
                <a:spcPts val="0"/>
              </a:spcBef>
              <a:buNone/>
              <a:defRPr sz="18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Sub-Text Here</a:t>
            </a:r>
          </a:p>
        </p:txBody>
      </p:sp>
      <p:sp>
        <p:nvSpPr>
          <p:cNvPr id="58" name="Rectangle 57">
            <a:extLst>
              <a:ext uri="{FF2B5EF4-FFF2-40B4-BE49-F238E27FC236}">
                <a16:creationId xmlns:a16="http://schemas.microsoft.com/office/drawing/2014/main" id="{B18F2335-85BE-FD4B-9088-52A89423DF3E}"/>
              </a:ext>
            </a:extLst>
          </p:cNvPr>
          <p:cNvSpPr/>
          <p:nvPr userDrawn="1"/>
        </p:nvSpPr>
        <p:spPr>
          <a:xfrm>
            <a:off x="5389017" y="9934743"/>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9498FFE3-10C5-6FBA-BDBC-8F6CC30819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9517" y="325269"/>
            <a:ext cx="3529588" cy="1838327"/>
          </a:xfrm>
          <a:prstGeom prst="rect">
            <a:avLst/>
          </a:prstGeom>
        </p:spPr>
      </p:pic>
      <p:sp>
        <p:nvSpPr>
          <p:cNvPr id="96" name="Rectangle 95">
            <a:extLst>
              <a:ext uri="{FF2B5EF4-FFF2-40B4-BE49-F238E27FC236}">
                <a16:creationId xmlns:a16="http://schemas.microsoft.com/office/drawing/2014/main" id="{A635AFF3-E1D2-A344-CDFD-31930498EC9D}"/>
              </a:ext>
            </a:extLst>
          </p:cNvPr>
          <p:cNvSpPr/>
          <p:nvPr userDrawn="1"/>
        </p:nvSpPr>
        <p:spPr>
          <a:xfrm>
            <a:off x="5389017" y="9934743"/>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96">
            <a:extLst>
              <a:ext uri="{FF2B5EF4-FFF2-40B4-BE49-F238E27FC236}">
                <a16:creationId xmlns:a16="http://schemas.microsoft.com/office/drawing/2014/main" id="{2A32CF87-5327-117A-CB13-25B64B354659}"/>
              </a:ext>
            </a:extLst>
          </p:cNvPr>
          <p:cNvSpPr/>
          <p:nvPr userDrawn="1"/>
        </p:nvSpPr>
        <p:spPr>
          <a:xfrm>
            <a:off x="3972882" y="9717101"/>
            <a:ext cx="3573966" cy="544088"/>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EA0E8B"/>
          </a:solidFill>
          <a:ln w="30808" cap="flat">
            <a:noFill/>
            <a:prstDash val="solid"/>
            <a:miter/>
          </a:ln>
        </p:spPr>
        <p:txBody>
          <a:bodyPr rtlCol="0" anchor="ctr"/>
          <a:lstStyle/>
          <a:p>
            <a:endParaRPr lang="en-US" sz="2069"/>
          </a:p>
        </p:txBody>
      </p:sp>
      <p:sp>
        <p:nvSpPr>
          <p:cNvPr id="98" name="Text Placeholder 32">
            <a:extLst>
              <a:ext uri="{FF2B5EF4-FFF2-40B4-BE49-F238E27FC236}">
                <a16:creationId xmlns:a16="http://schemas.microsoft.com/office/drawing/2014/main" id="{E2991079-A7B4-7233-8DB5-5C418E6A441D}"/>
              </a:ext>
            </a:extLst>
          </p:cNvPr>
          <p:cNvSpPr>
            <a:spLocks noGrp="1"/>
          </p:cNvSpPr>
          <p:nvPr>
            <p:ph type="body" sz="quarter" idx="20" hasCustomPrompt="1"/>
          </p:nvPr>
        </p:nvSpPr>
        <p:spPr>
          <a:xfrm>
            <a:off x="3972882" y="9778747"/>
            <a:ext cx="3314191" cy="518298"/>
          </a:xfrm>
        </p:spPr>
        <p:txBody>
          <a:bodyPr anchor="t">
            <a:noAutofit/>
          </a:bodyPr>
          <a:lstStyle>
            <a:lvl1pPr marL="0" indent="0" algn="r">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www.website.eu</a:t>
            </a:r>
            <a:endParaRPr lang="en-GB" dirty="0"/>
          </a:p>
        </p:txBody>
      </p:sp>
      <p:sp>
        <p:nvSpPr>
          <p:cNvPr id="102" name="Text Placeholder 32">
            <a:extLst>
              <a:ext uri="{FF2B5EF4-FFF2-40B4-BE49-F238E27FC236}">
                <a16:creationId xmlns:a16="http://schemas.microsoft.com/office/drawing/2014/main" id="{590026B0-E54F-AA6F-B471-D38753D1B3FA}"/>
              </a:ext>
            </a:extLst>
          </p:cNvPr>
          <p:cNvSpPr>
            <a:spLocks noGrp="1"/>
          </p:cNvSpPr>
          <p:nvPr>
            <p:ph type="body" sz="quarter" idx="11" hasCustomPrompt="1"/>
          </p:nvPr>
        </p:nvSpPr>
        <p:spPr>
          <a:xfrm>
            <a:off x="788990" y="9795062"/>
            <a:ext cx="1178537" cy="466127"/>
          </a:xfrm>
        </p:spPr>
        <p:txBody>
          <a:bodyPr>
            <a:noAutofit/>
          </a:bodyPr>
          <a:lstStyle>
            <a:lvl1pPr marL="0" indent="0">
              <a:lnSpc>
                <a:spcPct val="100000"/>
              </a:lnSpc>
              <a:spcBef>
                <a:spcPts val="0"/>
              </a:spcBef>
              <a:buNone/>
              <a:defRPr sz="900" b="0" i="0">
                <a:solidFill>
                  <a:srgbClr val="2626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2024 – 2026</a:t>
            </a:r>
          </a:p>
          <a:p>
            <a:pPr lvl="0"/>
            <a:r>
              <a:rPr lang="en-GB" dirty="0"/>
              <a:t>Document Name</a:t>
            </a:r>
            <a:endParaRPr lang="en-US" dirty="0"/>
          </a:p>
        </p:txBody>
      </p:sp>
      <p:sp>
        <p:nvSpPr>
          <p:cNvPr id="103" name="Text Placeholder 32">
            <a:extLst>
              <a:ext uri="{FF2B5EF4-FFF2-40B4-BE49-F238E27FC236}">
                <a16:creationId xmlns:a16="http://schemas.microsoft.com/office/drawing/2014/main" id="{DA189F6A-5A22-AE23-6A0B-33CA09FA7EC5}"/>
              </a:ext>
            </a:extLst>
          </p:cNvPr>
          <p:cNvSpPr>
            <a:spLocks noGrp="1"/>
          </p:cNvSpPr>
          <p:nvPr>
            <p:ph type="body" sz="quarter" idx="21" hasCustomPrompt="1"/>
          </p:nvPr>
        </p:nvSpPr>
        <p:spPr>
          <a:xfrm>
            <a:off x="2241285" y="9780985"/>
            <a:ext cx="1178537" cy="466127"/>
          </a:xfrm>
        </p:spPr>
        <p:txBody>
          <a:bodyPr>
            <a:noAutofit/>
          </a:bodyPr>
          <a:lstStyle>
            <a:lvl1pPr marL="0" indent="0">
              <a:lnSpc>
                <a:spcPct val="100000"/>
              </a:lnSpc>
              <a:spcBef>
                <a:spcPts val="0"/>
              </a:spcBef>
              <a:buNone/>
              <a:defRPr sz="900" b="0" i="0">
                <a:solidFill>
                  <a:srgbClr val="2626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Created By</a:t>
            </a:r>
          </a:p>
          <a:p>
            <a:pPr lvl="0"/>
            <a:r>
              <a:rPr lang="en-GB" dirty="0"/>
              <a:t>Partner Name</a:t>
            </a:r>
            <a:endParaRPr lang="en-US" dirty="0"/>
          </a:p>
        </p:txBody>
      </p:sp>
      <p:pic>
        <p:nvPicPr>
          <p:cNvPr id="106" name="Picture 105">
            <a:extLst>
              <a:ext uri="{FF2B5EF4-FFF2-40B4-BE49-F238E27FC236}">
                <a16:creationId xmlns:a16="http://schemas.microsoft.com/office/drawing/2014/main" id="{CE8B8AA9-020E-F3C7-F2A0-C2DC4B163B3D}"/>
              </a:ext>
            </a:extLst>
          </p:cNvPr>
          <p:cNvPicPr/>
          <p:nvPr userDrawn="1"/>
        </p:nvPicPr>
        <p:blipFill rotWithShape="1">
          <a:blip r:embed="rId3" cstate="print">
            <a:extLst>
              <a:ext uri="{28A0092B-C50C-407E-A947-70E740481C1C}">
                <a14:useLocalDpi xmlns:a14="http://schemas.microsoft.com/office/drawing/2010/main"/>
              </a:ext>
            </a:extLst>
          </a:blip>
          <a:srcRect r="44449"/>
          <a:stretch/>
        </p:blipFill>
        <p:spPr bwMode="auto">
          <a:xfrm>
            <a:off x="5889752" y="9019565"/>
            <a:ext cx="1280061" cy="2939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1" y="866623"/>
            <a:ext cx="7559675" cy="6458950"/>
          </a:xfrm>
          <a:prstGeom prst="rect">
            <a:avLst/>
          </a:prstGeom>
          <a:solidFill>
            <a:srgbClr val="7D2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13" name="Freeform 12">
            <a:extLst>
              <a:ext uri="{FF2B5EF4-FFF2-40B4-BE49-F238E27FC236}">
                <a16:creationId xmlns:a16="http://schemas.microsoft.com/office/drawing/2014/main" id="{B050671B-C7D5-DD46-81CA-054CF15BA87B}"/>
              </a:ext>
            </a:extLst>
          </p:cNvPr>
          <p:cNvSpPr/>
          <p:nvPr userDrawn="1"/>
        </p:nvSpPr>
        <p:spPr>
          <a:xfrm>
            <a:off x="5352441" y="660210"/>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A0E8B"/>
          </a:solidFill>
          <a:ln w="30808" cap="flat">
            <a:noFill/>
            <a:prstDash val="solid"/>
            <a:miter/>
          </a:ln>
        </p:spPr>
        <p:txBody>
          <a:bodyPr rtlCol="0" anchor="ctr"/>
          <a:lstStyle/>
          <a:p>
            <a:endParaRPr lang="en-US"/>
          </a:p>
        </p:txBody>
      </p:sp>
      <p:sp>
        <p:nvSpPr>
          <p:cNvPr id="18" name="Picture Placeholder 12">
            <a:extLst>
              <a:ext uri="{FF2B5EF4-FFF2-40B4-BE49-F238E27FC236}">
                <a16:creationId xmlns:a16="http://schemas.microsoft.com/office/drawing/2014/main" id="{4271CB9E-9A14-1344-AB6E-69BC9E204EF3}"/>
              </a:ext>
            </a:extLst>
          </p:cNvPr>
          <p:cNvSpPr>
            <a:spLocks noGrp="1"/>
          </p:cNvSpPr>
          <p:nvPr>
            <p:ph type="pic" sz="quarter" idx="12"/>
          </p:nvPr>
        </p:nvSpPr>
        <p:spPr>
          <a:xfrm>
            <a:off x="4002754" y="1369416"/>
            <a:ext cx="2916000" cy="1727134"/>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a:p>
        </p:txBody>
      </p:sp>
      <p:sp>
        <p:nvSpPr>
          <p:cNvPr id="19" name="Picture Placeholder 12">
            <a:extLst>
              <a:ext uri="{FF2B5EF4-FFF2-40B4-BE49-F238E27FC236}">
                <a16:creationId xmlns:a16="http://schemas.microsoft.com/office/drawing/2014/main" id="{7B52F1D9-9B8C-1B46-8A5F-7904E41CFB6F}"/>
              </a:ext>
            </a:extLst>
          </p:cNvPr>
          <p:cNvSpPr>
            <a:spLocks noGrp="1"/>
          </p:cNvSpPr>
          <p:nvPr>
            <p:ph type="pic" sz="quarter" idx="15"/>
          </p:nvPr>
        </p:nvSpPr>
        <p:spPr>
          <a:xfrm>
            <a:off x="4002754" y="3610059"/>
            <a:ext cx="2916000" cy="3199550"/>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a:p>
        </p:txBody>
      </p:sp>
      <p:sp>
        <p:nvSpPr>
          <p:cNvPr id="20" name="Picture Placeholder 12">
            <a:extLst>
              <a:ext uri="{FF2B5EF4-FFF2-40B4-BE49-F238E27FC236}">
                <a16:creationId xmlns:a16="http://schemas.microsoft.com/office/drawing/2014/main" id="{83E85E66-24F2-1345-ADE1-564B755202CD}"/>
              </a:ext>
            </a:extLst>
          </p:cNvPr>
          <p:cNvSpPr>
            <a:spLocks noGrp="1"/>
          </p:cNvSpPr>
          <p:nvPr>
            <p:ph type="pic" sz="quarter" idx="16"/>
          </p:nvPr>
        </p:nvSpPr>
        <p:spPr>
          <a:xfrm>
            <a:off x="640921" y="5082475"/>
            <a:ext cx="2916000" cy="1727134"/>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a:p>
        </p:txBody>
      </p:sp>
      <p:sp>
        <p:nvSpPr>
          <p:cNvPr id="21" name="Picture Placeholder 12">
            <a:extLst>
              <a:ext uri="{FF2B5EF4-FFF2-40B4-BE49-F238E27FC236}">
                <a16:creationId xmlns:a16="http://schemas.microsoft.com/office/drawing/2014/main" id="{482FE9BA-BF14-7A47-AAA3-68829C8443F3}"/>
              </a:ext>
            </a:extLst>
          </p:cNvPr>
          <p:cNvSpPr>
            <a:spLocks noGrp="1"/>
          </p:cNvSpPr>
          <p:nvPr>
            <p:ph type="pic" sz="quarter" idx="17"/>
          </p:nvPr>
        </p:nvSpPr>
        <p:spPr>
          <a:xfrm>
            <a:off x="684989" y="1366961"/>
            <a:ext cx="2916000" cy="3199550"/>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684990" y="7931857"/>
            <a:ext cx="2631952" cy="2099746"/>
          </a:xfrm>
        </p:spPr>
        <p:txBody>
          <a:bodyPr>
            <a:noAutofit/>
          </a:bodyPr>
          <a:lstStyle>
            <a:lvl1pPr marL="0" indent="0" algn="l">
              <a:buNone/>
              <a:defRPr sz="2900" b="1" i="0" spc="0">
                <a:solidFill>
                  <a:srgbClr val="EA0E8B"/>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3583660" y="7931856"/>
            <a:ext cx="3389294" cy="2099747"/>
          </a:xfrm>
        </p:spPr>
        <p:txBody>
          <a:bodyPr numCol="1" spcCol="288000" anchor="t">
            <a:noAutofit/>
          </a:bodyPr>
          <a:lstStyle>
            <a:lvl1pPr marL="0" indent="0" algn="l">
              <a:lnSpc>
                <a:spcPct val="100000"/>
              </a:lnSpc>
              <a:spcBef>
                <a:spcPts val="0"/>
              </a:spcBef>
              <a:buNone/>
              <a:defRPr sz="11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11" name="Slide Number Placeholder 5">
            <a:extLst>
              <a:ext uri="{FF2B5EF4-FFF2-40B4-BE49-F238E27FC236}">
                <a16:creationId xmlns:a16="http://schemas.microsoft.com/office/drawing/2014/main" id="{AE34CA4F-1F8B-7F44-AFCD-59FB4964F62F}"/>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a:p>
        </p:txBody>
      </p:sp>
    </p:spTree>
    <p:extLst>
      <p:ext uri="{BB962C8B-B14F-4D97-AF65-F5344CB8AC3E}">
        <p14:creationId xmlns:p14="http://schemas.microsoft.com/office/powerpoint/2010/main" val="2180976426"/>
      </p:ext>
    </p:extLst>
  </p:cSld>
  <p:clrMapOvr>
    <a:masterClrMapping/>
  </p:clrMapOvr>
  <p:extLst>
    <p:ext uri="{DCECCB84-F9BA-43D5-87BE-67443E8EF086}">
      <p15:sldGuideLst xmlns:p15="http://schemas.microsoft.com/office/powerpoint/2012/main">
        <p15:guide id="1" orient="horz" pos="642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x photo/text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BB55D3C9-D9E1-3C4C-BCEE-D89966A31615}"/>
              </a:ext>
            </a:extLst>
          </p:cNvPr>
          <p:cNvSpPr/>
          <p:nvPr userDrawn="1"/>
        </p:nvSpPr>
        <p:spPr>
          <a:xfrm>
            <a:off x="778506" y="1417246"/>
            <a:ext cx="1840365" cy="1848218"/>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7D2A8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ontserrat" panose="00000500000000000000" pitchFamily="50" charset="0"/>
            </a:endParaRPr>
          </a:p>
        </p:txBody>
      </p:sp>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3506965" y="1272429"/>
            <a:ext cx="3322337" cy="518391"/>
          </a:xfrm>
        </p:spPr>
        <p:txBody>
          <a:bodyPr>
            <a:noAutofit/>
          </a:bodyPr>
          <a:lstStyle>
            <a:lvl1pPr marL="0" indent="0" algn="l">
              <a:buNone/>
              <a:defRPr sz="1800" b="1" i="0">
                <a:solidFill>
                  <a:srgbClr val="EA0E8B"/>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3514518" y="1790820"/>
            <a:ext cx="3322336" cy="1474644"/>
          </a:xfrm>
        </p:spPr>
        <p:txBody>
          <a:bodyPr numCol="1" spcCol="288000" anchor="t">
            <a:noAutofit/>
          </a:bodyPr>
          <a:lstStyle>
            <a:lvl1pPr marL="0" indent="0" algn="l">
              <a:lnSpc>
                <a:spcPct val="100000"/>
              </a:lnSpc>
              <a:spcBef>
                <a:spcPts val="0"/>
              </a:spcBef>
              <a:buNone/>
              <a:defRPr sz="11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2" name="Picture Placeholder 12">
            <a:extLst>
              <a:ext uri="{FF2B5EF4-FFF2-40B4-BE49-F238E27FC236}">
                <a16:creationId xmlns:a16="http://schemas.microsoft.com/office/drawing/2014/main" id="{3AF27051-A30A-444D-B834-CDE929D2D75D}"/>
              </a:ext>
            </a:extLst>
          </p:cNvPr>
          <p:cNvSpPr>
            <a:spLocks noGrp="1"/>
          </p:cNvSpPr>
          <p:nvPr>
            <p:ph type="pic" sz="quarter" idx="16"/>
          </p:nvPr>
        </p:nvSpPr>
        <p:spPr>
          <a:xfrm>
            <a:off x="1129824" y="1096349"/>
            <a:ext cx="1830513" cy="1839366"/>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a:p>
        </p:txBody>
      </p:sp>
      <p:sp>
        <p:nvSpPr>
          <p:cNvPr id="54" name="Freeform 53">
            <a:extLst>
              <a:ext uri="{FF2B5EF4-FFF2-40B4-BE49-F238E27FC236}">
                <a16:creationId xmlns:a16="http://schemas.microsoft.com/office/drawing/2014/main" id="{70D142EB-A662-584D-9522-3092F322E555}"/>
              </a:ext>
            </a:extLst>
          </p:cNvPr>
          <p:cNvSpPr/>
          <p:nvPr userDrawn="1"/>
        </p:nvSpPr>
        <p:spPr>
          <a:xfrm>
            <a:off x="778506" y="4258255"/>
            <a:ext cx="1840365" cy="1848218"/>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7D2A8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ontserrat" panose="00000500000000000000" pitchFamily="50" charset="0"/>
            </a:endParaRPr>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3506965" y="4113438"/>
            <a:ext cx="3322337" cy="518391"/>
          </a:xfrm>
        </p:spPr>
        <p:txBody>
          <a:bodyPr>
            <a:noAutofit/>
          </a:bodyPr>
          <a:lstStyle>
            <a:lvl1pPr marL="0" indent="0" algn="l">
              <a:buNone/>
              <a:defRPr sz="1800" b="1" i="0">
                <a:solidFill>
                  <a:srgbClr val="EA0E8B"/>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3514518" y="4631829"/>
            <a:ext cx="3322336" cy="1474644"/>
          </a:xfrm>
        </p:spPr>
        <p:txBody>
          <a:bodyPr numCol="1" spcCol="288000" anchor="t">
            <a:noAutofit/>
          </a:bodyPr>
          <a:lstStyle>
            <a:lvl1pPr marL="0" indent="0" algn="l">
              <a:lnSpc>
                <a:spcPct val="100000"/>
              </a:lnSpc>
              <a:spcBef>
                <a:spcPts val="0"/>
              </a:spcBef>
              <a:buNone/>
              <a:defRPr sz="11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57" name="Picture Placeholder 12">
            <a:extLst>
              <a:ext uri="{FF2B5EF4-FFF2-40B4-BE49-F238E27FC236}">
                <a16:creationId xmlns:a16="http://schemas.microsoft.com/office/drawing/2014/main" id="{B98C8422-F694-D34F-9B43-6DA13D472177}"/>
              </a:ext>
            </a:extLst>
          </p:cNvPr>
          <p:cNvSpPr>
            <a:spLocks noGrp="1"/>
          </p:cNvSpPr>
          <p:nvPr>
            <p:ph type="pic" sz="quarter" idx="53"/>
          </p:nvPr>
        </p:nvSpPr>
        <p:spPr>
          <a:xfrm>
            <a:off x="1129824" y="3937358"/>
            <a:ext cx="1830513" cy="1839366"/>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a:p>
        </p:txBody>
      </p:sp>
      <p:sp>
        <p:nvSpPr>
          <p:cNvPr id="58" name="Freeform 57">
            <a:extLst>
              <a:ext uri="{FF2B5EF4-FFF2-40B4-BE49-F238E27FC236}">
                <a16:creationId xmlns:a16="http://schemas.microsoft.com/office/drawing/2014/main" id="{D642BB82-71A2-0B41-87B7-70DDC99AE34D}"/>
              </a:ext>
            </a:extLst>
          </p:cNvPr>
          <p:cNvSpPr/>
          <p:nvPr userDrawn="1"/>
        </p:nvSpPr>
        <p:spPr>
          <a:xfrm>
            <a:off x="778506" y="7057405"/>
            <a:ext cx="1840365" cy="1848218"/>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7D2A8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ontserrat" panose="00000500000000000000" pitchFamily="50" charset="0"/>
            </a:endParaRPr>
          </a:p>
        </p:txBody>
      </p:sp>
      <p:sp>
        <p:nvSpPr>
          <p:cNvPr id="59" name="Text Placeholder 32">
            <a:extLst>
              <a:ext uri="{FF2B5EF4-FFF2-40B4-BE49-F238E27FC236}">
                <a16:creationId xmlns:a16="http://schemas.microsoft.com/office/drawing/2014/main" id="{2E9877C6-E249-4F4E-8097-E7C44AB5FE09}"/>
              </a:ext>
            </a:extLst>
          </p:cNvPr>
          <p:cNvSpPr>
            <a:spLocks noGrp="1"/>
          </p:cNvSpPr>
          <p:nvPr>
            <p:ph type="body" sz="quarter" idx="54" hasCustomPrompt="1"/>
          </p:nvPr>
        </p:nvSpPr>
        <p:spPr>
          <a:xfrm>
            <a:off x="3506965" y="6912588"/>
            <a:ext cx="3322337" cy="518391"/>
          </a:xfrm>
        </p:spPr>
        <p:txBody>
          <a:bodyPr>
            <a:noAutofit/>
          </a:bodyPr>
          <a:lstStyle>
            <a:lvl1pPr marL="0" indent="0" algn="l">
              <a:buNone/>
              <a:defRPr sz="1800" b="1" i="0">
                <a:solidFill>
                  <a:srgbClr val="EA0E8B"/>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05D67838-D162-BA4F-965A-715CEE8EB1A7}"/>
              </a:ext>
            </a:extLst>
          </p:cNvPr>
          <p:cNvSpPr>
            <a:spLocks noGrp="1"/>
          </p:cNvSpPr>
          <p:nvPr>
            <p:ph type="body" sz="quarter" idx="55" hasCustomPrompt="1"/>
          </p:nvPr>
        </p:nvSpPr>
        <p:spPr>
          <a:xfrm>
            <a:off x="3514518" y="7430979"/>
            <a:ext cx="3322336" cy="1474644"/>
          </a:xfrm>
        </p:spPr>
        <p:txBody>
          <a:bodyPr numCol="1" spcCol="288000" anchor="t">
            <a:noAutofit/>
          </a:bodyPr>
          <a:lstStyle>
            <a:lvl1pPr marL="0" indent="0" algn="l">
              <a:lnSpc>
                <a:spcPct val="100000"/>
              </a:lnSpc>
              <a:spcBef>
                <a:spcPts val="0"/>
              </a:spcBef>
              <a:buNone/>
              <a:defRPr sz="11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61" name="Picture Placeholder 12">
            <a:extLst>
              <a:ext uri="{FF2B5EF4-FFF2-40B4-BE49-F238E27FC236}">
                <a16:creationId xmlns:a16="http://schemas.microsoft.com/office/drawing/2014/main" id="{7B7117E9-94DF-2348-9C87-2AC825D7FB1C}"/>
              </a:ext>
            </a:extLst>
          </p:cNvPr>
          <p:cNvSpPr>
            <a:spLocks noGrp="1"/>
          </p:cNvSpPr>
          <p:nvPr>
            <p:ph type="pic" sz="quarter" idx="56"/>
          </p:nvPr>
        </p:nvSpPr>
        <p:spPr>
          <a:xfrm>
            <a:off x="1129824" y="6736508"/>
            <a:ext cx="1830513" cy="1839366"/>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a:p>
        </p:txBody>
      </p:sp>
      <p:sp>
        <p:nvSpPr>
          <p:cNvPr id="62" name="Slide Number Placeholder 5">
            <a:extLst>
              <a:ext uri="{FF2B5EF4-FFF2-40B4-BE49-F238E27FC236}">
                <a16:creationId xmlns:a16="http://schemas.microsoft.com/office/drawing/2014/main" id="{BED73E24-A450-6744-8158-9406FC91C2F4}"/>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a:p>
        </p:txBody>
      </p:sp>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642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0" y="2940629"/>
            <a:ext cx="7559674" cy="4325692"/>
          </a:xfrm>
          <a:prstGeom prst="rect">
            <a:avLst/>
          </a:prstGeom>
          <a:solidFill>
            <a:srgbClr val="7D2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591948" y="629985"/>
            <a:ext cx="6599989" cy="747096"/>
          </a:xfrm>
        </p:spPr>
        <p:txBody>
          <a:bodyPr>
            <a:noAutofit/>
          </a:bodyPr>
          <a:lstStyle>
            <a:lvl1pPr marL="0" indent="0" algn="l">
              <a:buNone/>
              <a:defRPr sz="2900" b="1" i="0">
                <a:solidFill>
                  <a:srgbClr val="EA0E8B"/>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23" name="Text Placeholder 32">
            <a:extLst>
              <a:ext uri="{FF2B5EF4-FFF2-40B4-BE49-F238E27FC236}">
                <a16:creationId xmlns:a16="http://schemas.microsoft.com/office/drawing/2014/main" id="{F64485E7-EC2E-BE4D-932E-6D72FCF68FD1}"/>
              </a:ext>
            </a:extLst>
          </p:cNvPr>
          <p:cNvSpPr>
            <a:spLocks noGrp="1"/>
          </p:cNvSpPr>
          <p:nvPr>
            <p:ph type="body" sz="quarter" idx="47" hasCustomPrompt="1"/>
          </p:nvPr>
        </p:nvSpPr>
        <p:spPr>
          <a:xfrm>
            <a:off x="584395" y="1631553"/>
            <a:ext cx="6599989" cy="853742"/>
          </a:xfrm>
        </p:spPr>
        <p:txBody>
          <a:bodyPr>
            <a:noAutofit/>
          </a:bodyPr>
          <a:lstStyle>
            <a:lvl1pPr marL="0" indent="0" algn="l">
              <a:buNone/>
              <a:defRPr sz="1800" b="1"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584395" y="4485121"/>
            <a:ext cx="6599988" cy="1660826"/>
          </a:xfr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5" name="Text Placeholder 32">
            <a:extLst>
              <a:ext uri="{FF2B5EF4-FFF2-40B4-BE49-F238E27FC236}">
                <a16:creationId xmlns:a16="http://schemas.microsoft.com/office/drawing/2014/main" id="{093D1F9A-9672-9243-9CA3-DC6F39D9D256}"/>
              </a:ext>
            </a:extLst>
          </p:cNvPr>
          <p:cNvSpPr>
            <a:spLocks noGrp="1"/>
          </p:cNvSpPr>
          <p:nvPr>
            <p:ph type="body" sz="quarter" idx="49" hasCustomPrompt="1"/>
          </p:nvPr>
        </p:nvSpPr>
        <p:spPr>
          <a:xfrm>
            <a:off x="584393" y="3476012"/>
            <a:ext cx="6599989" cy="853742"/>
          </a:xfrm>
        </p:spPr>
        <p:txBody>
          <a:bodyPr>
            <a:noAutofit/>
          </a:bodyPr>
          <a:lstStyle>
            <a:lvl1pPr marL="0" indent="0" algn="l">
              <a:buNone/>
              <a:defRPr sz="1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Your Heading</a:t>
            </a:r>
          </a:p>
        </p:txBody>
      </p:sp>
      <p:pic>
        <p:nvPicPr>
          <p:cNvPr id="27" name="Picture 26">
            <a:extLst>
              <a:ext uri="{FF2B5EF4-FFF2-40B4-BE49-F238E27FC236}">
                <a16:creationId xmlns:a16="http://schemas.microsoft.com/office/drawing/2014/main" id="{A09BAF52-66C7-5F4D-8869-0F2431F9AD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0571"/>
          <a:stretch/>
        </p:blipFill>
        <p:spPr>
          <a:xfrm rot="5400000">
            <a:off x="1069185" y="5076763"/>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28" name="Picture Placeholder 4">
            <a:extLst>
              <a:ext uri="{FF2B5EF4-FFF2-40B4-BE49-F238E27FC236}">
                <a16:creationId xmlns:a16="http://schemas.microsoft.com/office/drawing/2014/main" id="{4F2D0110-3726-6A48-8149-E59708540655}"/>
              </a:ext>
            </a:extLst>
          </p:cNvPr>
          <p:cNvSpPr>
            <a:spLocks noGrp="1"/>
          </p:cNvSpPr>
          <p:nvPr>
            <p:ph type="pic" sz="quarter" idx="10"/>
          </p:nvPr>
        </p:nvSpPr>
        <p:spPr>
          <a:xfrm>
            <a:off x="2" y="6570907"/>
            <a:ext cx="4642477" cy="2880154"/>
          </a:xfrm>
          <a:solidFill>
            <a:schemeClr val="bg1">
              <a:lumMod val="85000"/>
            </a:schemeClr>
          </a:solidFill>
          <a:ln>
            <a:noFill/>
          </a:ln>
        </p:spPr>
        <p:txBody>
          <a:bodyPr/>
          <a:lstStyle/>
          <a:p>
            <a:endParaRPr lang="en-US"/>
          </a:p>
        </p:txBody>
      </p:sp>
      <p:sp>
        <p:nvSpPr>
          <p:cNvPr id="29" name="Slide Number Placeholder 5">
            <a:extLst>
              <a:ext uri="{FF2B5EF4-FFF2-40B4-BE49-F238E27FC236}">
                <a16:creationId xmlns:a16="http://schemas.microsoft.com/office/drawing/2014/main" id="{0A15A55D-5B03-3541-A63F-0DECD5929955}"/>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a:p>
        </p:txBody>
      </p:sp>
      <p:sp>
        <p:nvSpPr>
          <p:cNvPr id="11" name="Freeform 10">
            <a:extLst>
              <a:ext uri="{FF2B5EF4-FFF2-40B4-BE49-F238E27FC236}">
                <a16:creationId xmlns:a16="http://schemas.microsoft.com/office/drawing/2014/main" id="{F4A6822C-F051-8C40-A45F-7B4A8A54BF2A}"/>
              </a:ext>
            </a:extLst>
          </p:cNvPr>
          <p:cNvSpPr/>
          <p:nvPr userDrawn="1"/>
        </p:nvSpPr>
        <p:spPr>
          <a:xfrm>
            <a:off x="5514042" y="2791206"/>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A0E8B"/>
          </a:solidFill>
          <a:ln w="30808" cap="flat">
            <a:noFill/>
            <a:prstDash val="solid"/>
            <a:miter/>
          </a:ln>
        </p:spPr>
        <p:txBody>
          <a:bodyPr rtlCol="0" anchor="ctr"/>
          <a:lstStyle/>
          <a:p>
            <a:endParaRPr lang="en-US"/>
          </a:p>
        </p:txBody>
      </p:sp>
    </p:spTree>
    <p:extLst>
      <p:ext uri="{BB962C8B-B14F-4D97-AF65-F5344CB8AC3E}">
        <p14:creationId xmlns:p14="http://schemas.microsoft.com/office/powerpoint/2010/main" val="31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529700" y="903756"/>
            <a:ext cx="6500273" cy="743603"/>
          </a:xfrm>
        </p:spPr>
        <p:txBody>
          <a:bodyPr>
            <a:noAutofit/>
          </a:bodyPr>
          <a:lstStyle>
            <a:lvl1pPr marL="0" indent="0" algn="l">
              <a:buNone/>
              <a:defRPr sz="2900" b="1" i="0">
                <a:solidFill>
                  <a:srgbClr val="EA0E8B"/>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ONE COLUMNS</a:t>
            </a:r>
            <a:endParaRPr lang="en-US" dirty="0"/>
          </a:p>
        </p:txBody>
      </p:sp>
      <p:sp>
        <p:nvSpPr>
          <p:cNvPr id="15" name="Text Placeholder 32">
            <a:extLst>
              <a:ext uri="{FF2B5EF4-FFF2-40B4-BE49-F238E27FC236}">
                <a16:creationId xmlns:a16="http://schemas.microsoft.com/office/drawing/2014/main" id="{776A3C61-02DA-0A4C-861E-0689200F4512}"/>
              </a:ext>
            </a:extLst>
          </p:cNvPr>
          <p:cNvSpPr>
            <a:spLocks noGrp="1"/>
          </p:cNvSpPr>
          <p:nvPr>
            <p:ph type="body" sz="quarter" idx="47" hasCustomPrompt="1"/>
          </p:nvPr>
        </p:nvSpPr>
        <p:spPr>
          <a:xfrm>
            <a:off x="522147" y="1905323"/>
            <a:ext cx="6500273" cy="743603"/>
          </a:xfrm>
        </p:spPr>
        <p:txBody>
          <a:bodyPr>
            <a:noAutofit/>
          </a:bodyPr>
          <a:lstStyle>
            <a:lvl1pPr marL="0" indent="0" algn="l">
              <a:buNone/>
              <a:defRPr sz="1800" b="1"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529699" y="2906890"/>
            <a:ext cx="6500272" cy="6921424"/>
          </a:xfrm>
        </p:spPr>
        <p:txBody>
          <a:bodyPr numCol="1" spcCol="288000" anchor="t">
            <a:noAutofit/>
          </a:bodyPr>
          <a:lstStyle>
            <a:lvl1pPr marL="0" indent="0" algn="l">
              <a:lnSpc>
                <a:spcPct val="100000"/>
              </a:lnSpc>
              <a:spcBef>
                <a:spcPts val="0"/>
              </a:spcBef>
              <a:buNone/>
              <a:defRPr sz="11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6" name="Slide Number Placeholder 5">
            <a:extLst>
              <a:ext uri="{FF2B5EF4-FFF2-40B4-BE49-F238E27FC236}">
                <a16:creationId xmlns:a16="http://schemas.microsoft.com/office/drawing/2014/main" id="{8469D253-12DF-404A-BC60-DE46EBF380D7}"/>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a:p>
        </p:txBody>
      </p:sp>
    </p:spTree>
    <p:extLst>
      <p:ext uri="{BB962C8B-B14F-4D97-AF65-F5344CB8AC3E}">
        <p14:creationId xmlns:p14="http://schemas.microsoft.com/office/powerpoint/2010/main" val="1978311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 2 columns">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529700" y="903756"/>
            <a:ext cx="6500273" cy="743603"/>
          </a:xfrm>
        </p:spPr>
        <p:txBody>
          <a:bodyPr>
            <a:noAutofit/>
          </a:bodyPr>
          <a:lstStyle>
            <a:lvl1pPr marL="0" indent="0" algn="l">
              <a:buNone/>
              <a:defRPr sz="2900" b="1" i="0">
                <a:solidFill>
                  <a:srgbClr val="EA0E8B"/>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TWO COLUMNS</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7D2A8D"/>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15" name="Text Placeholder 32">
            <a:extLst>
              <a:ext uri="{FF2B5EF4-FFF2-40B4-BE49-F238E27FC236}">
                <a16:creationId xmlns:a16="http://schemas.microsoft.com/office/drawing/2014/main" id="{776A3C61-02DA-0A4C-861E-0689200F4512}"/>
              </a:ext>
            </a:extLst>
          </p:cNvPr>
          <p:cNvSpPr>
            <a:spLocks noGrp="1"/>
          </p:cNvSpPr>
          <p:nvPr>
            <p:ph type="body" sz="quarter" idx="47" hasCustomPrompt="1"/>
          </p:nvPr>
        </p:nvSpPr>
        <p:spPr>
          <a:xfrm>
            <a:off x="522147" y="1905323"/>
            <a:ext cx="6500273" cy="743603"/>
          </a:xfrm>
        </p:spPr>
        <p:txBody>
          <a:bodyPr>
            <a:noAutofit/>
          </a:bodyPr>
          <a:lstStyle>
            <a:lvl1pPr marL="0" indent="0" algn="l">
              <a:buNone/>
              <a:defRPr sz="1800" b="1"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529699" y="2906890"/>
            <a:ext cx="6500272" cy="6921424"/>
          </a:xfrm>
        </p:spPr>
        <p:txBody>
          <a:bodyPr numCol="2" spcCol="288000" anchor="t">
            <a:noAutofit/>
          </a:bodyPr>
          <a:lstStyle>
            <a:lvl1pPr marL="0" indent="0" algn="l">
              <a:lnSpc>
                <a:spcPct val="100000"/>
              </a:lnSpc>
              <a:spcBef>
                <a:spcPts val="0"/>
              </a:spcBef>
              <a:buNone/>
              <a:defRPr sz="11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18" name="Slide Number Placeholder 5">
            <a:extLst>
              <a:ext uri="{FF2B5EF4-FFF2-40B4-BE49-F238E27FC236}">
                <a16:creationId xmlns:a16="http://schemas.microsoft.com/office/drawing/2014/main" id="{713F8AAC-B2F6-834D-8C2B-04215843A2F3}"/>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a:p>
        </p:txBody>
      </p:sp>
    </p:spTree>
    <p:extLst>
      <p:ext uri="{BB962C8B-B14F-4D97-AF65-F5344CB8AC3E}">
        <p14:creationId xmlns:p14="http://schemas.microsoft.com/office/powerpoint/2010/main" val="794728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Slide - 3 columns">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529700" y="903756"/>
            <a:ext cx="6500273" cy="743603"/>
          </a:xfrm>
        </p:spPr>
        <p:txBody>
          <a:bodyPr>
            <a:noAutofit/>
          </a:bodyPr>
          <a:lstStyle>
            <a:lvl1pPr marL="0" indent="0" algn="l">
              <a:buNone/>
              <a:defRPr sz="2900" b="1" i="0">
                <a:solidFill>
                  <a:srgbClr val="EA0E8B"/>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THREE COLUMNS</a:t>
            </a:r>
            <a:endParaRPr lang="en-US" dirty="0"/>
          </a:p>
        </p:txBody>
      </p:sp>
      <p:sp>
        <p:nvSpPr>
          <p:cNvPr id="11" name="Text Placeholder 32">
            <a:extLst>
              <a:ext uri="{FF2B5EF4-FFF2-40B4-BE49-F238E27FC236}">
                <a16:creationId xmlns:a16="http://schemas.microsoft.com/office/drawing/2014/main" id="{65E71303-A094-BE4A-86BB-0CC4F17507E6}"/>
              </a:ext>
            </a:extLst>
          </p:cNvPr>
          <p:cNvSpPr>
            <a:spLocks noGrp="1"/>
          </p:cNvSpPr>
          <p:nvPr>
            <p:ph type="body" sz="quarter" idx="47" hasCustomPrompt="1"/>
          </p:nvPr>
        </p:nvSpPr>
        <p:spPr>
          <a:xfrm>
            <a:off x="522147" y="1905323"/>
            <a:ext cx="6500273" cy="743603"/>
          </a:xfrm>
        </p:spPr>
        <p:txBody>
          <a:bodyPr>
            <a:noAutofit/>
          </a:bodyPr>
          <a:lstStyle>
            <a:lvl1pPr marL="0" indent="0" algn="l">
              <a:buNone/>
              <a:defRPr sz="1800" b="1"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12" name="Text Placeholder 32">
            <a:extLst>
              <a:ext uri="{FF2B5EF4-FFF2-40B4-BE49-F238E27FC236}">
                <a16:creationId xmlns:a16="http://schemas.microsoft.com/office/drawing/2014/main" id="{BBC68E35-587E-9542-B8E5-8CAF7CFB2D3F}"/>
              </a:ext>
            </a:extLst>
          </p:cNvPr>
          <p:cNvSpPr>
            <a:spLocks noGrp="1"/>
          </p:cNvSpPr>
          <p:nvPr>
            <p:ph type="body" sz="quarter" idx="48" hasCustomPrompt="1"/>
          </p:nvPr>
        </p:nvSpPr>
        <p:spPr>
          <a:xfrm>
            <a:off x="529699" y="2906890"/>
            <a:ext cx="6500272" cy="6921424"/>
          </a:xfrm>
        </p:spPr>
        <p:txBody>
          <a:bodyPr numCol="3" spcCol="288000" anchor="t">
            <a:noAutofit/>
          </a:bodyPr>
          <a:lstStyle>
            <a:lvl1pPr marL="0" indent="0" algn="l">
              <a:lnSpc>
                <a:spcPct val="100000"/>
              </a:lnSpc>
              <a:spcBef>
                <a:spcPts val="0"/>
              </a:spcBef>
              <a:buNone/>
              <a:defRPr sz="11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7D2A8D"/>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6" name="Slide Number Placeholder 5">
            <a:extLst>
              <a:ext uri="{FF2B5EF4-FFF2-40B4-BE49-F238E27FC236}">
                <a16:creationId xmlns:a16="http://schemas.microsoft.com/office/drawing/2014/main" id="{0F02CD49-431E-E245-A85C-64267C1420D5}"/>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a:p>
        </p:txBody>
      </p:sp>
    </p:spTree>
    <p:extLst>
      <p:ext uri="{BB962C8B-B14F-4D97-AF65-F5344CB8AC3E}">
        <p14:creationId xmlns:p14="http://schemas.microsoft.com/office/powerpoint/2010/main" val="1077509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441524D8-ED6B-1D6F-F2E9-236C87C60C11}"/>
              </a:ext>
            </a:extLst>
          </p:cNvPr>
          <p:cNvSpPr/>
          <p:nvPr userDrawn="1"/>
        </p:nvSpPr>
        <p:spPr>
          <a:xfrm>
            <a:off x="0" y="5700654"/>
            <a:ext cx="7553262" cy="3773129"/>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D2A8D"/>
          </a:solidFill>
          <a:ln w="30808" cap="flat">
            <a:noFill/>
            <a:prstDash val="solid"/>
            <a:miter/>
          </a:ln>
        </p:spPr>
        <p:txBody>
          <a:bodyPr rtlCol="0" anchor="ctr"/>
          <a:lstStyle/>
          <a:p>
            <a:endParaRPr lang="en-US"/>
          </a:p>
        </p:txBody>
      </p:sp>
      <p:sp>
        <p:nvSpPr>
          <p:cNvPr id="3" name="Freeform 2">
            <a:extLst>
              <a:ext uri="{FF2B5EF4-FFF2-40B4-BE49-F238E27FC236}">
                <a16:creationId xmlns:a16="http://schemas.microsoft.com/office/drawing/2014/main" id="{E27C7E89-F218-6B67-DB6E-655C2E17FE52}"/>
              </a:ext>
            </a:extLst>
          </p:cNvPr>
          <p:cNvSpPr/>
          <p:nvPr userDrawn="1"/>
        </p:nvSpPr>
        <p:spPr>
          <a:xfrm>
            <a:off x="657132" y="5579406"/>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A0E8B"/>
          </a:solidFill>
          <a:ln w="30808" cap="flat">
            <a:noFill/>
            <a:prstDash val="solid"/>
            <a:miter/>
          </a:ln>
        </p:spPr>
        <p:txBody>
          <a:bodyPr rtlCol="0" anchor="ctr"/>
          <a:lstStyle/>
          <a:p>
            <a:endParaRPr lang="en-US"/>
          </a:p>
        </p:txBody>
      </p:sp>
      <p:pic>
        <p:nvPicPr>
          <p:cNvPr id="4" name="Picture 3">
            <a:extLst>
              <a:ext uri="{FF2B5EF4-FFF2-40B4-BE49-F238E27FC236}">
                <a16:creationId xmlns:a16="http://schemas.microsoft.com/office/drawing/2014/main" id="{9F8A396F-72F8-D9E6-D0CA-C34E0E5A08AD}"/>
              </a:ext>
            </a:extLst>
          </p:cNvPr>
          <p:cNvPicPr/>
          <p:nvPr userDrawn="1"/>
        </p:nvPicPr>
        <p:blipFill rotWithShape="1">
          <a:blip r:embed="rId2" cstate="print">
            <a:extLst>
              <a:ext uri="{28A0092B-C50C-407E-A947-70E740481C1C}">
                <a14:useLocalDpi xmlns:a14="http://schemas.microsoft.com/office/drawing/2010/main"/>
              </a:ext>
            </a:extLst>
          </a:blip>
          <a:srcRect r="44449"/>
          <a:stretch/>
        </p:blipFill>
        <p:spPr bwMode="auto">
          <a:xfrm>
            <a:off x="5769397" y="10022364"/>
            <a:ext cx="1280061" cy="293943"/>
          </a:xfrm>
          <a:prstGeom prst="rect">
            <a:avLst/>
          </a:prstGeom>
          <a:ln>
            <a:noFill/>
          </a:ln>
          <a:extLst>
            <a:ext uri="{53640926-AAD7-44D8-BBD7-CCE9431645EC}">
              <a14:shadowObscured xmlns:a14="http://schemas.microsoft.com/office/drawing/2010/main"/>
            </a:ext>
          </a:extLst>
        </p:spPr>
      </p:pic>
      <p:sp>
        <p:nvSpPr>
          <p:cNvPr id="43" name="Text Placeholder 32">
            <a:extLst>
              <a:ext uri="{FF2B5EF4-FFF2-40B4-BE49-F238E27FC236}">
                <a16:creationId xmlns:a16="http://schemas.microsoft.com/office/drawing/2014/main" id="{34CDD426-820C-98DF-4400-229F2360FBEF}"/>
              </a:ext>
            </a:extLst>
          </p:cNvPr>
          <p:cNvSpPr>
            <a:spLocks noGrp="1"/>
          </p:cNvSpPr>
          <p:nvPr>
            <p:ph type="body" sz="quarter" idx="30" hasCustomPrompt="1"/>
          </p:nvPr>
        </p:nvSpPr>
        <p:spPr>
          <a:xfrm>
            <a:off x="526494" y="6874504"/>
            <a:ext cx="6500273" cy="743603"/>
          </a:xfrm>
        </p:spPr>
        <p:txBody>
          <a:bodyPr>
            <a:noAutofit/>
          </a:bodyPr>
          <a:lstStyle>
            <a:lvl1pPr marL="0" indent="0" algn="l">
              <a:buNone/>
              <a:defRPr sz="29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Follow our Journey</a:t>
            </a:r>
            <a:endParaRPr lang="en-US" dirty="0"/>
          </a:p>
        </p:txBody>
      </p:sp>
      <p:pic>
        <p:nvPicPr>
          <p:cNvPr id="19" name="Picture 18">
            <a:extLst>
              <a:ext uri="{FF2B5EF4-FFF2-40B4-BE49-F238E27FC236}">
                <a16:creationId xmlns:a16="http://schemas.microsoft.com/office/drawing/2014/main" id="{1D429F18-CD19-C5BD-9B7D-8E94A705BEC0}"/>
              </a:ext>
            </a:extLst>
          </p:cNvPr>
          <p:cNvPicPr>
            <a:picLocks noChangeAspect="1"/>
          </p:cNvPicPr>
          <p:nvPr userDrawn="1"/>
        </p:nvPicPr>
        <p:blipFill>
          <a:blip r:embed="rId3"/>
          <a:stretch>
            <a:fillRect/>
          </a:stretch>
        </p:blipFill>
        <p:spPr>
          <a:xfrm>
            <a:off x="392239" y="614343"/>
            <a:ext cx="3770811" cy="1963964"/>
          </a:xfrm>
          <a:prstGeom prst="rect">
            <a:avLst/>
          </a:prstGeom>
        </p:spPr>
      </p:pic>
      <p:sp>
        <p:nvSpPr>
          <p:cNvPr id="20" name="Freeform 19">
            <a:extLst>
              <a:ext uri="{FF2B5EF4-FFF2-40B4-BE49-F238E27FC236}">
                <a16:creationId xmlns:a16="http://schemas.microsoft.com/office/drawing/2014/main" id="{7D66BAAA-B64C-3D4B-B9C5-225E0B23EFB4}"/>
              </a:ext>
            </a:extLst>
          </p:cNvPr>
          <p:cNvSpPr/>
          <p:nvPr userDrawn="1"/>
        </p:nvSpPr>
        <p:spPr>
          <a:xfrm>
            <a:off x="0" y="9190783"/>
            <a:ext cx="3314192" cy="622048"/>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EA0E8B"/>
          </a:solidFill>
          <a:ln w="30808" cap="flat">
            <a:noFill/>
            <a:prstDash val="solid"/>
            <a:miter/>
          </a:ln>
        </p:spPr>
        <p:txBody>
          <a:bodyPr rtlCol="0" anchor="ctr"/>
          <a:lstStyle/>
          <a:p>
            <a:endParaRPr lang="en-US" sz="2069"/>
          </a:p>
        </p:txBody>
      </p:sp>
      <p:sp>
        <p:nvSpPr>
          <p:cNvPr id="21" name="Text Placeholder 32">
            <a:extLst>
              <a:ext uri="{FF2B5EF4-FFF2-40B4-BE49-F238E27FC236}">
                <a16:creationId xmlns:a16="http://schemas.microsoft.com/office/drawing/2014/main" id="{60BBD2FD-A0B5-4896-ED87-4CA66D276AFD}"/>
              </a:ext>
            </a:extLst>
          </p:cNvPr>
          <p:cNvSpPr>
            <a:spLocks noGrp="1"/>
          </p:cNvSpPr>
          <p:nvPr>
            <p:ph type="body" sz="quarter" idx="20" hasCustomPrompt="1"/>
          </p:nvPr>
        </p:nvSpPr>
        <p:spPr>
          <a:xfrm>
            <a:off x="380381" y="9239847"/>
            <a:ext cx="3314191" cy="518298"/>
          </a:xfrm>
        </p:spPr>
        <p:txBody>
          <a:bodyPr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www.website.eu</a:t>
            </a:r>
            <a:endParaRPr lang="en-GB" dirty="0"/>
          </a:p>
        </p:txBody>
      </p:sp>
    </p:spTree>
    <p:extLst>
      <p:ext uri="{BB962C8B-B14F-4D97-AF65-F5344CB8AC3E}">
        <p14:creationId xmlns:p14="http://schemas.microsoft.com/office/powerpoint/2010/main" val="2728685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451D53C-BEDD-0149-939C-B08D828FC303}"/>
              </a:ext>
            </a:extLst>
          </p:cNvPr>
          <p:cNvSpPr/>
          <p:nvPr/>
        </p:nvSpPr>
        <p:spPr>
          <a:xfrm>
            <a:off x="-1" y="0"/>
            <a:ext cx="7546849" cy="6690630"/>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D2A8D"/>
          </a:solidFill>
          <a:ln w="30808" cap="flat">
            <a:noFill/>
            <a:prstDash val="solid"/>
            <a:miter/>
          </a:ln>
        </p:spPr>
        <p:txBody>
          <a:bodyPr rtlCol="0" anchor="ctr"/>
          <a:lstStyle/>
          <a:p>
            <a:endParaRPr lang="en-US"/>
          </a:p>
        </p:txBody>
      </p:sp>
      <p:sp>
        <p:nvSpPr>
          <p:cNvPr id="3" name="Picture Placeholder 12">
            <a:extLst>
              <a:ext uri="{FF2B5EF4-FFF2-40B4-BE49-F238E27FC236}">
                <a16:creationId xmlns:a16="http://schemas.microsoft.com/office/drawing/2014/main" id="{092BD50C-5C9C-56C0-26D9-AD1F7BA64F94}"/>
              </a:ext>
            </a:extLst>
          </p:cNvPr>
          <p:cNvSpPr>
            <a:spLocks noGrp="1"/>
          </p:cNvSpPr>
          <p:nvPr>
            <p:ph type="pic" sz="quarter" idx="22"/>
          </p:nvPr>
        </p:nvSpPr>
        <p:spPr>
          <a:xfrm>
            <a:off x="2635624" y="444701"/>
            <a:ext cx="4924051" cy="7074427"/>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a:p>
        </p:txBody>
      </p:sp>
      <p:sp>
        <p:nvSpPr>
          <p:cNvPr id="33" name="Freeform 32">
            <a:extLst>
              <a:ext uri="{FF2B5EF4-FFF2-40B4-BE49-F238E27FC236}">
                <a16:creationId xmlns:a16="http://schemas.microsoft.com/office/drawing/2014/main" id="{527A8425-B90A-4347-AF48-00C1D5CC2D28}"/>
              </a:ext>
            </a:extLst>
          </p:cNvPr>
          <p:cNvSpPr/>
          <p:nvPr/>
        </p:nvSpPr>
        <p:spPr>
          <a:xfrm>
            <a:off x="3293400" y="2413977"/>
            <a:ext cx="4525730" cy="3029130"/>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611537" y="2570704"/>
            <a:ext cx="3704814" cy="1112797"/>
          </a:xfrm>
        </p:spPr>
        <p:txBody>
          <a:bodyPr anchor="t">
            <a:noAutofit/>
          </a:bodyPr>
          <a:lstStyle>
            <a:lvl1pPr marL="0" indent="0" algn="l">
              <a:lnSpc>
                <a:spcPts val="3940"/>
              </a:lnSpc>
              <a:spcBef>
                <a:spcPts val="0"/>
              </a:spcBef>
              <a:buNone/>
              <a:defRPr sz="40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 FAB CONNECT HER</a:t>
            </a:r>
            <a:endParaRPr lang="en-US" dirty="0"/>
          </a:p>
        </p:txBody>
      </p:sp>
      <p:sp>
        <p:nvSpPr>
          <p:cNvPr id="58" name="Rectangle 57">
            <a:extLst>
              <a:ext uri="{FF2B5EF4-FFF2-40B4-BE49-F238E27FC236}">
                <a16:creationId xmlns:a16="http://schemas.microsoft.com/office/drawing/2014/main" id="{B18F2335-85BE-FD4B-9088-52A89423DF3E}"/>
              </a:ext>
            </a:extLst>
          </p:cNvPr>
          <p:cNvSpPr/>
          <p:nvPr userDrawn="1"/>
        </p:nvSpPr>
        <p:spPr>
          <a:xfrm>
            <a:off x="5389017" y="9934743"/>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FF29D983-37A2-6448-BEE7-9F3F6899200A}"/>
              </a:ext>
            </a:extLst>
          </p:cNvPr>
          <p:cNvPicPr/>
          <p:nvPr userDrawn="1"/>
        </p:nvPicPr>
        <p:blipFill rotWithShape="1">
          <a:blip r:embed="rId2" cstate="print">
            <a:extLst>
              <a:ext uri="{28A0092B-C50C-407E-A947-70E740481C1C}">
                <a14:useLocalDpi xmlns:a14="http://schemas.microsoft.com/office/drawing/2010/main"/>
              </a:ext>
            </a:extLst>
          </a:blip>
          <a:srcRect r="44449"/>
          <a:stretch/>
        </p:blipFill>
        <p:spPr bwMode="auto">
          <a:xfrm>
            <a:off x="5889752" y="9019565"/>
            <a:ext cx="1280061" cy="293943"/>
          </a:xfrm>
          <a:prstGeom prst="rect">
            <a:avLst/>
          </a:prstGeom>
          <a:ln>
            <a:noFill/>
          </a:ln>
          <a:extLst>
            <a:ext uri="{53640926-AAD7-44D8-BBD7-CCE9431645EC}">
              <a14:shadowObscured xmlns:a14="http://schemas.microsoft.com/office/drawing/2010/main"/>
            </a:ext>
          </a:extLst>
        </p:spPr>
      </p:pic>
      <p:sp>
        <p:nvSpPr>
          <p:cNvPr id="53" name="Freeform 52">
            <a:extLst>
              <a:ext uri="{FF2B5EF4-FFF2-40B4-BE49-F238E27FC236}">
                <a16:creationId xmlns:a16="http://schemas.microsoft.com/office/drawing/2014/main" id="{C1B320A3-5F7B-6393-7759-EDBA5E2185B1}"/>
              </a:ext>
            </a:extLst>
          </p:cNvPr>
          <p:cNvSpPr/>
          <p:nvPr userDrawn="1"/>
        </p:nvSpPr>
        <p:spPr>
          <a:xfrm>
            <a:off x="4232656" y="9717101"/>
            <a:ext cx="3314192" cy="622048"/>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EA0E8B"/>
          </a:solidFill>
          <a:ln w="30808" cap="flat">
            <a:noFill/>
            <a:prstDash val="solid"/>
            <a:miter/>
          </a:ln>
        </p:spPr>
        <p:txBody>
          <a:bodyPr rtlCol="0" anchor="ctr"/>
          <a:lstStyle/>
          <a:p>
            <a:endParaRPr lang="en-US" sz="2069"/>
          </a:p>
        </p:txBody>
      </p:sp>
      <p:sp>
        <p:nvSpPr>
          <p:cNvPr id="54" name="Text Placeholder 32">
            <a:extLst>
              <a:ext uri="{FF2B5EF4-FFF2-40B4-BE49-F238E27FC236}">
                <a16:creationId xmlns:a16="http://schemas.microsoft.com/office/drawing/2014/main" id="{FF074080-BFBE-D821-20A7-FB161FAFA278}"/>
              </a:ext>
            </a:extLst>
          </p:cNvPr>
          <p:cNvSpPr>
            <a:spLocks noGrp="1"/>
          </p:cNvSpPr>
          <p:nvPr>
            <p:ph type="body" sz="quarter" idx="20" hasCustomPrompt="1"/>
          </p:nvPr>
        </p:nvSpPr>
        <p:spPr>
          <a:xfrm>
            <a:off x="3972882" y="9778747"/>
            <a:ext cx="3314191" cy="518298"/>
          </a:xfrm>
        </p:spPr>
        <p:txBody>
          <a:bodyPr anchor="t">
            <a:noAutofit/>
          </a:bodyPr>
          <a:lstStyle>
            <a:lvl1pPr marL="0" indent="0" algn="r">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www.website.eu</a:t>
            </a:r>
            <a:endParaRPr lang="en-GB" dirty="0"/>
          </a:p>
        </p:txBody>
      </p:sp>
      <p:grpSp>
        <p:nvGrpSpPr>
          <p:cNvPr id="8" name="Group 7">
            <a:extLst>
              <a:ext uri="{FF2B5EF4-FFF2-40B4-BE49-F238E27FC236}">
                <a16:creationId xmlns:a16="http://schemas.microsoft.com/office/drawing/2014/main" id="{25EFFA42-09BE-19F2-E986-6D03CEB37AE1}"/>
              </a:ext>
            </a:extLst>
          </p:cNvPr>
          <p:cNvGrpSpPr/>
          <p:nvPr userDrawn="1"/>
        </p:nvGrpSpPr>
        <p:grpSpPr>
          <a:xfrm>
            <a:off x="684843" y="9758314"/>
            <a:ext cx="1517963" cy="426085"/>
            <a:chOff x="0" y="0"/>
            <a:chExt cx="1518031" cy="426085"/>
          </a:xfrm>
        </p:grpSpPr>
        <p:sp>
          <p:nvSpPr>
            <p:cNvPr id="9" name="Freeform 8">
              <a:extLst>
                <a:ext uri="{FF2B5EF4-FFF2-40B4-BE49-F238E27FC236}">
                  <a16:creationId xmlns:a16="http://schemas.microsoft.com/office/drawing/2014/main" id="{1C132E22-C59B-B4E6-5859-5752E3C4B9D1}"/>
                </a:ext>
              </a:extLst>
            </p:cNvPr>
            <p:cNvSpPr/>
            <p:nvPr userDrawn="1"/>
          </p:nvSpPr>
          <p:spPr>
            <a:xfrm>
              <a:off x="0" y="0"/>
              <a:ext cx="18415" cy="426085"/>
            </a:xfrm>
            <a:custGeom>
              <a:avLst/>
              <a:gdLst>
                <a:gd name="connsiteX0" fmla="*/ 0 w 7701"/>
                <a:gd name="connsiteY0" fmla="*/ 0 h 172634"/>
                <a:gd name="connsiteX1" fmla="*/ 0 w 7701"/>
                <a:gd name="connsiteY1" fmla="*/ 172635 h 172634"/>
              </a:gdLst>
              <a:ahLst/>
              <a:cxnLst>
                <a:cxn ang="0">
                  <a:pos x="connsiteX0" y="connsiteY0"/>
                </a:cxn>
                <a:cxn ang="0">
                  <a:pos x="connsiteX1" y="connsiteY1"/>
                </a:cxn>
              </a:cxnLst>
              <a:rect l="l" t="t" r="r" b="b"/>
              <a:pathLst>
                <a:path w="7701" h="172634">
                  <a:moveTo>
                    <a:pt x="0" y="0"/>
                  </a:moveTo>
                  <a:lnTo>
                    <a:pt x="0" y="172635"/>
                  </a:lnTo>
                </a:path>
              </a:pathLst>
            </a:custGeom>
            <a:ln w="7702" cap="flat">
              <a:solidFill>
                <a:srgbClr val="EA0E8B"/>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10" name="Freeform 9">
              <a:extLst>
                <a:ext uri="{FF2B5EF4-FFF2-40B4-BE49-F238E27FC236}">
                  <a16:creationId xmlns:a16="http://schemas.microsoft.com/office/drawing/2014/main" id="{502DA7E3-99EC-6DEE-1FA9-D76761E52C2B}"/>
                </a:ext>
              </a:extLst>
            </p:cNvPr>
            <p:cNvSpPr/>
            <p:nvPr userDrawn="1"/>
          </p:nvSpPr>
          <p:spPr>
            <a:xfrm>
              <a:off x="1499616" y="0"/>
              <a:ext cx="18415" cy="426085"/>
            </a:xfrm>
            <a:custGeom>
              <a:avLst/>
              <a:gdLst>
                <a:gd name="connsiteX0" fmla="*/ 0 w 7701"/>
                <a:gd name="connsiteY0" fmla="*/ 0 h 172634"/>
                <a:gd name="connsiteX1" fmla="*/ 0 w 7701"/>
                <a:gd name="connsiteY1" fmla="*/ 172635 h 172634"/>
              </a:gdLst>
              <a:ahLst/>
              <a:cxnLst>
                <a:cxn ang="0">
                  <a:pos x="connsiteX0" y="connsiteY0"/>
                </a:cxn>
                <a:cxn ang="0">
                  <a:pos x="connsiteX1" y="connsiteY1"/>
                </a:cxn>
              </a:cxnLst>
              <a:rect l="l" t="t" r="r" b="b"/>
              <a:pathLst>
                <a:path w="7701" h="172634">
                  <a:moveTo>
                    <a:pt x="0" y="0"/>
                  </a:moveTo>
                  <a:lnTo>
                    <a:pt x="0" y="172635"/>
                  </a:lnTo>
                </a:path>
              </a:pathLst>
            </a:custGeom>
            <a:ln w="7702" cap="flat">
              <a:solidFill>
                <a:srgbClr val="EA0E8B"/>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grpSp>
      <p:sp>
        <p:nvSpPr>
          <p:cNvPr id="11" name="Text Placeholder 32">
            <a:extLst>
              <a:ext uri="{FF2B5EF4-FFF2-40B4-BE49-F238E27FC236}">
                <a16:creationId xmlns:a16="http://schemas.microsoft.com/office/drawing/2014/main" id="{31A25115-4677-BC2C-9B20-64CBBFE3CBA4}"/>
              </a:ext>
            </a:extLst>
          </p:cNvPr>
          <p:cNvSpPr>
            <a:spLocks noGrp="1"/>
          </p:cNvSpPr>
          <p:nvPr>
            <p:ph type="body" sz="quarter" idx="11" hasCustomPrompt="1"/>
          </p:nvPr>
        </p:nvSpPr>
        <p:spPr>
          <a:xfrm>
            <a:off x="788990" y="9795062"/>
            <a:ext cx="1178537" cy="466127"/>
          </a:xfrm>
        </p:spPr>
        <p:txBody>
          <a:bodyPr>
            <a:noAutofit/>
          </a:bodyPr>
          <a:lstStyle>
            <a:lvl1pPr marL="0" indent="0">
              <a:lnSpc>
                <a:spcPct val="100000"/>
              </a:lnSpc>
              <a:spcBef>
                <a:spcPts val="0"/>
              </a:spcBef>
              <a:buNone/>
              <a:defRPr sz="900" b="0" i="0">
                <a:solidFill>
                  <a:srgbClr val="2626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2024 – 2026</a:t>
            </a:r>
          </a:p>
          <a:p>
            <a:pPr lvl="0"/>
            <a:r>
              <a:rPr lang="en-GB" dirty="0"/>
              <a:t>Document Name</a:t>
            </a:r>
            <a:endParaRPr lang="en-US" dirty="0"/>
          </a:p>
        </p:txBody>
      </p:sp>
      <p:sp>
        <p:nvSpPr>
          <p:cNvPr id="12" name="Text Placeholder 32">
            <a:extLst>
              <a:ext uri="{FF2B5EF4-FFF2-40B4-BE49-F238E27FC236}">
                <a16:creationId xmlns:a16="http://schemas.microsoft.com/office/drawing/2014/main" id="{4E96BA98-0C5E-7BBB-4937-79829ED9DE4F}"/>
              </a:ext>
            </a:extLst>
          </p:cNvPr>
          <p:cNvSpPr>
            <a:spLocks noGrp="1"/>
          </p:cNvSpPr>
          <p:nvPr>
            <p:ph type="body" sz="quarter" idx="21" hasCustomPrompt="1"/>
          </p:nvPr>
        </p:nvSpPr>
        <p:spPr>
          <a:xfrm>
            <a:off x="2241285" y="9780985"/>
            <a:ext cx="1178537" cy="466127"/>
          </a:xfrm>
        </p:spPr>
        <p:txBody>
          <a:bodyPr>
            <a:noAutofit/>
          </a:bodyPr>
          <a:lstStyle>
            <a:lvl1pPr marL="0" indent="0">
              <a:lnSpc>
                <a:spcPct val="100000"/>
              </a:lnSpc>
              <a:spcBef>
                <a:spcPts val="0"/>
              </a:spcBef>
              <a:buNone/>
              <a:defRPr sz="900" b="0" i="0">
                <a:solidFill>
                  <a:srgbClr val="2626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Created By</a:t>
            </a:r>
          </a:p>
          <a:p>
            <a:pPr lvl="0"/>
            <a:r>
              <a:rPr lang="en-GB" dirty="0"/>
              <a:t>Partner Name</a:t>
            </a:r>
            <a:endParaRPr lang="en-US" dirty="0"/>
          </a:p>
        </p:txBody>
      </p:sp>
      <p:pic>
        <p:nvPicPr>
          <p:cNvPr id="13" name="Picture 12">
            <a:extLst>
              <a:ext uri="{FF2B5EF4-FFF2-40B4-BE49-F238E27FC236}">
                <a16:creationId xmlns:a16="http://schemas.microsoft.com/office/drawing/2014/main" id="{47F3DE73-BC03-D0A1-A7B6-CCDECD23F59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9862" y="7475181"/>
            <a:ext cx="3529588" cy="1838327"/>
          </a:xfrm>
          <a:prstGeom prst="rect">
            <a:avLst/>
          </a:prstGeom>
        </p:spPr>
      </p:pic>
    </p:spTree>
    <p:extLst>
      <p:ext uri="{BB962C8B-B14F-4D97-AF65-F5344CB8AC3E}">
        <p14:creationId xmlns:p14="http://schemas.microsoft.com/office/powerpoint/2010/main" val="37202180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1661138" y="3330026"/>
            <a:ext cx="648000" cy="348400"/>
          </a:xfrm>
        </p:spPr>
        <p:txBody>
          <a:bodyPr anchor="ctr">
            <a:noAutofit/>
          </a:bodyPr>
          <a:lstStyle>
            <a:lvl1pPr marL="0" indent="0" algn="ctr">
              <a:buNone/>
              <a:defRPr sz="1800" b="1" i="0">
                <a:solidFill>
                  <a:srgbClr val="EA0E8B"/>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2364094" y="3330026"/>
            <a:ext cx="3544003" cy="348400"/>
          </a:xfr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1661138" y="3805268"/>
            <a:ext cx="648000" cy="348400"/>
          </a:xfrm>
        </p:spPr>
        <p:txBody>
          <a:bodyPr anchor="ctr">
            <a:noAutofit/>
          </a:bodyPr>
          <a:lstStyle>
            <a:lvl1pPr marL="0" indent="0" algn="ctr">
              <a:buNone/>
              <a:defRPr sz="1800" b="1" i="0">
                <a:solidFill>
                  <a:srgbClr val="EA0E8B"/>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2364094" y="3805268"/>
            <a:ext cx="3544003" cy="349200"/>
          </a:xfr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1661138" y="4306402"/>
            <a:ext cx="648000" cy="348400"/>
          </a:xfrm>
        </p:spPr>
        <p:txBody>
          <a:bodyPr anchor="ctr">
            <a:noAutofit/>
          </a:bodyPr>
          <a:lstStyle>
            <a:lvl1pPr marL="0" indent="0" algn="ctr">
              <a:buNone/>
              <a:defRPr sz="1800" b="1" i="0">
                <a:solidFill>
                  <a:srgbClr val="EA0E8B"/>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2364094" y="4306402"/>
            <a:ext cx="3544003" cy="348400"/>
          </a:xfr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1661138" y="4807357"/>
            <a:ext cx="648000" cy="348400"/>
          </a:xfrm>
        </p:spPr>
        <p:txBody>
          <a:bodyPr anchor="ctr">
            <a:noAutofit/>
          </a:bodyPr>
          <a:lstStyle>
            <a:lvl1pPr marL="0" indent="0" algn="ctr">
              <a:buNone/>
              <a:defRPr sz="1800" b="1" i="0">
                <a:solidFill>
                  <a:srgbClr val="EA0E8B"/>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2364094" y="4807357"/>
            <a:ext cx="3544003" cy="348400"/>
          </a:xfr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1661138" y="5309147"/>
            <a:ext cx="648000" cy="348400"/>
          </a:xfrm>
        </p:spPr>
        <p:txBody>
          <a:bodyPr anchor="ctr">
            <a:noAutofit/>
          </a:bodyPr>
          <a:lstStyle>
            <a:lvl1pPr marL="0" indent="0" algn="ctr">
              <a:buNone/>
              <a:defRPr sz="1800" b="1" i="0">
                <a:solidFill>
                  <a:srgbClr val="EA0E8B"/>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2364094" y="5309147"/>
            <a:ext cx="3544003" cy="348400"/>
          </a:xfr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1670778" y="5838343"/>
            <a:ext cx="648000" cy="348400"/>
          </a:xfrm>
        </p:spPr>
        <p:txBody>
          <a:bodyPr anchor="ctr">
            <a:noAutofit/>
          </a:bodyPr>
          <a:lstStyle>
            <a:lvl1pPr marL="0" indent="0" algn="ctr">
              <a:buNone/>
              <a:defRPr sz="1800" b="1" i="0">
                <a:solidFill>
                  <a:srgbClr val="EA0E8B"/>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2373734" y="5838343"/>
            <a:ext cx="3544003" cy="348400"/>
          </a:xfr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1670778" y="6328575"/>
            <a:ext cx="648000" cy="348400"/>
          </a:xfrm>
        </p:spPr>
        <p:txBody>
          <a:bodyPr anchor="ctr">
            <a:noAutofit/>
          </a:bodyPr>
          <a:lstStyle>
            <a:lvl1pPr marL="0" indent="0" algn="ctr">
              <a:buNone/>
              <a:defRPr sz="1800" b="1" i="0">
                <a:solidFill>
                  <a:srgbClr val="EA0E8B"/>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2373734" y="6328575"/>
            <a:ext cx="3544003" cy="348400"/>
          </a:xfr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sp>
        <p:nvSpPr>
          <p:cNvPr id="287" name="Rectangle 286">
            <a:extLst>
              <a:ext uri="{FF2B5EF4-FFF2-40B4-BE49-F238E27FC236}">
                <a16:creationId xmlns:a16="http://schemas.microsoft.com/office/drawing/2014/main" id="{4F911FDD-D26D-9547-8FF2-DCE6196E69AD}"/>
              </a:ext>
            </a:extLst>
          </p:cNvPr>
          <p:cNvSpPr/>
          <p:nvPr userDrawn="1"/>
        </p:nvSpPr>
        <p:spPr>
          <a:xfrm>
            <a:off x="788956" y="9560668"/>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Slide Number Placeholder 5">
            <a:extLst>
              <a:ext uri="{FF2B5EF4-FFF2-40B4-BE49-F238E27FC236}">
                <a16:creationId xmlns:a16="http://schemas.microsoft.com/office/drawing/2014/main" id="{751EED51-E62D-A344-BB9C-161037216E7D}"/>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a:p>
        </p:txBody>
      </p:sp>
      <p:sp>
        <p:nvSpPr>
          <p:cNvPr id="31" name="Rectangle 5">
            <a:extLst>
              <a:ext uri="{FF2B5EF4-FFF2-40B4-BE49-F238E27FC236}">
                <a16:creationId xmlns:a16="http://schemas.microsoft.com/office/drawing/2014/main" id="{6A0AD0FB-DB78-8B4A-B00E-1C744896C494}"/>
              </a:ext>
            </a:extLst>
          </p:cNvPr>
          <p:cNvSpPr/>
          <p:nvPr userDrawn="1"/>
        </p:nvSpPr>
        <p:spPr bwMode="auto">
          <a:xfrm rot="5400000">
            <a:off x="-5166285" y="5167936"/>
            <a:ext cx="10690162" cy="357596"/>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7D2A8D"/>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1603754" y="2096576"/>
            <a:ext cx="2289273" cy="829919"/>
          </a:xfrm>
        </p:spPr>
        <p:txBody>
          <a:bodyPr anchor="ctr">
            <a:noAutofit/>
          </a:bodyPr>
          <a:lstStyle>
            <a:lvl1pPr marL="0" indent="0" algn="l">
              <a:lnSpc>
                <a:spcPts val="2660"/>
              </a:lnSpc>
              <a:spcBef>
                <a:spcPts val="0"/>
              </a:spcBef>
              <a:buNone/>
              <a:defRPr sz="2800" b="1" i="0" spc="0">
                <a:solidFill>
                  <a:srgbClr val="EA0E8B"/>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TABLE OF CONTENTS</a:t>
            </a:r>
            <a:endParaRPr lang="en-US" dirty="0"/>
          </a:p>
        </p:txBody>
      </p:sp>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29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Intro Slide">
    <p:spTree>
      <p:nvGrpSpPr>
        <p:cNvPr id="1" name=""/>
        <p:cNvGrpSpPr/>
        <p:nvPr/>
      </p:nvGrpSpPr>
      <p:grpSpPr>
        <a:xfrm>
          <a:off x="0" y="0"/>
          <a:ext cx="0" cy="0"/>
          <a:chOff x="0" y="0"/>
          <a:chExt cx="0" cy="0"/>
        </a:xfrm>
      </p:grpSpPr>
      <p:sp>
        <p:nvSpPr>
          <p:cNvPr id="41" name="Slide Number Placeholder 5">
            <a:extLst>
              <a:ext uri="{FF2B5EF4-FFF2-40B4-BE49-F238E27FC236}">
                <a16:creationId xmlns:a16="http://schemas.microsoft.com/office/drawing/2014/main" id="{E3A04855-91F4-274D-9A9B-78507857B199}"/>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a:p>
        </p:txBody>
      </p:sp>
      <p:sp>
        <p:nvSpPr>
          <p:cNvPr id="38" name="Text Placeholder 32">
            <a:extLst>
              <a:ext uri="{FF2B5EF4-FFF2-40B4-BE49-F238E27FC236}">
                <a16:creationId xmlns:a16="http://schemas.microsoft.com/office/drawing/2014/main" id="{7547E802-876B-7740-8C93-4DA43471BC41}"/>
              </a:ext>
            </a:extLst>
          </p:cNvPr>
          <p:cNvSpPr>
            <a:spLocks noGrp="1"/>
          </p:cNvSpPr>
          <p:nvPr>
            <p:ph type="body" sz="quarter" idx="47" hasCustomPrompt="1"/>
          </p:nvPr>
        </p:nvSpPr>
        <p:spPr>
          <a:xfrm>
            <a:off x="3989549" y="3824058"/>
            <a:ext cx="2785251" cy="743603"/>
          </a:xfrm>
        </p:spPr>
        <p:txBody>
          <a:bodyPr>
            <a:noAutofit/>
          </a:bodyPr>
          <a:lstStyle>
            <a:lvl1pPr marL="0" indent="0" algn="l">
              <a:buNone/>
              <a:defRPr sz="1800" b="1" i="0">
                <a:solidFill>
                  <a:srgbClr val="EA0E8B"/>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0" name="Text Placeholder 32">
            <a:extLst>
              <a:ext uri="{FF2B5EF4-FFF2-40B4-BE49-F238E27FC236}">
                <a16:creationId xmlns:a16="http://schemas.microsoft.com/office/drawing/2014/main" id="{5E8100A4-6677-ED40-B24D-22A7219FE433}"/>
              </a:ext>
            </a:extLst>
          </p:cNvPr>
          <p:cNvSpPr>
            <a:spLocks noGrp="1"/>
          </p:cNvSpPr>
          <p:nvPr>
            <p:ph type="body" sz="quarter" idx="48" hasCustomPrompt="1"/>
          </p:nvPr>
        </p:nvSpPr>
        <p:spPr>
          <a:xfrm>
            <a:off x="3997102" y="4342449"/>
            <a:ext cx="2785250" cy="1692670"/>
          </a:xfrm>
        </p:spPr>
        <p:txBody>
          <a:bodyPr numCol="1" spcCol="288000" anchor="t">
            <a:noAutofit/>
          </a:bodyPr>
          <a:lstStyle>
            <a:lvl1pPr marL="0" indent="0" algn="l">
              <a:lnSpc>
                <a:spcPct val="100000"/>
              </a:lnSpc>
              <a:spcBef>
                <a:spcPts val="0"/>
              </a:spcBef>
              <a:buNone/>
              <a:defRPr sz="11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2" name="Text Placeholder 32">
            <a:extLst>
              <a:ext uri="{FF2B5EF4-FFF2-40B4-BE49-F238E27FC236}">
                <a16:creationId xmlns:a16="http://schemas.microsoft.com/office/drawing/2014/main" id="{E7B11294-10FD-0B44-A9DA-41BF11D1E85C}"/>
              </a:ext>
            </a:extLst>
          </p:cNvPr>
          <p:cNvSpPr>
            <a:spLocks noGrp="1"/>
          </p:cNvSpPr>
          <p:nvPr>
            <p:ph type="body" sz="quarter" idx="49" hasCustomPrompt="1"/>
          </p:nvPr>
        </p:nvSpPr>
        <p:spPr>
          <a:xfrm>
            <a:off x="3997102" y="6349448"/>
            <a:ext cx="2785251" cy="743603"/>
          </a:xfrm>
        </p:spPr>
        <p:txBody>
          <a:bodyPr>
            <a:noAutofit/>
          </a:bodyPr>
          <a:lstStyle>
            <a:lvl1pPr marL="0" indent="0" algn="l">
              <a:buNone/>
              <a:defRPr sz="1800" b="1" i="0">
                <a:solidFill>
                  <a:srgbClr val="EA0E8B"/>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3" name="Text Placeholder 32">
            <a:extLst>
              <a:ext uri="{FF2B5EF4-FFF2-40B4-BE49-F238E27FC236}">
                <a16:creationId xmlns:a16="http://schemas.microsoft.com/office/drawing/2014/main" id="{16C0CD18-D5AA-2240-8921-3F6C4DE2F9F6}"/>
              </a:ext>
            </a:extLst>
          </p:cNvPr>
          <p:cNvSpPr>
            <a:spLocks noGrp="1"/>
          </p:cNvSpPr>
          <p:nvPr>
            <p:ph type="body" sz="quarter" idx="50" hasCustomPrompt="1"/>
          </p:nvPr>
        </p:nvSpPr>
        <p:spPr>
          <a:xfrm>
            <a:off x="4004655" y="6867839"/>
            <a:ext cx="2785250" cy="1692670"/>
          </a:xfrm>
        </p:spPr>
        <p:txBody>
          <a:bodyPr numCol="1" spcCol="288000" anchor="t">
            <a:noAutofit/>
          </a:bodyPr>
          <a:lstStyle>
            <a:lvl1pPr marL="0" indent="0" algn="l">
              <a:lnSpc>
                <a:spcPct val="100000"/>
              </a:lnSpc>
              <a:spcBef>
                <a:spcPts val="0"/>
              </a:spcBef>
              <a:buNone/>
              <a:defRPr sz="11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 name="Picture Placeholder 12">
            <a:extLst>
              <a:ext uri="{FF2B5EF4-FFF2-40B4-BE49-F238E27FC236}">
                <a16:creationId xmlns:a16="http://schemas.microsoft.com/office/drawing/2014/main" id="{E06DA11A-3B23-00E1-2694-93FEB1F6532E}"/>
              </a:ext>
            </a:extLst>
          </p:cNvPr>
          <p:cNvSpPr>
            <a:spLocks noGrp="1"/>
          </p:cNvSpPr>
          <p:nvPr>
            <p:ph type="pic" sz="quarter" idx="12"/>
          </p:nvPr>
        </p:nvSpPr>
        <p:spPr>
          <a:xfrm>
            <a:off x="-7552" y="0"/>
            <a:ext cx="3652452" cy="10691813"/>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a:p>
        </p:txBody>
      </p:sp>
      <p:sp>
        <p:nvSpPr>
          <p:cNvPr id="2" name="Text Placeholder 32">
            <a:extLst>
              <a:ext uri="{FF2B5EF4-FFF2-40B4-BE49-F238E27FC236}">
                <a16:creationId xmlns:a16="http://schemas.microsoft.com/office/drawing/2014/main" id="{767B892E-F86C-3DC2-9931-A03B33680917}"/>
              </a:ext>
            </a:extLst>
          </p:cNvPr>
          <p:cNvSpPr>
            <a:spLocks noGrp="1"/>
          </p:cNvSpPr>
          <p:nvPr>
            <p:ph type="body" sz="quarter" idx="51" hasCustomPrompt="1"/>
          </p:nvPr>
        </p:nvSpPr>
        <p:spPr>
          <a:xfrm>
            <a:off x="4155129" y="570328"/>
            <a:ext cx="3070405" cy="743603"/>
          </a:xfrm>
        </p:spPr>
        <p:txBody>
          <a:bodyPr>
            <a:noAutofit/>
          </a:bodyPr>
          <a:lstStyle>
            <a:lvl1pPr marL="0" indent="0" algn="l">
              <a:buNone/>
              <a:defRPr sz="2900" b="1" i="0">
                <a:solidFill>
                  <a:srgbClr val="EA0E8B"/>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294" userDrawn="1">
          <p15:clr>
            <a:srgbClr val="FBAE40"/>
          </p15:clr>
        </p15:guide>
        <p15:guide id="2" pos="444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10FB2653-1E3F-C94C-B63C-A26D6B55BBDF}"/>
              </a:ext>
            </a:extLst>
          </p:cNvPr>
          <p:cNvSpPr/>
          <p:nvPr userDrawn="1"/>
        </p:nvSpPr>
        <p:spPr>
          <a:xfrm>
            <a:off x="-1" y="4749219"/>
            <a:ext cx="7559675" cy="5942594"/>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chemeClr val="bg1"/>
          </a:solidFill>
          <a:ln w="30808" cap="flat">
            <a:noFill/>
            <a:prstDash val="solid"/>
            <a:miter/>
          </a:ln>
        </p:spPr>
        <p:txBody>
          <a:bodyPr rtlCol="0" anchor="ctr"/>
          <a:lstStyle/>
          <a:p>
            <a:endParaRPr lang="en-US"/>
          </a:p>
        </p:txBody>
      </p:sp>
      <p:sp>
        <p:nvSpPr>
          <p:cNvPr id="3" name="Freeform 2">
            <a:extLst>
              <a:ext uri="{FF2B5EF4-FFF2-40B4-BE49-F238E27FC236}">
                <a16:creationId xmlns:a16="http://schemas.microsoft.com/office/drawing/2014/main" id="{19260DE6-26E0-F749-A3D0-10A46E29D4EB}"/>
              </a:ext>
            </a:extLst>
          </p:cNvPr>
          <p:cNvSpPr/>
          <p:nvPr/>
        </p:nvSpPr>
        <p:spPr>
          <a:xfrm>
            <a:off x="0" y="2808731"/>
            <a:ext cx="7559675" cy="5942594"/>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7D2A8D"/>
          </a:solidFill>
          <a:ln w="30808" cap="flat">
            <a:noFill/>
            <a:prstDash val="solid"/>
            <a:miter/>
          </a:ln>
        </p:spPr>
        <p:txBody>
          <a:bodyPr rtlCol="0" anchor="ctr"/>
          <a:lstStyle/>
          <a:p>
            <a:endParaRPr lang="en-US"/>
          </a:p>
        </p:txBody>
      </p:sp>
      <p:sp>
        <p:nvSpPr>
          <p:cNvPr id="51" name="Picture Placeholder 50">
            <a:extLst>
              <a:ext uri="{FF2B5EF4-FFF2-40B4-BE49-F238E27FC236}">
                <a16:creationId xmlns:a16="http://schemas.microsoft.com/office/drawing/2014/main" id="{7B46D10E-C541-B647-B5A7-F8D88C95E972}"/>
              </a:ext>
            </a:extLst>
          </p:cNvPr>
          <p:cNvSpPr>
            <a:spLocks noGrp="1"/>
          </p:cNvSpPr>
          <p:nvPr>
            <p:ph type="pic" sz="quarter" idx="16"/>
          </p:nvPr>
        </p:nvSpPr>
        <p:spPr>
          <a:xfrm>
            <a:off x="3634150" y="3859237"/>
            <a:ext cx="3943454" cy="6042845"/>
          </a:xfrm>
          <a:custGeom>
            <a:avLst/>
            <a:gdLst>
              <a:gd name="connsiteX0" fmla="*/ 0 w 3943454"/>
              <a:gd name="connsiteY0" fmla="*/ 0 h 6042845"/>
              <a:gd name="connsiteX1" fmla="*/ 3943454 w 3943454"/>
              <a:gd name="connsiteY1" fmla="*/ 0 h 6042845"/>
              <a:gd name="connsiteX2" fmla="*/ 3943454 w 3943454"/>
              <a:gd name="connsiteY2" fmla="*/ 6042845 h 6042845"/>
              <a:gd name="connsiteX3" fmla="*/ 0 w 3943454"/>
              <a:gd name="connsiteY3" fmla="*/ 6042845 h 6042845"/>
              <a:gd name="connsiteX4" fmla="*/ 0 w 3943454"/>
              <a:gd name="connsiteY4" fmla="*/ 5099197 h 6042845"/>
              <a:gd name="connsiteX5" fmla="*/ 152380 w 3943454"/>
              <a:gd name="connsiteY5" fmla="*/ 5099197 h 6042845"/>
              <a:gd name="connsiteX6" fmla="*/ 152380 w 3943454"/>
              <a:gd name="connsiteY6" fmla="*/ 3478683 h 6042845"/>
              <a:gd name="connsiteX7" fmla="*/ 0 w 3943454"/>
              <a:gd name="connsiteY7" fmla="*/ 3478683 h 604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3454" h="6042845">
                <a:moveTo>
                  <a:pt x="0" y="0"/>
                </a:moveTo>
                <a:lnTo>
                  <a:pt x="3943454" y="0"/>
                </a:lnTo>
                <a:lnTo>
                  <a:pt x="3943454" y="6042845"/>
                </a:lnTo>
                <a:lnTo>
                  <a:pt x="0" y="6042845"/>
                </a:lnTo>
                <a:lnTo>
                  <a:pt x="0" y="5099197"/>
                </a:lnTo>
                <a:lnTo>
                  <a:pt x="152380" y="5099197"/>
                </a:lnTo>
                <a:lnTo>
                  <a:pt x="152380" y="3478683"/>
                </a:lnTo>
                <a:lnTo>
                  <a:pt x="0" y="3478683"/>
                </a:lnTo>
                <a:close/>
              </a:path>
            </a:pathLst>
          </a:custGeom>
          <a:solidFill>
            <a:schemeClr val="bg1">
              <a:lumMod val="85000"/>
            </a:schemeClr>
          </a:solidFill>
        </p:spPr>
        <p:txBody>
          <a:bodyPr wrap="square">
            <a:noAutofit/>
          </a:bodyPr>
          <a:lstStyle>
            <a:lvl1pPr marL="0" indent="0">
              <a:buNone/>
              <a:defRPr/>
            </a:lvl1pPr>
          </a:lstStyle>
          <a:p>
            <a:endParaRPr lang="en-US"/>
          </a:p>
        </p:txBody>
      </p:sp>
      <p:sp>
        <p:nvSpPr>
          <p:cNvPr id="52" name="Freeform 51">
            <a:extLst>
              <a:ext uri="{FF2B5EF4-FFF2-40B4-BE49-F238E27FC236}">
                <a16:creationId xmlns:a16="http://schemas.microsoft.com/office/drawing/2014/main" id="{806D9B5C-9370-D54A-B5AF-96E81D07248C}"/>
              </a:ext>
            </a:extLst>
          </p:cNvPr>
          <p:cNvSpPr/>
          <p:nvPr userDrawn="1"/>
        </p:nvSpPr>
        <p:spPr>
          <a:xfrm rot="16200000">
            <a:off x="2823893" y="7995797"/>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A0E8B"/>
          </a:solidFill>
          <a:ln w="30808"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2609161E-AC5C-3E49-B544-D2D870BAB246}"/>
              </a:ext>
            </a:extLst>
          </p:cNvPr>
          <p:cNvSpPr/>
          <p:nvPr userDrawn="1"/>
        </p:nvSpPr>
        <p:spPr>
          <a:xfrm>
            <a:off x="3463840" y="581832"/>
            <a:ext cx="86263" cy="1868579"/>
          </a:xfrm>
          <a:custGeom>
            <a:avLst/>
            <a:gdLst>
              <a:gd name="connsiteX0" fmla="*/ 0 w 86263"/>
              <a:gd name="connsiteY0" fmla="*/ 0 h 1868579"/>
              <a:gd name="connsiteX1" fmla="*/ 86263 w 86263"/>
              <a:gd name="connsiteY1" fmla="*/ 0 h 1868579"/>
              <a:gd name="connsiteX2" fmla="*/ 86263 w 86263"/>
              <a:gd name="connsiteY2" fmla="*/ 1868580 h 1868579"/>
              <a:gd name="connsiteX3" fmla="*/ 0 w 86263"/>
              <a:gd name="connsiteY3" fmla="*/ 1868580 h 1868579"/>
            </a:gdLst>
            <a:ahLst/>
            <a:cxnLst>
              <a:cxn ang="0">
                <a:pos x="connsiteX0" y="connsiteY0"/>
              </a:cxn>
              <a:cxn ang="0">
                <a:pos x="connsiteX1" y="connsiteY1"/>
              </a:cxn>
              <a:cxn ang="0">
                <a:pos x="connsiteX2" y="connsiteY2"/>
              </a:cxn>
              <a:cxn ang="0">
                <a:pos x="connsiteX3" y="connsiteY3"/>
              </a:cxn>
            </a:cxnLst>
            <a:rect l="l" t="t" r="r" b="b"/>
            <a:pathLst>
              <a:path w="86263" h="1868579">
                <a:moveTo>
                  <a:pt x="0" y="0"/>
                </a:moveTo>
                <a:lnTo>
                  <a:pt x="86263" y="0"/>
                </a:lnTo>
                <a:lnTo>
                  <a:pt x="86263" y="1868580"/>
                </a:lnTo>
                <a:lnTo>
                  <a:pt x="0" y="1868580"/>
                </a:lnTo>
                <a:close/>
              </a:path>
            </a:pathLst>
          </a:custGeom>
          <a:solidFill>
            <a:srgbClr val="EA0E8B"/>
          </a:solidFill>
          <a:ln w="30808" cap="flat">
            <a:noFill/>
            <a:prstDash val="solid"/>
            <a:miter/>
          </a:ln>
        </p:spPr>
        <p:txBody>
          <a:bodyPr rtlCol="0" anchor="ctr"/>
          <a:lstStyle/>
          <a:p>
            <a:endParaRPr lang="en-US"/>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383723" y="1201053"/>
            <a:ext cx="2653227" cy="1180238"/>
          </a:xfrm>
          <a:effectLst>
            <a:glow rad="127000">
              <a:srgbClr val="414141"/>
            </a:glow>
          </a:effectLst>
        </p:spPr>
        <p:txBody>
          <a:bodyPr>
            <a:noAutofit/>
          </a:bodyPr>
          <a:lstStyle>
            <a:lvl1pPr marL="0" indent="0" algn="r">
              <a:buNone/>
              <a:defRPr sz="7200" b="1">
                <a:solidFill>
                  <a:srgbClr val="7D2A8D"/>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58" name="Text Placeholder 3">
            <a:extLst>
              <a:ext uri="{FF2B5EF4-FFF2-40B4-BE49-F238E27FC236}">
                <a16:creationId xmlns:a16="http://schemas.microsoft.com/office/drawing/2014/main" id="{A73F0237-82F2-9643-A36E-7341C5BFDE0B}"/>
              </a:ext>
            </a:extLst>
          </p:cNvPr>
          <p:cNvSpPr>
            <a:spLocks noGrp="1"/>
          </p:cNvSpPr>
          <p:nvPr>
            <p:ph type="body" sz="quarter" idx="17" hasCustomPrompt="1"/>
          </p:nvPr>
        </p:nvSpPr>
        <p:spPr>
          <a:xfrm>
            <a:off x="383722" y="746270"/>
            <a:ext cx="2635807" cy="1376181"/>
          </a:xfrm>
          <a:effectLst>
            <a:glow rad="127000">
              <a:srgbClr val="414141"/>
            </a:glow>
          </a:effectLst>
        </p:spPr>
        <p:txBody>
          <a:bodyPr>
            <a:noAutofit/>
          </a:bodyPr>
          <a:lstStyle>
            <a:lvl1pPr marL="0" indent="0" algn="r">
              <a:buNone/>
              <a:defRPr sz="4800" b="1">
                <a:solidFill>
                  <a:srgbClr val="EA0E8B"/>
                </a:solidFill>
                <a:latin typeface="Calibri" panose="020F0502020204030204" pitchFamily="34" charset="0"/>
                <a:cs typeface="Calibri" panose="020F0502020204030204" pitchFamily="34" charset="0"/>
              </a:defRPr>
            </a:lvl1pPr>
          </a:lstStyle>
          <a:p>
            <a:pPr lvl="0"/>
            <a:r>
              <a:rPr lang="en-GB" dirty="0"/>
              <a:t>SECTION</a:t>
            </a:r>
            <a:endParaRPr lang="en-US" dirty="0"/>
          </a:p>
        </p:txBody>
      </p:sp>
      <p:sp>
        <p:nvSpPr>
          <p:cNvPr id="59" name="Text Placeholder 3">
            <a:extLst>
              <a:ext uri="{FF2B5EF4-FFF2-40B4-BE49-F238E27FC236}">
                <a16:creationId xmlns:a16="http://schemas.microsoft.com/office/drawing/2014/main" id="{00465339-4405-E44E-B523-7EB9A784C110}"/>
              </a:ext>
            </a:extLst>
          </p:cNvPr>
          <p:cNvSpPr>
            <a:spLocks noGrp="1"/>
          </p:cNvSpPr>
          <p:nvPr>
            <p:ph type="body" sz="quarter" idx="18" hasCustomPrompt="1"/>
          </p:nvPr>
        </p:nvSpPr>
        <p:spPr>
          <a:xfrm>
            <a:off x="3863376" y="864761"/>
            <a:ext cx="3482586" cy="1516530"/>
          </a:xfrm>
          <a:effectLst>
            <a:glow rad="127000">
              <a:srgbClr val="414141"/>
            </a:glow>
          </a:effectLst>
        </p:spPr>
        <p:txBody>
          <a:bodyPr>
            <a:noAutofit/>
          </a:bodyPr>
          <a:lstStyle>
            <a:lvl1pPr marL="0" indent="0" algn="l">
              <a:buNone/>
              <a:defRPr sz="2800" b="0">
                <a:solidFill>
                  <a:srgbClr val="262626"/>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4" name="Slide Number Placeholder 5">
            <a:extLst>
              <a:ext uri="{FF2B5EF4-FFF2-40B4-BE49-F238E27FC236}">
                <a16:creationId xmlns:a16="http://schemas.microsoft.com/office/drawing/2014/main" id="{6F200A94-6F88-E405-E0FF-1BF7A7879525}"/>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a:p>
        </p:txBody>
      </p:sp>
      <p:sp>
        <p:nvSpPr>
          <p:cNvPr id="5" name="Rectangle 4">
            <a:extLst>
              <a:ext uri="{FF2B5EF4-FFF2-40B4-BE49-F238E27FC236}">
                <a16:creationId xmlns:a16="http://schemas.microsoft.com/office/drawing/2014/main" id="{18038C84-C1BB-D22F-E543-4BBA45C45B18}"/>
              </a:ext>
            </a:extLst>
          </p:cNvPr>
          <p:cNvSpPr/>
          <p:nvPr userDrawn="1"/>
        </p:nvSpPr>
        <p:spPr>
          <a:xfrm rot="16200000">
            <a:off x="-1676751" y="5255634"/>
            <a:ext cx="4767277" cy="646331"/>
          </a:xfrm>
          <a:prstGeom prst="rect">
            <a:avLst/>
          </a:prstGeom>
        </p:spPr>
        <p:txBody>
          <a:bodyPr wrap="square">
            <a:spAutoFit/>
          </a:bodyPr>
          <a:lstStyle/>
          <a:p>
            <a:pPr marL="0" marR="0" lvl="0" indent="0" algn="r" defTabSz="325892" rtl="0" eaLnBrk="1" fontAlgn="auto" latinLnBrk="0" hangingPunct="1">
              <a:lnSpc>
                <a:spcPct val="100000"/>
              </a:lnSpc>
              <a:spcBef>
                <a:spcPts val="0"/>
              </a:spcBef>
              <a:spcAft>
                <a:spcPts val="0"/>
              </a:spcAft>
              <a:buClrTx/>
              <a:buSzTx/>
              <a:buFontTx/>
              <a:buNone/>
              <a:tabLst/>
              <a:defRPr/>
            </a:pPr>
            <a:r>
              <a:rPr lang="en-GB" sz="1200" spc="300">
                <a:solidFill>
                  <a:schemeClr val="bg1"/>
                </a:solidFill>
                <a:latin typeface="Calibri" panose="020F0502020204030204" pitchFamily="34" charset="0"/>
                <a:cs typeface="Calibri" panose="020F0502020204030204" pitchFamily="34" charset="0"/>
              </a:rPr>
              <a:t>Future Female Innovators In STEAM</a:t>
            </a:r>
          </a:p>
          <a:p>
            <a:pPr marL="0" marR="0" lvl="0" indent="0" algn="l" defTabSz="325892" rtl="0" eaLnBrk="1" fontAlgn="auto" latinLnBrk="0" hangingPunct="1">
              <a:lnSpc>
                <a:spcPct val="100000"/>
              </a:lnSpc>
              <a:spcBef>
                <a:spcPts val="0"/>
              </a:spcBef>
              <a:spcAft>
                <a:spcPts val="0"/>
              </a:spcAft>
              <a:buClrTx/>
              <a:buSzTx/>
              <a:buFontTx/>
              <a:buNone/>
              <a:tabLst/>
              <a:defRPr/>
            </a:pPr>
            <a:endParaRPr lang="en-GB" sz="1200" spc="300">
              <a:solidFill>
                <a:schemeClr val="bg1"/>
              </a:solidFill>
              <a:latin typeface="Calibri" panose="020F0502020204030204" pitchFamily="34" charset="0"/>
              <a:cs typeface="Calibri" panose="020F0502020204030204" pitchFamily="34" charset="0"/>
            </a:endParaRPr>
          </a:p>
          <a:p>
            <a:pPr marL="0" marR="0" lvl="0" indent="0" algn="l" defTabSz="325892" rtl="0" eaLnBrk="1" fontAlgn="auto" latinLnBrk="0" hangingPunct="1">
              <a:lnSpc>
                <a:spcPct val="100000"/>
              </a:lnSpc>
              <a:spcBef>
                <a:spcPts val="0"/>
              </a:spcBef>
              <a:spcAft>
                <a:spcPts val="0"/>
              </a:spcAft>
              <a:buClrTx/>
              <a:buSzTx/>
              <a:buFontTx/>
              <a:buNone/>
              <a:tabLst/>
              <a:defRPr/>
            </a:pPr>
            <a:endParaRPr lang="en-GB" sz="1200" spc="30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4033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96EF4B40-FA20-0349-952B-99D39A2D49F4}"/>
              </a:ext>
            </a:extLst>
          </p:cNvPr>
          <p:cNvSpPr>
            <a:spLocks noGrp="1"/>
          </p:cNvSpPr>
          <p:nvPr>
            <p:ph type="pic" sz="quarter" idx="14"/>
          </p:nvPr>
        </p:nvSpPr>
        <p:spPr>
          <a:xfrm>
            <a:off x="730609" y="4249812"/>
            <a:ext cx="2591917" cy="4797259"/>
          </a:xfrm>
          <a:custGeom>
            <a:avLst/>
            <a:gdLst>
              <a:gd name="connsiteX0" fmla="*/ 0 w 2591917"/>
              <a:gd name="connsiteY0" fmla="*/ 0 h 4797259"/>
              <a:gd name="connsiteX1" fmla="*/ 2591917 w 2591917"/>
              <a:gd name="connsiteY1" fmla="*/ 0 h 4797259"/>
              <a:gd name="connsiteX2" fmla="*/ 2591917 w 2591917"/>
              <a:gd name="connsiteY2" fmla="*/ 4797259 h 4797259"/>
              <a:gd name="connsiteX3" fmla="*/ 0 w 2591917"/>
              <a:gd name="connsiteY3" fmla="*/ 4797259 h 4797259"/>
              <a:gd name="connsiteX4" fmla="*/ 0 w 2591917"/>
              <a:gd name="connsiteY4" fmla="*/ 2398631 h 4797259"/>
              <a:gd name="connsiteX5" fmla="*/ 152381 w 2591917"/>
              <a:gd name="connsiteY5" fmla="*/ 2398631 h 4797259"/>
              <a:gd name="connsiteX6" fmla="*/ 152381 w 2591917"/>
              <a:gd name="connsiteY6" fmla="*/ 778117 h 4797259"/>
              <a:gd name="connsiteX7" fmla="*/ 0 w 2591917"/>
              <a:gd name="connsiteY7" fmla="*/ 778117 h 4797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1917" h="4797259">
                <a:moveTo>
                  <a:pt x="0" y="0"/>
                </a:moveTo>
                <a:lnTo>
                  <a:pt x="2591917" y="0"/>
                </a:lnTo>
                <a:lnTo>
                  <a:pt x="2591917" y="4797259"/>
                </a:lnTo>
                <a:lnTo>
                  <a:pt x="0" y="4797259"/>
                </a:lnTo>
                <a:lnTo>
                  <a:pt x="0" y="2398631"/>
                </a:lnTo>
                <a:lnTo>
                  <a:pt x="152381" y="2398631"/>
                </a:lnTo>
                <a:lnTo>
                  <a:pt x="152381" y="778117"/>
                </a:lnTo>
                <a:lnTo>
                  <a:pt x="0" y="778117"/>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a:p>
        </p:txBody>
      </p:sp>
      <p:sp>
        <p:nvSpPr>
          <p:cNvPr id="15" name="Picture Placeholder 14">
            <a:extLst>
              <a:ext uri="{FF2B5EF4-FFF2-40B4-BE49-F238E27FC236}">
                <a16:creationId xmlns:a16="http://schemas.microsoft.com/office/drawing/2014/main" id="{5CDDA97B-52E0-6744-9E65-4AA63FB1E669}"/>
              </a:ext>
            </a:extLst>
          </p:cNvPr>
          <p:cNvSpPr>
            <a:spLocks noGrp="1"/>
          </p:cNvSpPr>
          <p:nvPr>
            <p:ph type="pic" sz="quarter" idx="13"/>
          </p:nvPr>
        </p:nvSpPr>
        <p:spPr>
          <a:xfrm>
            <a:off x="730609" y="737338"/>
            <a:ext cx="2591917" cy="3199551"/>
          </a:xfrm>
          <a:custGeom>
            <a:avLst/>
            <a:gdLst>
              <a:gd name="connsiteX0" fmla="*/ 0 w 4697808"/>
              <a:gd name="connsiteY0" fmla="*/ 0 h 5861824"/>
              <a:gd name="connsiteX1" fmla="*/ 4697808 w 4697808"/>
              <a:gd name="connsiteY1" fmla="*/ 0 h 5861824"/>
              <a:gd name="connsiteX2" fmla="*/ 4697808 w 4697808"/>
              <a:gd name="connsiteY2" fmla="*/ 5861824 h 5861824"/>
              <a:gd name="connsiteX3" fmla="*/ 0 w 4697808"/>
              <a:gd name="connsiteY3" fmla="*/ 5861824 h 5861824"/>
            </a:gdLst>
            <a:ahLst/>
            <a:cxnLst>
              <a:cxn ang="0">
                <a:pos x="connsiteX0" y="connsiteY0"/>
              </a:cxn>
              <a:cxn ang="0">
                <a:pos x="connsiteX1" y="connsiteY1"/>
              </a:cxn>
              <a:cxn ang="0">
                <a:pos x="connsiteX2" y="connsiteY2"/>
              </a:cxn>
              <a:cxn ang="0">
                <a:pos x="connsiteX3" y="connsiteY3"/>
              </a:cxn>
            </a:cxnLst>
            <a:rect l="l" t="t" r="r" b="b"/>
            <a:pathLst>
              <a:path w="4697808" h="5861824">
                <a:moveTo>
                  <a:pt x="0" y="0"/>
                </a:moveTo>
                <a:lnTo>
                  <a:pt x="4697808" y="0"/>
                </a:lnTo>
                <a:lnTo>
                  <a:pt x="4697808" y="5861824"/>
                </a:lnTo>
                <a:lnTo>
                  <a:pt x="0" y="5861824"/>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a:p>
        </p:txBody>
      </p:sp>
      <p:sp>
        <p:nvSpPr>
          <p:cNvPr id="16" name="Picture Placeholder 12">
            <a:extLst>
              <a:ext uri="{FF2B5EF4-FFF2-40B4-BE49-F238E27FC236}">
                <a16:creationId xmlns:a16="http://schemas.microsoft.com/office/drawing/2014/main" id="{2ADBB328-9D3E-AF49-981A-EFA75BBBA5B5}"/>
              </a:ext>
            </a:extLst>
          </p:cNvPr>
          <p:cNvSpPr>
            <a:spLocks noGrp="1"/>
          </p:cNvSpPr>
          <p:nvPr>
            <p:ph type="pic" sz="quarter" idx="12"/>
          </p:nvPr>
        </p:nvSpPr>
        <p:spPr>
          <a:xfrm>
            <a:off x="3694263" y="737338"/>
            <a:ext cx="3103271" cy="8309733"/>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a:p>
        </p:txBody>
      </p:sp>
      <p:sp>
        <p:nvSpPr>
          <p:cNvPr id="19" name="Freeform 18">
            <a:extLst>
              <a:ext uri="{FF2B5EF4-FFF2-40B4-BE49-F238E27FC236}">
                <a16:creationId xmlns:a16="http://schemas.microsoft.com/office/drawing/2014/main" id="{7847F931-52A0-C548-B7F3-F79261BFA0FE}"/>
              </a:ext>
            </a:extLst>
          </p:cNvPr>
          <p:cNvSpPr/>
          <p:nvPr userDrawn="1"/>
        </p:nvSpPr>
        <p:spPr>
          <a:xfrm rot="5400000">
            <a:off x="-79648" y="5685805"/>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A0E8B"/>
          </a:solidFill>
          <a:ln w="30808" cap="flat">
            <a:noFill/>
            <a:prstDash val="solid"/>
            <a:miter/>
          </a:ln>
        </p:spPr>
        <p:txBody>
          <a:bodyPr rtlCol="0" anchor="ctr"/>
          <a:lstStyle/>
          <a:p>
            <a:endParaRPr lang="en-US"/>
          </a:p>
        </p:txBody>
      </p:sp>
      <p:sp>
        <p:nvSpPr>
          <p:cNvPr id="2" name="Slide Number Placeholder 5">
            <a:extLst>
              <a:ext uri="{FF2B5EF4-FFF2-40B4-BE49-F238E27FC236}">
                <a16:creationId xmlns:a16="http://schemas.microsoft.com/office/drawing/2014/main" id="{DC8BB529-6CA1-3794-E9C5-0221C8242879}"/>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a:p>
        </p:txBody>
      </p:sp>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642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FF4E90-CAF7-C349-BC29-8DF1364581D5}"/>
              </a:ext>
            </a:extLst>
          </p:cNvPr>
          <p:cNvSpPr/>
          <p:nvPr userDrawn="1"/>
        </p:nvSpPr>
        <p:spPr>
          <a:xfrm>
            <a:off x="3565181" y="4590288"/>
            <a:ext cx="3994494" cy="2688336"/>
          </a:xfrm>
          <a:prstGeom prst="rect">
            <a:avLst/>
          </a:prstGeom>
          <a:solidFill>
            <a:srgbClr val="7D2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4155129" y="570328"/>
            <a:ext cx="3070405" cy="743603"/>
          </a:xfrm>
        </p:spPr>
        <p:txBody>
          <a:bodyPr>
            <a:noAutofit/>
          </a:bodyPr>
          <a:lstStyle>
            <a:lvl1pPr marL="0" indent="0" algn="l">
              <a:buNone/>
              <a:defRPr sz="2900" b="1" i="0">
                <a:solidFill>
                  <a:srgbClr val="EA0E8B"/>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19" name="Text Placeholder 32">
            <a:extLst>
              <a:ext uri="{FF2B5EF4-FFF2-40B4-BE49-F238E27FC236}">
                <a16:creationId xmlns:a16="http://schemas.microsoft.com/office/drawing/2014/main" id="{2C78D526-B6DE-DA4C-91E4-9D76111A908A}"/>
              </a:ext>
            </a:extLst>
          </p:cNvPr>
          <p:cNvSpPr>
            <a:spLocks noGrp="1"/>
          </p:cNvSpPr>
          <p:nvPr>
            <p:ph type="body" sz="quarter" idx="47" hasCustomPrompt="1"/>
          </p:nvPr>
        </p:nvSpPr>
        <p:spPr>
          <a:xfrm>
            <a:off x="4147576" y="1571895"/>
            <a:ext cx="3070405" cy="2325673"/>
          </a:xfrm>
        </p:spPr>
        <p:txBody>
          <a:bodyPr>
            <a:noAutofit/>
          </a:bodyPr>
          <a:lstStyle>
            <a:lvl1pPr marL="0" indent="0" algn="l">
              <a:buNone/>
              <a:defRPr sz="18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3948453" y="7871705"/>
            <a:ext cx="3070404" cy="2092085"/>
          </a:xfrm>
        </p:spPr>
        <p:txBody>
          <a:bodyPr numCol="1" spcCol="288000" anchor="t">
            <a:noAutofit/>
          </a:bodyPr>
          <a:lstStyle>
            <a:lvl1pPr marL="0" indent="0" algn="l">
              <a:lnSpc>
                <a:spcPct val="100000"/>
              </a:lnSpc>
              <a:spcBef>
                <a:spcPts val="0"/>
              </a:spcBef>
              <a:buNone/>
              <a:defRPr sz="11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4" name="Text Placeholder 32">
            <a:extLst>
              <a:ext uri="{FF2B5EF4-FFF2-40B4-BE49-F238E27FC236}">
                <a16:creationId xmlns:a16="http://schemas.microsoft.com/office/drawing/2014/main" id="{204EDC3B-74E6-8E46-B5A2-358513680BDC}"/>
              </a:ext>
            </a:extLst>
          </p:cNvPr>
          <p:cNvSpPr>
            <a:spLocks noGrp="1"/>
          </p:cNvSpPr>
          <p:nvPr>
            <p:ph type="body" sz="quarter" idx="59" hasCustomPrompt="1"/>
          </p:nvPr>
        </p:nvSpPr>
        <p:spPr>
          <a:xfrm>
            <a:off x="3823415" y="5291042"/>
            <a:ext cx="3394566" cy="1632228"/>
          </a:xfrm>
          <a:prstGeom prst="rect">
            <a:avLst/>
          </a:prstGeom>
        </p:spPr>
        <p:txBody>
          <a:bodyPr anchor="ctr">
            <a:noAutofit/>
          </a:bodyPr>
          <a:lstStyle>
            <a:lvl1pPr marL="0" indent="0" algn="ctr">
              <a:lnSpc>
                <a:spcPts val="1420"/>
              </a:lnSpc>
              <a:spcBef>
                <a:spcPts val="0"/>
              </a:spcBef>
              <a:buNone/>
              <a:defRPr lang="en-IE" sz="1600" b="0" i="1"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a:t>
            </a:r>
          </a:p>
        </p:txBody>
      </p:sp>
      <p:sp>
        <p:nvSpPr>
          <p:cNvPr id="25" name="Text Placeholder 32">
            <a:extLst>
              <a:ext uri="{FF2B5EF4-FFF2-40B4-BE49-F238E27FC236}">
                <a16:creationId xmlns:a16="http://schemas.microsoft.com/office/drawing/2014/main" id="{0EC43F85-B158-2B4A-BFB7-B884B99E7C41}"/>
              </a:ext>
            </a:extLst>
          </p:cNvPr>
          <p:cNvSpPr>
            <a:spLocks noGrp="1"/>
          </p:cNvSpPr>
          <p:nvPr>
            <p:ph type="body" sz="quarter" idx="60" hasCustomPrompt="1"/>
          </p:nvPr>
        </p:nvSpPr>
        <p:spPr>
          <a:xfrm rot="10800000">
            <a:off x="4496710" y="3822607"/>
            <a:ext cx="2522147" cy="216147"/>
          </a:xfrm>
          <a:prstGeom prst="rect">
            <a:avLst/>
          </a:prstGeom>
        </p:spPr>
        <p:txBody>
          <a:bodyPr anchor="t">
            <a:noAutofit/>
          </a:bodyPr>
          <a:lstStyle>
            <a:lvl1pPr marL="0" indent="0" algn="ctr">
              <a:lnSpc>
                <a:spcPts val="1420"/>
              </a:lnSpc>
              <a:spcBef>
                <a:spcPts val="0"/>
              </a:spcBef>
              <a:buNone/>
              <a:defRPr lang="en-IE" sz="14000" b="1" i="0" u="none" strike="noStrike" smtClean="0">
                <a:solidFill>
                  <a:srgbClr val="EA0E8B"/>
                </a:solidFill>
                <a:effectLst/>
                <a:latin typeface="Times" pitchFamily="2"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a:t>
            </a:r>
          </a:p>
        </p:txBody>
      </p:sp>
      <p:sp>
        <p:nvSpPr>
          <p:cNvPr id="26" name="Text Placeholder 32">
            <a:extLst>
              <a:ext uri="{FF2B5EF4-FFF2-40B4-BE49-F238E27FC236}">
                <a16:creationId xmlns:a16="http://schemas.microsoft.com/office/drawing/2014/main" id="{AD00E009-E7A9-4641-A119-039049639940}"/>
              </a:ext>
            </a:extLst>
          </p:cNvPr>
          <p:cNvSpPr>
            <a:spLocks noGrp="1"/>
          </p:cNvSpPr>
          <p:nvPr>
            <p:ph type="body" sz="quarter" idx="61" hasCustomPrompt="1"/>
          </p:nvPr>
        </p:nvSpPr>
        <p:spPr>
          <a:xfrm>
            <a:off x="3815648" y="6394109"/>
            <a:ext cx="3394566" cy="638015"/>
          </a:xfrm>
          <a:prstGeom prst="rect">
            <a:avLst/>
          </a:prstGeom>
        </p:spPr>
        <p:txBody>
          <a:bodyPr anchor="b">
            <a:noAutofit/>
          </a:bodyPr>
          <a:lstStyle>
            <a:lvl1pPr marL="0" indent="0" algn="ctr">
              <a:lnSpc>
                <a:spcPts val="1420"/>
              </a:lnSpc>
              <a:spcBef>
                <a:spcPts val="0"/>
              </a:spcBef>
              <a:buNone/>
              <a:defRPr lang="en-IE" sz="1200" b="1" i="0"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  </a:t>
            </a:r>
          </a:p>
          <a:p>
            <a:pPr lvl="0"/>
            <a:r>
              <a:rPr lang="en-GB" dirty="0"/>
              <a:t>Title</a:t>
            </a:r>
          </a:p>
        </p:txBody>
      </p:sp>
      <p:sp>
        <p:nvSpPr>
          <p:cNvPr id="22" name="Picture Placeholder 21">
            <a:extLst>
              <a:ext uri="{FF2B5EF4-FFF2-40B4-BE49-F238E27FC236}">
                <a16:creationId xmlns:a16="http://schemas.microsoft.com/office/drawing/2014/main" id="{530869C0-437B-704E-A6F7-AA39B983FF26}"/>
              </a:ext>
            </a:extLst>
          </p:cNvPr>
          <p:cNvSpPr>
            <a:spLocks noGrp="1"/>
          </p:cNvSpPr>
          <p:nvPr>
            <p:ph type="pic" sz="quarter" idx="10"/>
          </p:nvPr>
        </p:nvSpPr>
        <p:spPr>
          <a:xfrm flipH="1">
            <a:off x="-7307" y="2"/>
            <a:ext cx="3572487" cy="10691812"/>
          </a:xfrm>
          <a:custGeom>
            <a:avLst/>
            <a:gdLst>
              <a:gd name="connsiteX0" fmla="*/ 3572487 w 3572487"/>
              <a:gd name="connsiteY0" fmla="*/ 0 h 10691812"/>
              <a:gd name="connsiteX1" fmla="*/ 0 w 3572487"/>
              <a:gd name="connsiteY1" fmla="*/ 0 h 10691812"/>
              <a:gd name="connsiteX2" fmla="*/ 0 w 3572487"/>
              <a:gd name="connsiteY2" fmla="*/ 1864007 h 10691812"/>
              <a:gd name="connsiteX3" fmla="*/ 160148 w 3572487"/>
              <a:gd name="connsiteY3" fmla="*/ 1864007 h 10691812"/>
              <a:gd name="connsiteX4" fmla="*/ 160148 w 3572487"/>
              <a:gd name="connsiteY4" fmla="*/ 3484521 h 10691812"/>
              <a:gd name="connsiteX5" fmla="*/ 0 w 3572487"/>
              <a:gd name="connsiteY5" fmla="*/ 3484521 h 10691812"/>
              <a:gd name="connsiteX6" fmla="*/ 0 w 3572487"/>
              <a:gd name="connsiteY6" fmla="*/ 10691812 h 10691812"/>
              <a:gd name="connsiteX7" fmla="*/ 3572487 w 3572487"/>
              <a:gd name="connsiteY7" fmla="*/ 10691812 h 1069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487" h="10691812">
                <a:moveTo>
                  <a:pt x="3572487" y="0"/>
                </a:moveTo>
                <a:lnTo>
                  <a:pt x="0" y="0"/>
                </a:lnTo>
                <a:lnTo>
                  <a:pt x="0" y="1864007"/>
                </a:lnTo>
                <a:lnTo>
                  <a:pt x="160148" y="1864007"/>
                </a:lnTo>
                <a:lnTo>
                  <a:pt x="160148" y="3484521"/>
                </a:lnTo>
                <a:lnTo>
                  <a:pt x="0" y="3484521"/>
                </a:lnTo>
                <a:lnTo>
                  <a:pt x="0" y="10691812"/>
                </a:lnTo>
                <a:lnTo>
                  <a:pt x="3572487" y="10691812"/>
                </a:lnTo>
                <a:close/>
              </a:path>
            </a:pathLst>
          </a:custGeom>
          <a:solidFill>
            <a:schemeClr val="bg1">
              <a:lumMod val="85000"/>
            </a:schemeClr>
          </a:solidFill>
        </p:spPr>
        <p:txBody>
          <a:bodyPr wrap="square">
            <a:noAutofit/>
          </a:bodyPr>
          <a:lstStyle/>
          <a:p>
            <a:endParaRPr lang="en-US"/>
          </a:p>
        </p:txBody>
      </p:sp>
      <p:sp>
        <p:nvSpPr>
          <p:cNvPr id="16" name="Freeform 15">
            <a:extLst>
              <a:ext uri="{FF2B5EF4-FFF2-40B4-BE49-F238E27FC236}">
                <a16:creationId xmlns:a16="http://schemas.microsoft.com/office/drawing/2014/main" id="{70CEF599-7128-A248-B0FD-2C29E4588AAF}"/>
              </a:ext>
            </a:extLst>
          </p:cNvPr>
          <p:cNvSpPr/>
          <p:nvPr userDrawn="1"/>
        </p:nvSpPr>
        <p:spPr>
          <a:xfrm rot="5400000">
            <a:off x="2741361" y="2514896"/>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A0E8B"/>
          </a:solidFill>
          <a:ln w="30808" cap="flat">
            <a:noFill/>
            <a:prstDash val="solid"/>
            <a:miter/>
          </a:ln>
        </p:spPr>
        <p:txBody>
          <a:bodyPr rtlCol="0" anchor="ctr"/>
          <a:lstStyle/>
          <a:p>
            <a:endParaRPr lang="en-US"/>
          </a:p>
        </p:txBody>
      </p:sp>
      <p:sp>
        <p:nvSpPr>
          <p:cNvPr id="2" name="Slide Number Placeholder 5">
            <a:extLst>
              <a:ext uri="{FF2B5EF4-FFF2-40B4-BE49-F238E27FC236}">
                <a16:creationId xmlns:a16="http://schemas.microsoft.com/office/drawing/2014/main" id="{7D49F782-DF93-1897-177F-238A342A98EB}"/>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a:p>
        </p:txBody>
      </p:sp>
    </p:spTree>
    <p:extLst>
      <p:ext uri="{BB962C8B-B14F-4D97-AF65-F5344CB8AC3E}">
        <p14:creationId xmlns:p14="http://schemas.microsoft.com/office/powerpoint/2010/main" val="1900292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C838649C-169E-604F-BAAB-FE7EACC25F70}"/>
              </a:ext>
            </a:extLst>
          </p:cNvPr>
          <p:cNvSpPr>
            <a:spLocks noGrp="1"/>
          </p:cNvSpPr>
          <p:nvPr>
            <p:ph type="pic" sz="quarter" idx="10"/>
          </p:nvPr>
        </p:nvSpPr>
        <p:spPr>
          <a:xfrm>
            <a:off x="0" y="0"/>
            <a:ext cx="7559675" cy="10691813"/>
          </a:xfrm>
          <a:custGeom>
            <a:avLst/>
            <a:gdLst>
              <a:gd name="connsiteX0" fmla="*/ 0 w 7559675"/>
              <a:gd name="connsiteY0" fmla="*/ 0 h 10691813"/>
              <a:gd name="connsiteX1" fmla="*/ 987424 w 7559675"/>
              <a:gd name="connsiteY1" fmla="*/ 0 h 10691813"/>
              <a:gd name="connsiteX2" fmla="*/ 987424 w 7559675"/>
              <a:gd name="connsiteY2" fmla="*/ 5669757 h 10691813"/>
              <a:gd name="connsiteX3" fmla="*/ 6572250 w 7559675"/>
              <a:gd name="connsiteY3" fmla="*/ 5669757 h 10691813"/>
              <a:gd name="connsiteX4" fmla="*/ 657225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0" y="0"/>
                </a:moveTo>
                <a:lnTo>
                  <a:pt x="987424" y="0"/>
                </a:lnTo>
                <a:lnTo>
                  <a:pt x="987424" y="5669757"/>
                </a:lnTo>
                <a:lnTo>
                  <a:pt x="6572250" y="5669757"/>
                </a:lnTo>
                <a:lnTo>
                  <a:pt x="6572250" y="0"/>
                </a:lnTo>
                <a:lnTo>
                  <a:pt x="7559675" y="0"/>
                </a:lnTo>
                <a:lnTo>
                  <a:pt x="7559675" y="10691813"/>
                </a:lnTo>
                <a:lnTo>
                  <a:pt x="0" y="10691813"/>
                </a:lnTo>
                <a:close/>
              </a:path>
            </a:pathLst>
          </a:custGeom>
          <a:solidFill>
            <a:schemeClr val="bg1">
              <a:lumMod val="85000"/>
            </a:schemeClr>
          </a:solidFill>
        </p:spPr>
        <p:txBody>
          <a:bodyPr wrap="square">
            <a:noAutofit/>
          </a:bodyPr>
          <a:lstStyle/>
          <a:p>
            <a:endParaRPr lang="en-US"/>
          </a:p>
        </p:txBody>
      </p:sp>
      <p:grpSp>
        <p:nvGrpSpPr>
          <p:cNvPr id="49" name="Group 48">
            <a:extLst>
              <a:ext uri="{FF2B5EF4-FFF2-40B4-BE49-F238E27FC236}">
                <a16:creationId xmlns:a16="http://schemas.microsoft.com/office/drawing/2014/main" id="{77F1F19C-45BC-2444-9044-6F7DB00D6872}"/>
              </a:ext>
            </a:extLst>
          </p:cNvPr>
          <p:cNvGrpSpPr/>
          <p:nvPr userDrawn="1"/>
        </p:nvGrpSpPr>
        <p:grpSpPr>
          <a:xfrm>
            <a:off x="987424" y="0"/>
            <a:ext cx="5584826" cy="5669757"/>
            <a:chOff x="1043257" y="773021"/>
            <a:chExt cx="8589824" cy="10134692"/>
          </a:xfrm>
        </p:grpSpPr>
        <p:sp>
          <p:nvSpPr>
            <p:cNvPr id="50" name="Rectangle 49">
              <a:extLst>
                <a:ext uri="{FF2B5EF4-FFF2-40B4-BE49-F238E27FC236}">
                  <a16:creationId xmlns:a16="http://schemas.microsoft.com/office/drawing/2014/main" id="{CF55ED84-A04B-4045-9A8D-B515DCAE81FA}"/>
                </a:ext>
              </a:extLst>
            </p:cNvPr>
            <p:cNvSpPr/>
            <p:nvPr/>
          </p:nvSpPr>
          <p:spPr bwMode="auto">
            <a:xfrm>
              <a:off x="1043257" y="1158944"/>
              <a:ext cx="8589824" cy="9748769"/>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4294"/>
            </a:p>
          </p:txBody>
        </p:sp>
        <p:sp>
          <p:nvSpPr>
            <p:cNvPr id="54" name="Rectangle 5">
              <a:extLst>
                <a:ext uri="{FF2B5EF4-FFF2-40B4-BE49-F238E27FC236}">
                  <a16:creationId xmlns:a16="http://schemas.microsoft.com/office/drawing/2014/main" id="{FFA18E24-C4A4-AD47-B8CC-DBD6B1A3D839}"/>
                </a:ext>
              </a:extLst>
            </p:cNvPr>
            <p:cNvSpPr/>
            <p:nvPr/>
          </p:nvSpPr>
          <p:spPr bwMode="auto">
            <a:xfrm>
              <a:off x="1043257" y="773021"/>
              <a:ext cx="8589824" cy="537026"/>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7D2A8D"/>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grpSp>
      <p:sp>
        <p:nvSpPr>
          <p:cNvPr id="55" name="Text Placeholder 32">
            <a:extLst>
              <a:ext uri="{FF2B5EF4-FFF2-40B4-BE49-F238E27FC236}">
                <a16:creationId xmlns:a16="http://schemas.microsoft.com/office/drawing/2014/main" id="{22F4135E-1D03-B04C-BDE1-9EFEB882ABD6}"/>
              </a:ext>
            </a:extLst>
          </p:cNvPr>
          <p:cNvSpPr>
            <a:spLocks noGrp="1"/>
          </p:cNvSpPr>
          <p:nvPr>
            <p:ph type="body" sz="quarter" idx="30" hasCustomPrompt="1"/>
          </p:nvPr>
        </p:nvSpPr>
        <p:spPr>
          <a:xfrm>
            <a:off x="1342449" y="625192"/>
            <a:ext cx="4937888" cy="747096"/>
          </a:xfrm>
        </p:spPr>
        <p:txBody>
          <a:bodyPr>
            <a:noAutofit/>
          </a:bodyPr>
          <a:lstStyle>
            <a:lvl1pPr marL="0" indent="0" algn="ctr">
              <a:buNone/>
              <a:defRPr sz="2900" b="1" i="0">
                <a:solidFill>
                  <a:srgbClr val="EA0E8B"/>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56" name="Text Placeholder 32">
            <a:extLst>
              <a:ext uri="{FF2B5EF4-FFF2-40B4-BE49-F238E27FC236}">
                <a16:creationId xmlns:a16="http://schemas.microsoft.com/office/drawing/2014/main" id="{254193FC-DF8D-4C4A-A1F6-F8B00EE79CBE}"/>
              </a:ext>
            </a:extLst>
          </p:cNvPr>
          <p:cNvSpPr>
            <a:spLocks noGrp="1"/>
          </p:cNvSpPr>
          <p:nvPr>
            <p:ph type="body" sz="quarter" idx="47" hasCustomPrompt="1"/>
          </p:nvPr>
        </p:nvSpPr>
        <p:spPr>
          <a:xfrm>
            <a:off x="1334896" y="1626760"/>
            <a:ext cx="4937888" cy="853742"/>
          </a:xfrm>
        </p:spPr>
        <p:txBody>
          <a:bodyPr>
            <a:noAutofit/>
          </a:bodyPr>
          <a:lstStyle>
            <a:lvl1pPr marL="0" indent="0" algn="ctr">
              <a:buNone/>
              <a:defRPr sz="1800" b="1"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57" name="Text Placeholder 32">
            <a:extLst>
              <a:ext uri="{FF2B5EF4-FFF2-40B4-BE49-F238E27FC236}">
                <a16:creationId xmlns:a16="http://schemas.microsoft.com/office/drawing/2014/main" id="{2A09CA93-83C8-4349-B08B-71D0EB48B96E}"/>
              </a:ext>
            </a:extLst>
          </p:cNvPr>
          <p:cNvSpPr>
            <a:spLocks noGrp="1"/>
          </p:cNvSpPr>
          <p:nvPr>
            <p:ph type="body" sz="quarter" idx="48" hasCustomPrompt="1"/>
          </p:nvPr>
        </p:nvSpPr>
        <p:spPr>
          <a:xfrm>
            <a:off x="1342449" y="2658866"/>
            <a:ext cx="4931210" cy="2687040"/>
          </a:xfrm>
        </p:spPr>
        <p:txBody>
          <a:bodyPr numCol="1" spcCol="288000" anchor="t">
            <a:noAutofit/>
          </a:bodyPr>
          <a:lstStyle>
            <a:lvl1pPr marL="0" indent="0" algn="ctr">
              <a:lnSpc>
                <a:spcPct val="100000"/>
              </a:lnSpc>
              <a:spcBef>
                <a:spcPts val="0"/>
              </a:spcBef>
              <a:buNone/>
              <a:defRPr sz="11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499737173"/>
      </p:ext>
    </p:extLst>
  </p:cSld>
  <p:clrMapOvr>
    <a:masterClrMapping/>
  </p:clrMapOvr>
  <p:extLst>
    <p:ext uri="{DCECCB84-F9BA-43D5-87BE-67443E8EF086}">
      <p15:sldGuideLst xmlns:p15="http://schemas.microsoft.com/office/powerpoint/2012/main">
        <p15:guide id="1" pos="238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4">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FC379E71-A601-754F-9B24-6E6FC280E3B9}"/>
              </a:ext>
            </a:extLst>
          </p:cNvPr>
          <p:cNvGrpSpPr/>
          <p:nvPr userDrawn="1"/>
        </p:nvGrpSpPr>
        <p:grpSpPr>
          <a:xfrm rot="5400000">
            <a:off x="78868" y="4259822"/>
            <a:ext cx="5334683" cy="5492420"/>
            <a:chOff x="987424" y="0"/>
            <a:chExt cx="5584826" cy="5669757"/>
          </a:xfrm>
        </p:grpSpPr>
        <p:sp>
          <p:nvSpPr>
            <p:cNvPr id="33" name="Rectangle 32">
              <a:extLst>
                <a:ext uri="{FF2B5EF4-FFF2-40B4-BE49-F238E27FC236}">
                  <a16:creationId xmlns:a16="http://schemas.microsoft.com/office/drawing/2014/main" id="{E10A0710-122B-4147-B0DC-17A05A02859B}"/>
                </a:ext>
              </a:extLst>
            </p:cNvPr>
            <p:cNvSpPr/>
            <p:nvPr userDrawn="1"/>
          </p:nvSpPr>
          <p:spPr bwMode="auto">
            <a:xfrm>
              <a:off x="987424" y="215901"/>
              <a:ext cx="5584826" cy="5453856"/>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4294"/>
            </a:p>
          </p:txBody>
        </p:sp>
        <p:sp>
          <p:nvSpPr>
            <p:cNvPr id="34" name="Rectangle 5">
              <a:extLst>
                <a:ext uri="{FF2B5EF4-FFF2-40B4-BE49-F238E27FC236}">
                  <a16:creationId xmlns:a16="http://schemas.microsoft.com/office/drawing/2014/main" id="{7C8BAA4C-59A9-8F42-BC19-ECA61DA81BE3}"/>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7D2A8D"/>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grpSp>
      <p:sp>
        <p:nvSpPr>
          <p:cNvPr id="31" name="Picture Placeholder 30">
            <a:extLst>
              <a:ext uri="{FF2B5EF4-FFF2-40B4-BE49-F238E27FC236}">
                <a16:creationId xmlns:a16="http://schemas.microsoft.com/office/drawing/2014/main" id="{CAD6C2ED-FC22-B34B-88B2-DEA0B4AE7A97}"/>
              </a:ext>
            </a:extLst>
          </p:cNvPr>
          <p:cNvSpPr>
            <a:spLocks noGrp="1"/>
          </p:cNvSpPr>
          <p:nvPr>
            <p:ph type="pic" sz="quarter" idx="10"/>
          </p:nvPr>
        </p:nvSpPr>
        <p:spPr>
          <a:xfrm>
            <a:off x="0" y="-1"/>
            <a:ext cx="7559675" cy="10691814"/>
          </a:xfrm>
          <a:custGeom>
            <a:avLst/>
            <a:gdLst>
              <a:gd name="connsiteX0" fmla="*/ 0 w 7559675"/>
              <a:gd name="connsiteY0" fmla="*/ 0 h 10691814"/>
              <a:gd name="connsiteX1" fmla="*/ 7559675 w 7559675"/>
              <a:gd name="connsiteY1" fmla="*/ 0 h 10691814"/>
              <a:gd name="connsiteX2" fmla="*/ 7559675 w 7559675"/>
              <a:gd name="connsiteY2" fmla="*/ 10691814 h 10691814"/>
              <a:gd name="connsiteX3" fmla="*/ 0 w 7559675"/>
              <a:gd name="connsiteY3" fmla="*/ 10691814 h 10691814"/>
              <a:gd name="connsiteX4" fmla="*/ 0 w 7559675"/>
              <a:gd name="connsiteY4" fmla="*/ 9673375 h 10691814"/>
              <a:gd name="connsiteX5" fmla="*/ 5283272 w 7559675"/>
              <a:gd name="connsiteY5" fmla="*/ 9673375 h 10691814"/>
              <a:gd name="connsiteX6" fmla="*/ 5492419 w 7559675"/>
              <a:gd name="connsiteY6" fmla="*/ 9673375 h 10691814"/>
              <a:gd name="connsiteX7" fmla="*/ 5492420 w 7559675"/>
              <a:gd name="connsiteY7" fmla="*/ 4338691 h 10691814"/>
              <a:gd name="connsiteX8" fmla="*/ 5201382 w 7559675"/>
              <a:gd name="connsiteY8" fmla="*/ 4338691 h 10691814"/>
              <a:gd name="connsiteX9" fmla="*/ 5201382 w 7559675"/>
              <a:gd name="connsiteY9" fmla="*/ 4338692 h 10691814"/>
              <a:gd name="connsiteX10" fmla="*/ 0 w 7559675"/>
              <a:gd name="connsiteY10" fmla="*/ 4338692 h 1069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59675" h="10691814">
                <a:moveTo>
                  <a:pt x="0" y="0"/>
                </a:moveTo>
                <a:lnTo>
                  <a:pt x="7559675" y="0"/>
                </a:lnTo>
                <a:lnTo>
                  <a:pt x="7559675" y="10691814"/>
                </a:lnTo>
                <a:lnTo>
                  <a:pt x="0" y="10691814"/>
                </a:lnTo>
                <a:lnTo>
                  <a:pt x="0" y="9673375"/>
                </a:lnTo>
                <a:lnTo>
                  <a:pt x="5283272" y="9673375"/>
                </a:lnTo>
                <a:lnTo>
                  <a:pt x="5492419" y="9673375"/>
                </a:lnTo>
                <a:lnTo>
                  <a:pt x="5492420" y="4338691"/>
                </a:lnTo>
                <a:lnTo>
                  <a:pt x="5201382" y="4338691"/>
                </a:lnTo>
                <a:lnTo>
                  <a:pt x="5201382" y="4338692"/>
                </a:lnTo>
                <a:lnTo>
                  <a:pt x="0" y="4338692"/>
                </a:lnTo>
                <a:close/>
              </a:path>
            </a:pathLst>
          </a:custGeom>
          <a:solidFill>
            <a:schemeClr val="bg1">
              <a:lumMod val="85000"/>
            </a:schemeClr>
          </a:solidFill>
        </p:spPr>
        <p:txBody>
          <a:bodyPr wrap="square">
            <a:noAutofit/>
          </a:bodyPr>
          <a:lstStyle/>
          <a:p>
            <a:endParaRPr lang="en-US"/>
          </a:p>
        </p:txBody>
      </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511997" y="4807766"/>
            <a:ext cx="4184942" cy="696129"/>
          </a:xfrm>
        </p:spPr>
        <p:txBody>
          <a:bodyPr>
            <a:noAutofit/>
          </a:bodyPr>
          <a:lstStyle>
            <a:lvl1pPr marL="0" indent="0" algn="l">
              <a:buNone/>
              <a:defRPr sz="2900" b="1" i="0">
                <a:solidFill>
                  <a:srgbClr val="EA0E8B"/>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25" name="Text Placeholder 32">
            <a:extLst>
              <a:ext uri="{FF2B5EF4-FFF2-40B4-BE49-F238E27FC236}">
                <a16:creationId xmlns:a16="http://schemas.microsoft.com/office/drawing/2014/main" id="{916E3689-7DA2-7C44-901B-FA9DFD58DE2A}"/>
              </a:ext>
            </a:extLst>
          </p:cNvPr>
          <p:cNvSpPr>
            <a:spLocks noGrp="1"/>
          </p:cNvSpPr>
          <p:nvPr>
            <p:ph type="body" sz="quarter" idx="47" hasCustomPrompt="1"/>
          </p:nvPr>
        </p:nvSpPr>
        <p:spPr>
          <a:xfrm>
            <a:off x="504444" y="5809334"/>
            <a:ext cx="4184942" cy="795499"/>
          </a:xfrm>
        </p:spPr>
        <p:txBody>
          <a:bodyPr>
            <a:noAutofit/>
          </a:bodyPr>
          <a:lstStyle>
            <a:lvl1pPr marL="0" indent="0" algn="l">
              <a:buNone/>
              <a:defRPr sz="1800" b="1"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511997" y="6841440"/>
            <a:ext cx="4179282" cy="2503728"/>
          </a:xfrm>
        </p:spPr>
        <p:txBody>
          <a:bodyPr numCol="1" spcCol="288000" anchor="t">
            <a:noAutofit/>
          </a:bodyPr>
          <a:lstStyle>
            <a:lvl1pPr marL="0" indent="0" algn="l">
              <a:lnSpc>
                <a:spcPct val="100000"/>
              </a:lnSpc>
              <a:spcBef>
                <a:spcPts val="0"/>
              </a:spcBef>
              <a:buNone/>
              <a:defRPr sz="11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371789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5"/>
            <a:ext cx="6520220" cy="206658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C8A0A0B-F6EC-214F-9DB8-8C5C3960A1AF}"/>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262626"/>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a:p>
        </p:txBody>
      </p:sp>
      <p:sp>
        <p:nvSpPr>
          <p:cNvPr id="7" name="Rectangle 6">
            <a:extLst>
              <a:ext uri="{FF2B5EF4-FFF2-40B4-BE49-F238E27FC236}">
                <a16:creationId xmlns:a16="http://schemas.microsoft.com/office/drawing/2014/main" id="{3B1AE1FF-1F45-E24F-816F-7F9439E481F4}"/>
              </a:ext>
            </a:extLst>
          </p:cNvPr>
          <p:cNvSpPr/>
          <p:nvPr userDrawn="1"/>
        </p:nvSpPr>
        <p:spPr>
          <a:xfrm>
            <a:off x="3975254" y="10354353"/>
            <a:ext cx="3173496" cy="192360"/>
          </a:xfrm>
          <a:prstGeom prst="rect">
            <a:avLst/>
          </a:prstGeom>
        </p:spPr>
        <p:txBody>
          <a:bodyPr wrap="square">
            <a:spAutoFit/>
          </a:bodyPr>
          <a:lstStyle/>
          <a:p>
            <a:pPr marL="0" marR="0" lvl="0" indent="0" algn="r" defTabSz="325892" rtl="0" eaLnBrk="1" fontAlgn="auto" latinLnBrk="0" hangingPunct="1">
              <a:lnSpc>
                <a:spcPct val="100000"/>
              </a:lnSpc>
              <a:spcBef>
                <a:spcPts val="0"/>
              </a:spcBef>
              <a:spcAft>
                <a:spcPts val="0"/>
              </a:spcAft>
              <a:buClrTx/>
              <a:buSzTx/>
              <a:buFontTx/>
              <a:buNone/>
              <a:tabLst/>
              <a:defRPr/>
            </a:pPr>
            <a:r>
              <a:rPr lang="en-GB" sz="650" kern="1000" spc="250" baseline="0">
                <a:solidFill>
                  <a:srgbClr val="262626"/>
                </a:solidFill>
                <a:latin typeface="Calibri" panose="020F0502020204030204" pitchFamily="34" charset="0"/>
                <a:cs typeface="Calibri" panose="020F0502020204030204" pitchFamily="34" charset="0"/>
              </a:rPr>
              <a:t>Future Female Innovators In STEAM</a:t>
            </a:r>
          </a:p>
        </p:txBody>
      </p:sp>
      <p:cxnSp>
        <p:nvCxnSpPr>
          <p:cNvPr id="8" name="Straight Connector 7">
            <a:extLst>
              <a:ext uri="{FF2B5EF4-FFF2-40B4-BE49-F238E27FC236}">
                <a16:creationId xmlns:a16="http://schemas.microsoft.com/office/drawing/2014/main" id="{179A7BE3-ADB3-6045-9800-D5B95B46CD87}"/>
              </a:ext>
            </a:extLst>
          </p:cNvPr>
          <p:cNvCxnSpPr>
            <a:cxnSpLocks/>
          </p:cNvCxnSpPr>
          <p:nvPr userDrawn="1"/>
        </p:nvCxnSpPr>
        <p:spPr>
          <a:xfrm rot="5400000" flipH="1">
            <a:off x="7004526" y="10447164"/>
            <a:ext cx="224149" cy="0"/>
          </a:xfrm>
          <a:prstGeom prst="line">
            <a:avLst/>
          </a:prstGeom>
          <a:noFill/>
          <a:ln w="9525" cap="flat">
            <a:solidFill>
              <a:srgbClr val="EA0E8B"/>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94" r:id="rId1"/>
    <p:sldLayoutId id="2147483736" r:id="rId2"/>
    <p:sldLayoutId id="2147483683" r:id="rId3"/>
    <p:sldLayoutId id="2147483697" r:id="rId4"/>
    <p:sldLayoutId id="2147483703" r:id="rId5"/>
    <p:sldLayoutId id="2147483700" r:id="rId6"/>
    <p:sldLayoutId id="2147483723" r:id="rId7"/>
    <p:sldLayoutId id="2147483698" r:id="rId8"/>
    <p:sldLayoutId id="2147483695" r:id="rId9"/>
    <p:sldLayoutId id="2147483735" r:id="rId10"/>
    <p:sldLayoutId id="2147483734" r:id="rId11"/>
    <p:sldLayoutId id="2147483708" r:id="rId12"/>
    <p:sldLayoutId id="2147483733" r:id="rId13"/>
    <p:sldLayoutId id="2147483701" r:id="rId14"/>
    <p:sldLayoutId id="2147483732" r:id="rId15"/>
    <p:sldLayoutId id="2147483702" r:id="rId16"/>
  </p:sldLayoutIdLst>
  <p:hf hdr="0"/>
  <p:txStyles>
    <p:titleStyle>
      <a:lvl1pPr algn="l" defTabSz="2072941" rtl="0" eaLnBrk="1" latinLnBrk="0" hangingPunct="1">
        <a:lnSpc>
          <a:spcPct val="90000"/>
        </a:lnSpc>
        <a:spcBef>
          <a:spcPct val="0"/>
        </a:spcBef>
        <a:buNone/>
        <a:defRPr sz="2400" kern="1200">
          <a:solidFill>
            <a:srgbClr val="011E3B"/>
          </a:solidFill>
          <a:latin typeface="Calibri" panose="020F0502020204030204" pitchFamily="34" charset="0"/>
          <a:ea typeface="+mj-ea"/>
          <a:cs typeface="Calibri" panose="020F0502020204030204" pitchFamily="34" charset="0"/>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2pPr>
      <a:lvl3pPr marL="259117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3pPr>
      <a:lvl4pPr marL="362764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4pPr>
      <a:lvl5pPr marL="4664118"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hyperlink" Target="https://www.dfcworld.org/SITE/Toolkit" TargetMode="External"/><Relationship Id="rId3" Type="http://schemas.openxmlformats.org/officeDocument/2006/relationships/hyperlink" Target="https://www.scopesdf.org/" TargetMode="External"/><Relationship Id="rId7" Type="http://schemas.openxmlformats.org/officeDocument/2006/relationships/hyperlink" Target="https://www.tinkercad.com/learn/designs"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hyperlink" Target="https://www.instructables.com/teachers/" TargetMode="External"/><Relationship Id="rId11" Type="http://schemas.openxmlformats.org/officeDocument/2006/relationships/hyperlink" Target="https://www.futurelearn.com/courses/a-three-step-guide-to-equitable-makerspaces" TargetMode="External"/><Relationship Id="rId5" Type="http://schemas.openxmlformats.org/officeDocument/2006/relationships/hyperlink" Target="https://scratched.gse.harvard.edu/" TargetMode="External"/><Relationship Id="rId10" Type="http://schemas.openxmlformats.org/officeDocument/2006/relationships/hyperlink" Target="https://m4kingspaces.org/" TargetMode="External"/><Relationship Id="rId4" Type="http://schemas.openxmlformats.org/officeDocument/2006/relationships/hyperlink" Target="https://www.exploratorium.edu/education/teacher-institute" TargetMode="External"/><Relationship Id="rId9" Type="http://schemas.openxmlformats.org/officeDocument/2006/relationships/hyperlink" Target="https://fullsteam.mit.edu/"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fablabarnhem.nl/wiki/documentatie/machines/3d-printers/printing101/" TargetMode="External"/><Relationship Id="rId3" Type="http://schemas.openxmlformats.org/officeDocument/2006/relationships/hyperlink" Target="https://www.youtube.com/watch?v=ohJofHU68HE&amp;list=PLSfAgw-TN0BJ3G0T3zYCpa0H-xxc-wJ-g" TargetMode="External"/><Relationship Id="rId7" Type="http://schemas.openxmlformats.org/officeDocument/2006/relationships/hyperlink" Target="https://www.fabmennt.com/myndbondvinyl"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hyperlink" Target="https://www.fabmennt.com/myndbond3d" TargetMode="External"/><Relationship Id="rId11" Type="http://schemas.openxmlformats.org/officeDocument/2006/relationships/hyperlink" Target="https://activiteiten.decreatievestem.be/assets/tools/inkscape/LaserSnijden_JES_Astrid.pdf?utm_source=chatgpt.com" TargetMode="External"/><Relationship Id="rId5" Type="http://schemas.openxmlformats.org/officeDocument/2006/relationships/hyperlink" Target="https://www.youtube.com/playlist?list=PLYjrJH3e_wDNLUTN32WittrpBxeleEqNp" TargetMode="External"/><Relationship Id="rId10" Type="http://schemas.openxmlformats.org/officeDocument/2006/relationships/hyperlink" Target="https://www.s-bb.nl/media/5c1jt4ri/inspiratierapport-circulaire-economie_8-sectoren_sbb_2021_2.pdf?utm_source=chatgpt.com" TargetMode="External"/><Relationship Id="rId4" Type="http://schemas.openxmlformats.org/officeDocument/2006/relationships/hyperlink" Target="https://www.youtube.com/watch?v=93RflztQPuw" TargetMode="External"/><Relationship Id="rId9" Type="http://schemas.openxmlformats.org/officeDocument/2006/relationships/hyperlink" Target="https://www.tudelft.nl/io/onderzoek/research-labs/emerging-materials-lab/smart-textiles?utm_source=chatgpt.com"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hyperlink" Target="https://es.alquimetricos.cc/" TargetMode="External"/><Relationship Id="rId3" Type="http://schemas.openxmlformats.org/officeDocument/2006/relationships/hyperlink" Target="https://www.dropbox.com/scl/fo/f9qlu7fw6y85xgjqfswl3/AA0tBNeUVAuyQLokeVSbBLk?rlkey=3t0s0cso6zelakwi9oxj6u2y1&amp;st=wn8zjj2v&amp;dl=0" TargetMode="External"/><Relationship Id="rId7" Type="http://schemas.openxmlformats.org/officeDocument/2006/relationships/hyperlink" Target="https://www.dropbox.com/scl/fo/peerorcorf0ugbqvvy02j/AH1YdtwnmzIpNPbJDv3i1TM?rlkey=geae8hrsu4yl9mjsgllwlwarz&amp;st=msvm3e77&amp;dl=0" TargetMode="External"/><Relationship Id="rId2" Type="http://schemas.openxmlformats.org/officeDocument/2006/relationships/hyperlink" Target="https://www.dropbox.com/scl/fo/x2uj4fzjyx4pivupgzqei/ACjO4JgIxWtODvSF1Ydf1hU?rlkey=d42khb00im6vq3wtd8mgodox3&amp;st=ovb2koqv&amp;dl=0" TargetMode="External"/><Relationship Id="rId1" Type="http://schemas.openxmlformats.org/officeDocument/2006/relationships/slideLayout" Target="../slideLayouts/slideLayout13.xml"/><Relationship Id="rId6" Type="http://schemas.openxmlformats.org/officeDocument/2006/relationships/hyperlink" Target="https://www.dropbox.com/scl/fo/xfaivlx2qmcmcvtbj7hc6/AObt3rrTB6xDr1_Ku0824S8?rlkey=njr37wq8x4zakxceufwfdw8jt&amp;st=ya0ceai7&amp;dl=0" TargetMode="External"/><Relationship Id="rId5" Type="http://schemas.openxmlformats.org/officeDocument/2006/relationships/hyperlink" Target="https://squishycircuits.com/" TargetMode="External"/><Relationship Id="rId4" Type="http://schemas.openxmlformats.org/officeDocument/2006/relationships/hyperlink" Target="https://www.dropbox.com/scl/fo/xgqq657raryr63opytrf5/APf509ejYdfcMp_v9ZjCvwE?rlkey=nvmtgkf7qwsb5sse3twja54i5&amp;st=5wnw00t0&amp;dl=0" TargetMode="External"/><Relationship Id="rId9" Type="http://schemas.openxmlformats.org/officeDocument/2006/relationships/hyperlink" Target="https://fabconnecther.eu/toolbox-resource/learning-pathway-1/"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fabconnecther.eu/toolbox-resource/learning-pathway-2/lesson-six-creating-perry-the-platypus-from-mdf-wood/" TargetMode="External"/><Relationship Id="rId2" Type="http://schemas.openxmlformats.org/officeDocument/2006/relationships/hyperlink" Target="https://www.dropbox.com/scl/fo/g7e9dsh0b749t5gk02due/AHWVTpcKmgtAlhZ4THNqQy4?rlkey=49qvi9wurbnx0glb8xpc5oggj&amp;st=jmdf5z9g&amp;dl=0" TargetMode="External"/><Relationship Id="rId1" Type="http://schemas.openxmlformats.org/officeDocument/2006/relationships/slideLayout" Target="../slideLayouts/slideLayout13.xml"/><Relationship Id="rId5" Type="http://schemas.openxmlformats.org/officeDocument/2006/relationships/hyperlink" Target="https://fabconnecther.eu/toolbox-resource/learning-pathway-2/" TargetMode="External"/><Relationship Id="rId4" Type="http://schemas.openxmlformats.org/officeDocument/2006/relationships/hyperlink" Target="https://www.dropbox.com/scl/fo/4l5kachz3fmqq6i329vjp/ABj6WQ-z4XUmlKc8oAFudK4?rlkey=j69nq2hpiqqikm6t4tkvlygwp&amp;st=3mqnzx98&amp;dl=0"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dropbox.com/scl/fo/6ogjhp1vzkcn32149yxld/AGfH1ilSH7KtnQM0WqCXUbw?rlkey=8xq192bfehsj8a3c1uggsgxxu&amp;st=bslrx1sq&amp;dl=0" TargetMode="External"/><Relationship Id="rId2" Type="http://schemas.openxmlformats.org/officeDocument/2006/relationships/hyperlink" Target="https://www.dropbox.com/scl/fo/599oi7i7rbc2ui219l0ob/AIIpEsXegDtyTJyFFnDLhl0?rlkey=r8ijdb9yoyxo9ixoalhb9vhrr&amp;st=016lt61p&amp;dl=0" TargetMode="External"/><Relationship Id="rId1" Type="http://schemas.openxmlformats.org/officeDocument/2006/relationships/slideLayout" Target="../slideLayouts/slideLayout13.xml"/><Relationship Id="rId6" Type="http://schemas.openxmlformats.org/officeDocument/2006/relationships/hyperlink" Target="https://fabconnecther.eu/toolbox-resource/learning-pathway-3/" TargetMode="External"/><Relationship Id="rId5" Type="http://schemas.openxmlformats.org/officeDocument/2006/relationships/hyperlink" Target="https://www.dropbox.com/scl/fo/kv9ydnhpjad9jzgq0t4e4/AKrsmIELyQ0NLDsg_ywaiLc?rlkey=yt24fihm6pw2cy482b7s7604p&amp;st=5phdn3sr&amp;dl=0" TargetMode="External"/><Relationship Id="rId4" Type="http://schemas.openxmlformats.org/officeDocument/2006/relationships/hyperlink" Target="https://www.dropbox.com/scl/fo/49k8h924skfiby138mus0/APDmg484AgoknEJebkMS36A?rlkey=607kcbgfc0z2huhh8wjcxuxbb&amp;st=s67b3kk7&amp;dl=0"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hyperlink" Target="https://maps.app.goo.gl/QJYLMHvjV5CAkqiFA" TargetMode="External"/><Relationship Id="rId3" Type="http://schemas.openxmlformats.org/officeDocument/2006/relationships/hyperlink" Target="https://docs.google.com/presentation/d/1DnQn-uEsN0EhiXLWR2ChHC6Z3Zqj4R-8P_ctm2RSijA/edit#slide=id.g2e0b355fd1a_0_1" TargetMode="External"/><Relationship Id="rId7" Type="http://schemas.openxmlformats.org/officeDocument/2006/relationships/hyperlink" Target="https://maps.app.goo.gl/DwT5DssQgWbr1jJn7" TargetMode="External"/><Relationship Id="rId2" Type="http://schemas.openxmlformats.org/officeDocument/2006/relationships/hyperlink" Target="https://fabfoundation.org/getting-started/#fab-lab-questions" TargetMode="External"/><Relationship Id="rId1" Type="http://schemas.openxmlformats.org/officeDocument/2006/relationships/slideLayout" Target="../slideLayouts/slideLayout13.xml"/><Relationship Id="rId6" Type="http://schemas.openxmlformats.org/officeDocument/2006/relationships/hyperlink" Target="https://maps.app.goo.gl/njLhCeTgQPBRPNJs8" TargetMode="External"/><Relationship Id="rId5" Type="http://schemas.openxmlformats.org/officeDocument/2006/relationships/hyperlink" Target="https://maps.app.goo.gl/FMGpEHafoTdsL8ja7" TargetMode="External"/><Relationship Id="rId4" Type="http://schemas.openxmlformats.org/officeDocument/2006/relationships/hyperlink" Target="https://www.dropbox.com/scl/fi/trcm5cxkt9y4grxz4oyz7/SAFEGUARDING-AND-DATA-PROTECTION-STATEMENT-FCH.docx?rlkey=l52nx9b6btu9123sjhbjohdux&amp;st=d9zp8pyz&amp;dl=0" TargetMode="External"/><Relationship Id="rId9" Type="http://schemas.openxmlformats.org/officeDocument/2006/relationships/hyperlink" Target="https://www.dropbox.com/scl/fi/ivttgqkuxf8bbnncous4w/TMA-Base-Impact-Questionnaires-FabConnectHer-P1_World-of-STEAM.docx?rlkey=fepilzmhj0iwa7lbunp9bdypq&amp;st=zh5olk7x&amp;dl=0"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s://www.dropbox.com/scl/fi/wuzlzhex5ty5al7ko3ook/FabConnectHer-diversity-and-inclusion-strategy.pptx?rlkey=zceomqlvdr0qhvk3pu57w4dmx&amp;st=lszw5lh0&amp;dl=0" TargetMode="External"/><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hyperlink" Target="https://m4kingspaces.org/" TargetMode="External"/><Relationship Id="rId4" Type="http://schemas.openxmlformats.org/officeDocument/2006/relationships/hyperlink" Target="https://www.shemakes.eu/learnin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hyperlink" Target="https://www.scopesdf.org/fabconnecther/"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fabconnecther.eu/" TargetMode="External"/><Relationship Id="rId3" Type="http://schemas.openxmlformats.org/officeDocument/2006/relationships/hyperlink" Target="https://www.tiktok.com/@fabconnecther?lang=nl-NL" TargetMode="External"/><Relationship Id="rId7" Type="http://schemas.openxmlformats.org/officeDocument/2006/relationships/image" Target="../media/image11.png"/><Relationship Id="rId2" Type="http://schemas.openxmlformats.org/officeDocument/2006/relationships/hyperlink" Target="https://www.linkedin.com/uas/login?session_redirect=https%3A%2F%2Fwww.linkedin.com%2Fcompany%2F103987400%2Fadmin%2Ffeed%2Fposts%2F" TargetMode="Externa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hyperlink" Target="https://www.facebook.com/profile.php?id=61565116001063" TargetMode="External"/><Relationship Id="rId4" Type="http://schemas.openxmlformats.org/officeDocument/2006/relationships/hyperlink" Target="https://www.instagram.com/fab.connecther/" TargetMode="Externa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hyperlink" Target="https://www.dropbox.com/scl/fi/qdin0t02e8ctvsdioucnj/BetaTechMentality-ENG-methodology.pdf?rlkey=5ob1wvaxzb39w086wjo6qkwby&amp;e=1&amp;st=i3r0vnqv&amp;dl=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A6A1A-1A9D-7ADC-BD4E-F727DB4CE19A}"/>
            </a:ext>
          </a:extLst>
        </p:cNvPr>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5B433C49-C915-7A97-1D5F-566A32D7D15D}"/>
              </a:ext>
            </a:extLst>
          </p:cNvPr>
          <p:cNvPicPr>
            <a:picLocks noGrp="1" noChangeAspect="1"/>
          </p:cNvPicPr>
          <p:nvPr>
            <p:ph type="pic" sz="quarter" idx="22"/>
          </p:nvPr>
        </p:nvPicPr>
        <p:blipFill rotWithShape="1">
          <a:blip r:embed="rId3"/>
          <a:srcRect l="28625" r="28625"/>
          <a:stretch/>
        </p:blipFill>
        <p:spPr/>
      </p:pic>
      <p:grpSp>
        <p:nvGrpSpPr>
          <p:cNvPr id="64" name="Group 63">
            <a:extLst>
              <a:ext uri="{FF2B5EF4-FFF2-40B4-BE49-F238E27FC236}">
                <a16:creationId xmlns:a16="http://schemas.microsoft.com/office/drawing/2014/main" id="{0BA21116-3373-B6FF-3B95-A79AB357B8FA}"/>
              </a:ext>
            </a:extLst>
          </p:cNvPr>
          <p:cNvGrpSpPr/>
          <p:nvPr/>
        </p:nvGrpSpPr>
        <p:grpSpPr>
          <a:xfrm rot="10800000">
            <a:off x="3260833" y="4900271"/>
            <a:ext cx="4298842" cy="2566847"/>
            <a:chOff x="594029" y="3470020"/>
            <a:chExt cx="4298842" cy="2566847"/>
          </a:xfrm>
        </p:grpSpPr>
        <p:sp>
          <p:nvSpPr>
            <p:cNvPr id="60" name="Freeform 59">
              <a:extLst>
                <a:ext uri="{FF2B5EF4-FFF2-40B4-BE49-F238E27FC236}">
                  <a16:creationId xmlns:a16="http://schemas.microsoft.com/office/drawing/2014/main" id="{4F2D8A7A-F3B0-BD67-D190-C4599E1EE8E4}"/>
                </a:ext>
              </a:extLst>
            </p:cNvPr>
            <p:cNvSpPr/>
            <p:nvPr/>
          </p:nvSpPr>
          <p:spPr>
            <a:xfrm>
              <a:off x="594029" y="3470020"/>
              <a:ext cx="4186493" cy="2566847"/>
            </a:xfrm>
            <a:custGeom>
              <a:avLst/>
              <a:gdLst>
                <a:gd name="connsiteX0" fmla="*/ 0 w 4910833"/>
                <a:gd name="connsiteY0" fmla="*/ 0 h 3860294"/>
                <a:gd name="connsiteX1" fmla="*/ 4910833 w 4910833"/>
                <a:gd name="connsiteY1" fmla="*/ 0 h 3860294"/>
                <a:gd name="connsiteX2" fmla="*/ 4910833 w 4910833"/>
                <a:gd name="connsiteY2" fmla="*/ 3860296 h 3860294"/>
                <a:gd name="connsiteX3" fmla="*/ 0 w 4910833"/>
                <a:gd name="connsiteY3" fmla="*/ 3860296 h 3860294"/>
              </a:gdLst>
              <a:ahLst/>
              <a:cxnLst>
                <a:cxn ang="0">
                  <a:pos x="connsiteX0" y="connsiteY0"/>
                </a:cxn>
                <a:cxn ang="0">
                  <a:pos x="connsiteX1" y="connsiteY1"/>
                </a:cxn>
                <a:cxn ang="0">
                  <a:pos x="connsiteX2" y="connsiteY2"/>
                </a:cxn>
                <a:cxn ang="0">
                  <a:pos x="connsiteX3" y="connsiteY3"/>
                </a:cxn>
              </a:cxnLst>
              <a:rect l="l" t="t" r="r" b="b"/>
              <a:pathLst>
                <a:path w="4910833" h="3860294">
                  <a:moveTo>
                    <a:pt x="0" y="0"/>
                  </a:moveTo>
                  <a:lnTo>
                    <a:pt x="4910833" y="0"/>
                  </a:lnTo>
                  <a:lnTo>
                    <a:pt x="4910833" y="3860296"/>
                  </a:lnTo>
                  <a:lnTo>
                    <a:pt x="0" y="3860296"/>
                  </a:lnTo>
                  <a:close/>
                </a:path>
              </a:pathLst>
            </a:custGeom>
            <a:solidFill>
              <a:srgbClr val="FFFFFF"/>
            </a:solidFill>
            <a:ln w="30808"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75DB13F-B9AA-C748-D12A-3FE7F07EC5CC}"/>
                </a:ext>
              </a:extLst>
            </p:cNvPr>
            <p:cNvSpPr/>
            <p:nvPr/>
          </p:nvSpPr>
          <p:spPr>
            <a:xfrm rot="16200000">
              <a:off x="3930234" y="4601062"/>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A0E8B"/>
            </a:solidFill>
            <a:ln w="30808" cap="flat">
              <a:noFill/>
              <a:prstDash val="solid"/>
              <a:miter/>
            </a:ln>
          </p:spPr>
          <p:txBody>
            <a:bodyPr rtlCol="0" anchor="ctr"/>
            <a:lstStyle/>
            <a:p>
              <a:endParaRPr lang="en-US"/>
            </a:p>
          </p:txBody>
        </p:sp>
      </p:grpSp>
      <p:sp>
        <p:nvSpPr>
          <p:cNvPr id="9" name="Text Placeholder 8">
            <a:extLst>
              <a:ext uri="{FF2B5EF4-FFF2-40B4-BE49-F238E27FC236}">
                <a16:creationId xmlns:a16="http://schemas.microsoft.com/office/drawing/2014/main" id="{8F10F57C-F8C5-8660-7946-16B781206275}"/>
              </a:ext>
            </a:extLst>
          </p:cNvPr>
          <p:cNvSpPr>
            <a:spLocks noGrp="1"/>
          </p:cNvSpPr>
          <p:nvPr>
            <p:ph type="body" sz="quarter" idx="16"/>
          </p:nvPr>
        </p:nvSpPr>
        <p:spPr>
          <a:xfrm>
            <a:off x="3779837" y="4817040"/>
            <a:ext cx="4038080" cy="1112797"/>
          </a:xfrm>
        </p:spPr>
        <p:txBody>
          <a:bodyPr/>
          <a:lstStyle/>
          <a:p>
            <a:r>
              <a:rPr lang="en-US" sz="2000" b="1" dirty="0">
                <a:solidFill>
                  <a:srgbClr val="7D2A8D"/>
                </a:solidFill>
              </a:rPr>
              <a:t>Open Education Resource                                     </a:t>
            </a:r>
          </a:p>
          <a:p>
            <a:endParaRPr lang="en-US" sz="2000" b="1" dirty="0">
              <a:solidFill>
                <a:srgbClr val="7D2A8D"/>
              </a:solidFill>
            </a:endParaRPr>
          </a:p>
          <a:p>
            <a:r>
              <a:rPr lang="en-US" sz="4800" b="1" dirty="0">
                <a:solidFill>
                  <a:srgbClr val="EA0E8B"/>
                </a:solidFill>
              </a:rPr>
              <a:t>LEARNING     CENTRE</a:t>
            </a:r>
          </a:p>
          <a:p>
            <a:r>
              <a:rPr lang="en-US" sz="4800" b="1" dirty="0">
                <a:solidFill>
                  <a:srgbClr val="EA0E8B"/>
                </a:solidFill>
              </a:rPr>
              <a:t>TOOLBOX</a:t>
            </a:r>
          </a:p>
        </p:txBody>
      </p:sp>
      <p:sp>
        <p:nvSpPr>
          <p:cNvPr id="4" name="Text Placeholder 3">
            <a:extLst>
              <a:ext uri="{FF2B5EF4-FFF2-40B4-BE49-F238E27FC236}">
                <a16:creationId xmlns:a16="http://schemas.microsoft.com/office/drawing/2014/main" id="{EDD625D7-35E9-DAE8-899D-03E454540889}"/>
              </a:ext>
            </a:extLst>
          </p:cNvPr>
          <p:cNvSpPr>
            <a:spLocks noGrp="1"/>
          </p:cNvSpPr>
          <p:nvPr>
            <p:ph type="body" sz="quarter" idx="20"/>
          </p:nvPr>
        </p:nvSpPr>
        <p:spPr>
          <a:xfrm>
            <a:off x="3987396" y="9720691"/>
            <a:ext cx="3314191" cy="518298"/>
          </a:xfrm>
        </p:spPr>
        <p:txBody>
          <a:bodyPr/>
          <a:lstStyle/>
          <a:p>
            <a:r>
              <a:rPr lang="en-US" sz="2400" dirty="0" err="1"/>
              <a:t>www.</a:t>
            </a:r>
            <a:r>
              <a:rPr lang="en-US" sz="2400" b="1" dirty="0" err="1"/>
              <a:t>fabconnecther</a:t>
            </a:r>
            <a:r>
              <a:rPr lang="en-US" sz="2400" dirty="0" err="1"/>
              <a:t>.eu</a:t>
            </a:r>
            <a:endParaRPr lang="en-US" sz="2400" dirty="0"/>
          </a:p>
        </p:txBody>
      </p:sp>
      <p:sp>
        <p:nvSpPr>
          <p:cNvPr id="75" name="Text Placeholder 74">
            <a:extLst>
              <a:ext uri="{FF2B5EF4-FFF2-40B4-BE49-F238E27FC236}">
                <a16:creationId xmlns:a16="http://schemas.microsoft.com/office/drawing/2014/main" id="{A50C6E11-B208-F1B7-51E2-ED60AD1E3780}"/>
              </a:ext>
            </a:extLst>
          </p:cNvPr>
          <p:cNvSpPr>
            <a:spLocks noGrp="1"/>
          </p:cNvSpPr>
          <p:nvPr>
            <p:ph type="body" sz="quarter" idx="11"/>
          </p:nvPr>
        </p:nvSpPr>
        <p:spPr>
          <a:xfrm>
            <a:off x="788990" y="9795062"/>
            <a:ext cx="2096676" cy="466127"/>
          </a:xfrm>
        </p:spPr>
        <p:txBody>
          <a:bodyPr/>
          <a:lstStyle/>
          <a:p>
            <a:pPr lvl="0"/>
            <a:r>
              <a:rPr lang="en-GB" b="1" dirty="0"/>
              <a:t>April 2024</a:t>
            </a:r>
          </a:p>
          <a:p>
            <a:pPr lvl="0"/>
            <a:r>
              <a:rPr lang="en-GB" dirty="0"/>
              <a:t>HANDS-ON OPEN EDUCATION RESOURCES </a:t>
            </a:r>
          </a:p>
          <a:p>
            <a:pPr lvl="0"/>
            <a:r>
              <a:rPr lang="en-GB" dirty="0"/>
              <a:t>A LEARNING CENTRE TOOLBOX</a:t>
            </a:r>
          </a:p>
        </p:txBody>
      </p:sp>
      <p:sp>
        <p:nvSpPr>
          <p:cNvPr id="5" name="Text Placeholder 4">
            <a:extLst>
              <a:ext uri="{FF2B5EF4-FFF2-40B4-BE49-F238E27FC236}">
                <a16:creationId xmlns:a16="http://schemas.microsoft.com/office/drawing/2014/main" id="{91F08081-0E1B-1ED2-CFF2-F6B4054728FB}"/>
              </a:ext>
            </a:extLst>
          </p:cNvPr>
          <p:cNvSpPr>
            <a:spLocks noGrp="1"/>
          </p:cNvSpPr>
          <p:nvPr>
            <p:ph type="body" sz="quarter" idx="21"/>
          </p:nvPr>
        </p:nvSpPr>
        <p:spPr>
          <a:xfrm>
            <a:off x="2676533" y="9780985"/>
            <a:ext cx="988994" cy="466127"/>
          </a:xfrm>
        </p:spPr>
        <p:txBody>
          <a:bodyPr/>
          <a:lstStyle/>
          <a:p>
            <a:r>
              <a:rPr lang="en-US" b="1" dirty="0"/>
              <a:t>Created By</a:t>
            </a:r>
          </a:p>
          <a:p>
            <a:r>
              <a:rPr lang="en-US" dirty="0" err="1"/>
              <a:t>FabConnetHer</a:t>
            </a:r>
            <a:r>
              <a:rPr lang="en-US" dirty="0"/>
              <a:t> Partners</a:t>
            </a:r>
          </a:p>
          <a:p>
            <a:endParaRPr lang="en-US" dirty="0"/>
          </a:p>
          <a:p>
            <a:endParaRPr lang="en-US" dirty="0"/>
          </a:p>
        </p:txBody>
      </p:sp>
      <p:grpSp>
        <p:nvGrpSpPr>
          <p:cNvPr id="6" name="Graphic 2">
            <a:extLst>
              <a:ext uri="{FF2B5EF4-FFF2-40B4-BE49-F238E27FC236}">
                <a16:creationId xmlns:a16="http://schemas.microsoft.com/office/drawing/2014/main" id="{D3537C20-5ADA-CCE4-6AF5-52FFAC1E59B7}"/>
              </a:ext>
            </a:extLst>
          </p:cNvPr>
          <p:cNvGrpSpPr/>
          <p:nvPr/>
        </p:nvGrpSpPr>
        <p:grpSpPr>
          <a:xfrm rot="7986936">
            <a:off x="-1804432" y="6427669"/>
            <a:ext cx="3157703" cy="3646533"/>
            <a:chOff x="522166" y="2011679"/>
            <a:chExt cx="1095353" cy="1264920"/>
          </a:xfrm>
        </p:grpSpPr>
        <p:sp>
          <p:nvSpPr>
            <p:cNvPr id="7" name="Freeform 6">
              <a:extLst>
                <a:ext uri="{FF2B5EF4-FFF2-40B4-BE49-F238E27FC236}">
                  <a16:creationId xmlns:a16="http://schemas.microsoft.com/office/drawing/2014/main" id="{753DCEF8-F487-1F59-43C3-6875A534187C}"/>
                </a:ext>
              </a:extLst>
            </p:cNvPr>
            <p:cNvSpPr/>
            <p:nvPr/>
          </p:nvSpPr>
          <p:spPr>
            <a:xfrm>
              <a:off x="1343443" y="248602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E90989"/>
            </a:solidFill>
            <a:ln w="951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41D2C7DF-2FBA-102D-E993-5268CCD48124}"/>
                </a:ext>
              </a:extLst>
            </p:cNvPr>
            <p:cNvSpPr/>
            <p:nvPr/>
          </p:nvSpPr>
          <p:spPr>
            <a:xfrm>
              <a:off x="1343443" y="2327909"/>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BC0A78"/>
            </a:solidFill>
            <a:ln w="951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03DC47F-A20D-0C33-6924-C4F6C85ABA95}"/>
                </a:ext>
              </a:extLst>
            </p:cNvPr>
            <p:cNvSpPr/>
            <p:nvPr/>
          </p:nvSpPr>
          <p:spPr>
            <a:xfrm>
              <a:off x="522166" y="2327909"/>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4C0761B-2080-2367-E0F0-C36E23532E5B}"/>
                </a:ext>
              </a:extLst>
            </p:cNvPr>
            <p:cNvSpPr/>
            <p:nvPr/>
          </p:nvSpPr>
          <p:spPr>
            <a:xfrm>
              <a:off x="522166" y="2169795"/>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F6AD203-1226-62A0-C285-309D804F8232}"/>
                </a:ext>
              </a:extLst>
            </p:cNvPr>
            <p:cNvSpPr/>
            <p:nvPr/>
          </p:nvSpPr>
          <p:spPr>
            <a:xfrm>
              <a:off x="1343443" y="216979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451A54"/>
            </a:solidFill>
            <a:ln w="951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E0DD30E7-15A5-A793-AC28-693774543866}"/>
                </a:ext>
              </a:extLst>
            </p:cNvPr>
            <p:cNvSpPr/>
            <p:nvPr/>
          </p:nvSpPr>
          <p:spPr>
            <a:xfrm>
              <a:off x="1343443" y="2802254"/>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BC0A78"/>
            </a:solidFill>
            <a:ln w="951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4DAC22F-F627-91C2-52D1-229BDD327DF4}"/>
                </a:ext>
              </a:extLst>
            </p:cNvPr>
            <p:cNvSpPr/>
            <p:nvPr/>
          </p:nvSpPr>
          <p:spPr>
            <a:xfrm>
              <a:off x="1343443" y="2960370"/>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E90989"/>
            </a:solidFill>
            <a:ln w="951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6650F7D0-7BA9-1FC7-7540-EE966D8BB9E9}"/>
                </a:ext>
              </a:extLst>
            </p:cNvPr>
            <p:cNvSpPr/>
            <p:nvPr/>
          </p:nvSpPr>
          <p:spPr>
            <a:xfrm>
              <a:off x="796242" y="2011679"/>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E90989"/>
            </a:solidFill>
            <a:ln w="951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0A1DD8F5-6BBC-D0B3-EB37-EB39F66A8DCD}"/>
                </a:ext>
              </a:extLst>
            </p:cNvPr>
            <p:cNvSpPr/>
            <p:nvPr/>
          </p:nvSpPr>
          <p:spPr>
            <a:xfrm>
              <a:off x="1070318" y="2327909"/>
              <a:ext cx="273124" cy="316230"/>
            </a:xfrm>
            <a:custGeom>
              <a:avLst/>
              <a:gdLst>
                <a:gd name="connsiteX0" fmla="*/ 273125 w 273124"/>
                <a:gd name="connsiteY0" fmla="*/ 0 h 316230"/>
                <a:gd name="connsiteX1" fmla="*/ 0 w 273124"/>
                <a:gd name="connsiteY1" fmla="*/ 158115 h 316230"/>
                <a:gd name="connsiteX2" fmla="*/ 273125 w 273124"/>
                <a:gd name="connsiteY2" fmla="*/ 316230 h 316230"/>
              </a:gdLst>
              <a:ahLst/>
              <a:cxnLst>
                <a:cxn ang="0">
                  <a:pos x="connsiteX0" y="connsiteY0"/>
                </a:cxn>
                <a:cxn ang="0">
                  <a:pos x="connsiteX1" y="connsiteY1"/>
                </a:cxn>
                <a:cxn ang="0">
                  <a:pos x="connsiteX2" y="connsiteY2"/>
                </a:cxn>
              </a:cxnLst>
              <a:rect l="l" t="t" r="r" b="b"/>
              <a:pathLst>
                <a:path w="273124" h="316230">
                  <a:moveTo>
                    <a:pt x="273125" y="0"/>
                  </a:moveTo>
                  <a:lnTo>
                    <a:pt x="0" y="158115"/>
                  </a:lnTo>
                  <a:lnTo>
                    <a:pt x="273125" y="316230"/>
                  </a:lnTo>
                  <a:close/>
                </a:path>
              </a:pathLst>
            </a:custGeom>
            <a:solidFill>
              <a:srgbClr val="7E2A8C"/>
            </a:solidFill>
            <a:ln w="951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E9485B6-BB20-39C1-F0C8-2F9AD9CFF5BC}"/>
                </a:ext>
              </a:extLst>
            </p:cNvPr>
            <p:cNvSpPr/>
            <p:nvPr/>
          </p:nvSpPr>
          <p:spPr>
            <a:xfrm>
              <a:off x="1070318" y="2486025"/>
              <a:ext cx="273124" cy="316229"/>
            </a:xfrm>
            <a:custGeom>
              <a:avLst/>
              <a:gdLst>
                <a:gd name="connsiteX0" fmla="*/ 0 w 273124"/>
                <a:gd name="connsiteY0" fmla="*/ 316230 h 316229"/>
                <a:gd name="connsiteX1" fmla="*/ 273125 w 273124"/>
                <a:gd name="connsiteY1" fmla="*/ 158115 h 316229"/>
                <a:gd name="connsiteX2" fmla="*/ 0 w 273124"/>
                <a:gd name="connsiteY2" fmla="*/ 0 h 316229"/>
              </a:gdLst>
              <a:ahLst/>
              <a:cxnLst>
                <a:cxn ang="0">
                  <a:pos x="connsiteX0" y="connsiteY0"/>
                </a:cxn>
                <a:cxn ang="0">
                  <a:pos x="connsiteX1" y="connsiteY1"/>
                </a:cxn>
                <a:cxn ang="0">
                  <a:pos x="connsiteX2" y="connsiteY2"/>
                </a:cxn>
              </a:cxnLst>
              <a:rect l="l" t="t" r="r" b="b"/>
              <a:pathLst>
                <a:path w="273124" h="316229">
                  <a:moveTo>
                    <a:pt x="0" y="316230"/>
                  </a:moveTo>
                  <a:lnTo>
                    <a:pt x="273125" y="158115"/>
                  </a:lnTo>
                  <a:lnTo>
                    <a:pt x="0" y="0"/>
                  </a:lnTo>
                  <a:close/>
                </a:path>
              </a:pathLst>
            </a:custGeom>
            <a:solidFill>
              <a:srgbClr val="A63CBC"/>
            </a:solidFill>
            <a:ln w="951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8E778F7-933F-4F25-A54F-5A08389A91EE}"/>
                </a:ext>
              </a:extLst>
            </p:cNvPr>
            <p:cNvSpPr/>
            <p:nvPr/>
          </p:nvSpPr>
          <p:spPr>
            <a:xfrm>
              <a:off x="796242" y="2802254"/>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E611345D-46F7-D41D-EBAC-661CA6901107}"/>
                </a:ext>
              </a:extLst>
            </p:cNvPr>
            <p:cNvSpPr/>
            <p:nvPr/>
          </p:nvSpPr>
          <p:spPr>
            <a:xfrm>
              <a:off x="796242" y="2960370"/>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22257AA-2133-60F1-6055-E7EAF04E20CB}"/>
                </a:ext>
              </a:extLst>
            </p:cNvPr>
            <p:cNvSpPr/>
            <p:nvPr/>
          </p:nvSpPr>
          <p:spPr>
            <a:xfrm>
              <a:off x="796242" y="2327909"/>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E90989"/>
            </a:solidFill>
            <a:ln w="951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EF91393-E124-BDB8-2653-37C41ED0662B}"/>
                </a:ext>
              </a:extLst>
            </p:cNvPr>
            <p:cNvSpPr/>
            <p:nvPr/>
          </p:nvSpPr>
          <p:spPr>
            <a:xfrm>
              <a:off x="522166" y="2802254"/>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EA0E8B"/>
            </a:solidFill>
            <a:ln w="951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1CD7BA5-7057-B3B6-5B41-18FEB2092AB5}"/>
                </a:ext>
              </a:extLst>
            </p:cNvPr>
            <p:cNvSpPr/>
            <p:nvPr/>
          </p:nvSpPr>
          <p:spPr>
            <a:xfrm>
              <a:off x="1070318" y="2644140"/>
              <a:ext cx="273124" cy="316229"/>
            </a:xfrm>
            <a:custGeom>
              <a:avLst/>
              <a:gdLst>
                <a:gd name="connsiteX0" fmla="*/ 273125 w 273124"/>
                <a:gd name="connsiteY0" fmla="*/ 0 h 316229"/>
                <a:gd name="connsiteX1" fmla="*/ 0 w 273124"/>
                <a:gd name="connsiteY1" fmla="*/ 158115 h 316229"/>
                <a:gd name="connsiteX2" fmla="*/ 273125 w 273124"/>
                <a:gd name="connsiteY2" fmla="*/ 316230 h 316229"/>
              </a:gdLst>
              <a:ahLst/>
              <a:cxnLst>
                <a:cxn ang="0">
                  <a:pos x="connsiteX0" y="connsiteY0"/>
                </a:cxn>
                <a:cxn ang="0">
                  <a:pos x="connsiteX1" y="connsiteY1"/>
                </a:cxn>
                <a:cxn ang="0">
                  <a:pos x="connsiteX2" y="connsiteY2"/>
                </a:cxn>
              </a:cxnLst>
              <a:rect l="l" t="t" r="r" b="b"/>
              <a:pathLst>
                <a:path w="273124" h="316229">
                  <a:moveTo>
                    <a:pt x="273125" y="0"/>
                  </a:moveTo>
                  <a:lnTo>
                    <a:pt x="0" y="158115"/>
                  </a:lnTo>
                  <a:lnTo>
                    <a:pt x="273125" y="316230"/>
                  </a:lnTo>
                  <a:close/>
                </a:path>
              </a:pathLst>
            </a:custGeom>
            <a:solidFill>
              <a:srgbClr val="451A54"/>
            </a:solidFill>
            <a:ln w="9512"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6CDEB495-0CA8-FECA-7A1C-83920D745742}"/>
                </a:ext>
              </a:extLst>
            </p:cNvPr>
            <p:cNvSpPr/>
            <p:nvPr/>
          </p:nvSpPr>
          <p:spPr>
            <a:xfrm>
              <a:off x="1343443" y="2644140"/>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573568"/>
            </a:solidFill>
            <a:ln w="951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B7C2815-15CE-8CC9-D946-8E57BCE8B376}"/>
                </a:ext>
              </a:extLst>
            </p:cNvPr>
            <p:cNvSpPr/>
            <p:nvPr/>
          </p:nvSpPr>
          <p:spPr>
            <a:xfrm>
              <a:off x="796242" y="216979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BC0A78"/>
            </a:solidFill>
            <a:ln w="951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79728DB2-F334-6895-5B38-5016D8D59D0C}"/>
                </a:ext>
              </a:extLst>
            </p:cNvPr>
            <p:cNvSpPr/>
            <p:nvPr/>
          </p:nvSpPr>
          <p:spPr>
            <a:xfrm>
              <a:off x="1070318" y="2169795"/>
              <a:ext cx="273124" cy="316229"/>
            </a:xfrm>
            <a:custGeom>
              <a:avLst/>
              <a:gdLst>
                <a:gd name="connsiteX0" fmla="*/ 0 w 273124"/>
                <a:gd name="connsiteY0" fmla="*/ 316230 h 316229"/>
                <a:gd name="connsiteX1" fmla="*/ 273125 w 273124"/>
                <a:gd name="connsiteY1" fmla="*/ 158115 h 316229"/>
                <a:gd name="connsiteX2" fmla="*/ 0 w 273124"/>
                <a:gd name="connsiteY2" fmla="*/ 0 h 316229"/>
              </a:gdLst>
              <a:ahLst/>
              <a:cxnLst>
                <a:cxn ang="0">
                  <a:pos x="connsiteX0" y="connsiteY0"/>
                </a:cxn>
                <a:cxn ang="0">
                  <a:pos x="connsiteX1" y="connsiteY1"/>
                </a:cxn>
                <a:cxn ang="0">
                  <a:pos x="connsiteX2" y="connsiteY2"/>
                </a:cxn>
              </a:cxnLst>
              <a:rect l="l" t="t" r="r" b="b"/>
              <a:pathLst>
                <a:path w="273124" h="316229">
                  <a:moveTo>
                    <a:pt x="0" y="316230"/>
                  </a:moveTo>
                  <a:lnTo>
                    <a:pt x="273125" y="158115"/>
                  </a:lnTo>
                  <a:lnTo>
                    <a:pt x="0" y="0"/>
                  </a:lnTo>
                  <a:close/>
                </a:path>
              </a:pathLst>
            </a:custGeom>
            <a:solidFill>
              <a:srgbClr val="A63CBC"/>
            </a:solidFill>
            <a:ln w="9512"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73E13F8-61D1-8B11-AE84-AB0DFE10A18E}"/>
                </a:ext>
              </a:extLst>
            </p:cNvPr>
            <p:cNvSpPr/>
            <p:nvPr/>
          </p:nvSpPr>
          <p:spPr>
            <a:xfrm>
              <a:off x="522166" y="2644140"/>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573568"/>
            </a:solidFill>
            <a:ln w="9512"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9D22408-DC69-4805-8A58-2ADBC34D4BF0}"/>
                </a:ext>
              </a:extLst>
            </p:cNvPr>
            <p:cNvSpPr/>
            <p:nvPr/>
          </p:nvSpPr>
          <p:spPr>
            <a:xfrm>
              <a:off x="796242" y="2644140"/>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472D56"/>
            </a:solidFill>
            <a:ln w="9512" cap="flat">
              <a:noFill/>
              <a:prstDash val="solid"/>
              <a:miter/>
            </a:ln>
          </p:spPr>
          <p:txBody>
            <a:bodyPr rtlCol="0" anchor="ctr"/>
            <a:lstStyle/>
            <a:p>
              <a:endParaRPr lang="en-US"/>
            </a:p>
          </p:txBody>
        </p:sp>
      </p:grpSp>
      <p:grpSp>
        <p:nvGrpSpPr>
          <p:cNvPr id="36" name="Group 35">
            <a:extLst>
              <a:ext uri="{FF2B5EF4-FFF2-40B4-BE49-F238E27FC236}">
                <a16:creationId xmlns:a16="http://schemas.microsoft.com/office/drawing/2014/main" id="{7BE5A72E-35B5-BF7B-0041-19504E068DE5}"/>
              </a:ext>
            </a:extLst>
          </p:cNvPr>
          <p:cNvGrpSpPr/>
          <p:nvPr/>
        </p:nvGrpSpPr>
        <p:grpSpPr>
          <a:xfrm>
            <a:off x="711738" y="9758314"/>
            <a:ext cx="1966220" cy="557261"/>
            <a:chOff x="0" y="0"/>
            <a:chExt cx="1966301" cy="426085"/>
          </a:xfrm>
        </p:grpSpPr>
        <p:sp>
          <p:nvSpPr>
            <p:cNvPr id="47" name="Freeform 46">
              <a:extLst>
                <a:ext uri="{FF2B5EF4-FFF2-40B4-BE49-F238E27FC236}">
                  <a16:creationId xmlns:a16="http://schemas.microsoft.com/office/drawing/2014/main" id="{3F850F0D-240B-D4F7-4BA6-AB362BB52D76}"/>
                </a:ext>
              </a:extLst>
            </p:cNvPr>
            <p:cNvSpPr/>
            <p:nvPr userDrawn="1"/>
          </p:nvSpPr>
          <p:spPr>
            <a:xfrm>
              <a:off x="0" y="0"/>
              <a:ext cx="18415" cy="426085"/>
            </a:xfrm>
            <a:custGeom>
              <a:avLst/>
              <a:gdLst>
                <a:gd name="connsiteX0" fmla="*/ 0 w 7701"/>
                <a:gd name="connsiteY0" fmla="*/ 0 h 172634"/>
                <a:gd name="connsiteX1" fmla="*/ 0 w 7701"/>
                <a:gd name="connsiteY1" fmla="*/ 172635 h 172634"/>
              </a:gdLst>
              <a:ahLst/>
              <a:cxnLst>
                <a:cxn ang="0">
                  <a:pos x="connsiteX0" y="connsiteY0"/>
                </a:cxn>
                <a:cxn ang="0">
                  <a:pos x="connsiteX1" y="connsiteY1"/>
                </a:cxn>
              </a:cxnLst>
              <a:rect l="l" t="t" r="r" b="b"/>
              <a:pathLst>
                <a:path w="7701" h="172634">
                  <a:moveTo>
                    <a:pt x="0" y="0"/>
                  </a:moveTo>
                  <a:lnTo>
                    <a:pt x="0" y="172635"/>
                  </a:lnTo>
                </a:path>
              </a:pathLst>
            </a:custGeom>
            <a:ln w="7702" cap="flat">
              <a:solidFill>
                <a:srgbClr val="EA0E8B"/>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59" name="Freeform 58">
              <a:extLst>
                <a:ext uri="{FF2B5EF4-FFF2-40B4-BE49-F238E27FC236}">
                  <a16:creationId xmlns:a16="http://schemas.microsoft.com/office/drawing/2014/main" id="{88BD995D-D9EE-5DDC-9A02-1B69D37E9A1E}"/>
                </a:ext>
              </a:extLst>
            </p:cNvPr>
            <p:cNvSpPr/>
            <p:nvPr userDrawn="1"/>
          </p:nvSpPr>
          <p:spPr>
            <a:xfrm>
              <a:off x="1947886" y="0"/>
              <a:ext cx="18415" cy="426085"/>
            </a:xfrm>
            <a:custGeom>
              <a:avLst/>
              <a:gdLst>
                <a:gd name="connsiteX0" fmla="*/ 0 w 7701"/>
                <a:gd name="connsiteY0" fmla="*/ 0 h 172634"/>
                <a:gd name="connsiteX1" fmla="*/ 0 w 7701"/>
                <a:gd name="connsiteY1" fmla="*/ 172635 h 172634"/>
              </a:gdLst>
              <a:ahLst/>
              <a:cxnLst>
                <a:cxn ang="0">
                  <a:pos x="connsiteX0" y="connsiteY0"/>
                </a:cxn>
                <a:cxn ang="0">
                  <a:pos x="connsiteX1" y="connsiteY1"/>
                </a:cxn>
              </a:cxnLst>
              <a:rect l="l" t="t" r="r" b="b"/>
              <a:pathLst>
                <a:path w="7701" h="172634">
                  <a:moveTo>
                    <a:pt x="0" y="0"/>
                  </a:moveTo>
                  <a:lnTo>
                    <a:pt x="0" y="172635"/>
                  </a:lnTo>
                </a:path>
              </a:pathLst>
            </a:custGeom>
            <a:ln w="7702" cap="flat">
              <a:solidFill>
                <a:srgbClr val="EA0E8B"/>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grpSp>
      <p:sp>
        <p:nvSpPr>
          <p:cNvPr id="3" name="TextBox 2">
            <a:extLst>
              <a:ext uri="{FF2B5EF4-FFF2-40B4-BE49-F238E27FC236}">
                <a16:creationId xmlns:a16="http://schemas.microsoft.com/office/drawing/2014/main" id="{42FD74C3-71A8-9F27-291A-6E8027A88544}"/>
              </a:ext>
            </a:extLst>
          </p:cNvPr>
          <p:cNvSpPr txBox="1"/>
          <p:nvPr/>
        </p:nvSpPr>
        <p:spPr>
          <a:xfrm>
            <a:off x="5798877" y="8898170"/>
            <a:ext cx="1502710" cy="551602"/>
          </a:xfrm>
          <a:prstGeom prst="rect">
            <a:avLst/>
          </a:prstGeom>
          <a:solidFill>
            <a:schemeClr val="bg1"/>
          </a:solidFill>
        </p:spPr>
        <p:txBody>
          <a:bodyPr wrap="square" rtlCol="0">
            <a:spAutoFit/>
          </a:bodyPr>
          <a:lstStyle/>
          <a:p>
            <a:endParaRPr lang="en-IE" dirty="0"/>
          </a:p>
        </p:txBody>
      </p:sp>
      <p:pic>
        <p:nvPicPr>
          <p:cNvPr id="2" name="Picture 1" descr="Blue text on a black background&#10;&#10;Description automatically generated">
            <a:extLst>
              <a:ext uri="{FF2B5EF4-FFF2-40B4-BE49-F238E27FC236}">
                <a16:creationId xmlns:a16="http://schemas.microsoft.com/office/drawing/2014/main" id="{90260A9F-522E-0D4F-C9E9-94B7252D5B11}"/>
              </a:ext>
            </a:extLst>
          </p:cNvPr>
          <p:cNvPicPr>
            <a:picLocks noChangeAspect="1"/>
          </p:cNvPicPr>
          <p:nvPr/>
        </p:nvPicPr>
        <p:blipFill>
          <a:blip r:embed="rId4"/>
          <a:stretch>
            <a:fillRect/>
          </a:stretch>
        </p:blipFill>
        <p:spPr>
          <a:xfrm>
            <a:off x="5741343" y="8901510"/>
            <a:ext cx="1560244" cy="326512"/>
          </a:xfrm>
          <a:prstGeom prst="rect">
            <a:avLst/>
          </a:prstGeom>
        </p:spPr>
      </p:pic>
    </p:spTree>
    <p:extLst>
      <p:ext uri="{BB962C8B-B14F-4D97-AF65-F5344CB8AC3E}">
        <p14:creationId xmlns:p14="http://schemas.microsoft.com/office/powerpoint/2010/main" val="3456036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EB797-74CC-C403-5EAF-EFDA4A03D72D}"/>
            </a:ext>
          </a:extLst>
        </p:cNvPr>
        <p:cNvGrpSpPr/>
        <p:nvPr/>
      </p:nvGrpSpPr>
      <p:grpSpPr>
        <a:xfrm>
          <a:off x="0" y="0"/>
          <a:ext cx="0" cy="0"/>
          <a:chOff x="0" y="0"/>
          <a:chExt cx="0" cy="0"/>
        </a:xfrm>
      </p:grpSpPr>
      <p:sp>
        <p:nvSpPr>
          <p:cNvPr id="44" name="Rectangle 43">
            <a:extLst>
              <a:ext uri="{FF2B5EF4-FFF2-40B4-BE49-F238E27FC236}">
                <a16:creationId xmlns:a16="http://schemas.microsoft.com/office/drawing/2014/main" id="{E5D77298-D9E3-1C8F-D029-4CD9B94462C1}"/>
              </a:ext>
            </a:extLst>
          </p:cNvPr>
          <p:cNvSpPr/>
          <p:nvPr/>
        </p:nvSpPr>
        <p:spPr>
          <a:xfrm>
            <a:off x="0" y="7488920"/>
            <a:ext cx="7559674" cy="1558406"/>
          </a:xfrm>
          <a:prstGeom prst="rect">
            <a:avLst/>
          </a:prstGeom>
          <a:solidFill>
            <a:srgbClr val="7D2A8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28F8BB28-A7B7-6C34-78FD-A261F7E5B1F2}"/>
              </a:ext>
            </a:extLst>
          </p:cNvPr>
          <p:cNvSpPr txBox="1"/>
          <p:nvPr/>
        </p:nvSpPr>
        <p:spPr>
          <a:xfrm>
            <a:off x="3978322" y="7700803"/>
            <a:ext cx="3372290" cy="1346522"/>
          </a:xfrm>
          <a:prstGeom prst="rect">
            <a:avLst/>
          </a:prstGeom>
          <a:noFill/>
        </p:spPr>
        <p:txBody>
          <a:bodyPr wrap="square" rtlCol="0">
            <a:spAutoFit/>
          </a:bodyPr>
          <a:lstStyle/>
          <a:p>
            <a:pPr marL="225425" indent="-225425">
              <a:tabLst>
                <a:tab pos="307975" algn="l"/>
              </a:tabLst>
            </a:pPr>
            <a:r>
              <a:rPr lang="en-US" sz="1600" b="1" dirty="0">
                <a:solidFill>
                  <a:schemeClr val="bg1"/>
                </a:solidFill>
                <a:latin typeface="Calibri" panose="020F0502020204030204" pitchFamily="34" charset="0"/>
                <a:cs typeface="Calibri" panose="020F0502020204030204" pitchFamily="34" charset="0"/>
              </a:rPr>
              <a:t>Classroom Pilots </a:t>
            </a:r>
            <a:endParaRPr lang="en-US" sz="1600" dirty="0">
              <a:solidFill>
                <a:schemeClr val="bg1"/>
              </a:solidFill>
              <a:latin typeface="Calibri" panose="020F0502020204030204" pitchFamily="34" charset="0"/>
              <a:cs typeface="Calibri" panose="020F0502020204030204" pitchFamily="34" charset="0"/>
            </a:endParaRPr>
          </a:p>
          <a:p>
            <a:pPr marL="225425" indent="-225425">
              <a:tabLst>
                <a:tab pos="307975" algn="l"/>
              </a:tabLst>
            </a:pPr>
            <a:endParaRPr lang="en-US" sz="1400" dirty="0">
              <a:solidFill>
                <a:schemeClr val="bg1"/>
              </a:solidFill>
              <a:latin typeface="Calibri" panose="020F0502020204030204" pitchFamily="34" charset="0"/>
              <a:cs typeface="Calibri" panose="020F0502020204030204" pitchFamily="34" charset="0"/>
            </a:endParaRPr>
          </a:p>
          <a:p>
            <a:pPr marL="6350" indent="-6350">
              <a:lnSpc>
                <a:spcPts val="1480"/>
              </a:lnSpc>
            </a:pPr>
            <a:r>
              <a:rPr lang="en-US" sz="1400" dirty="0">
                <a:solidFill>
                  <a:schemeClr val="bg1"/>
                </a:solidFill>
                <a:latin typeface="Calibri" panose="020F0502020204030204" pitchFamily="34" charset="0"/>
                <a:cs typeface="Calibri" panose="020F0502020204030204" pitchFamily="34" charset="0"/>
              </a:rPr>
              <a:t>Educators implement the activities, gathering student and teachers feedback on engagement and learning effectiveness.</a:t>
            </a:r>
          </a:p>
          <a:p>
            <a:pPr marL="225425" indent="-225425">
              <a:tabLst>
                <a:tab pos="307975" algn="l"/>
              </a:tabLst>
            </a:pPr>
            <a:endParaRPr lang="en-US" sz="1400" dirty="0">
              <a:solidFill>
                <a:schemeClr val="bg1"/>
              </a:solidFill>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7DEF6316-3790-7C11-A3E7-15046045F76D}"/>
              </a:ext>
            </a:extLst>
          </p:cNvPr>
          <p:cNvSpPr txBox="1"/>
          <p:nvPr/>
        </p:nvSpPr>
        <p:spPr>
          <a:xfrm>
            <a:off x="415758" y="7700803"/>
            <a:ext cx="3196131" cy="1121141"/>
          </a:xfrm>
          <a:prstGeom prst="rect">
            <a:avLst/>
          </a:prstGeom>
          <a:noFill/>
        </p:spPr>
        <p:txBody>
          <a:bodyPr wrap="square" rtlCol="0">
            <a:spAutoFit/>
          </a:bodyPr>
          <a:lstStyle/>
          <a:p>
            <a:pPr>
              <a:lnSpc>
                <a:spcPts val="1580"/>
              </a:lnSpc>
            </a:pPr>
            <a:r>
              <a:rPr lang="en-US" sz="1600" b="1" dirty="0">
                <a:solidFill>
                  <a:schemeClr val="bg1"/>
                </a:solidFill>
                <a:latin typeface="Calibri" panose="020F0502020204030204" pitchFamily="34" charset="0"/>
                <a:cs typeface="Calibri" panose="020F0502020204030204" pitchFamily="34" charset="0"/>
              </a:rPr>
              <a:t>Educators and Fab Lab </a:t>
            </a:r>
            <a:r>
              <a:rPr lang="en-US" sz="1600" dirty="0">
                <a:solidFill>
                  <a:schemeClr val="bg1"/>
                </a:solidFill>
                <a:latin typeface="Calibri" panose="020F0502020204030204" pitchFamily="34" charset="0"/>
                <a:cs typeface="Calibri" panose="020F0502020204030204" pitchFamily="34" charset="0"/>
              </a:rPr>
              <a:t>practitioners create teaching materials, digital fabrication files, and lesson plans.  To ensure the activities are effective and accessible, they undergo:</a:t>
            </a:r>
          </a:p>
        </p:txBody>
      </p:sp>
      <p:cxnSp>
        <p:nvCxnSpPr>
          <p:cNvPr id="61" name="Straight Connector 60">
            <a:extLst>
              <a:ext uri="{FF2B5EF4-FFF2-40B4-BE49-F238E27FC236}">
                <a16:creationId xmlns:a16="http://schemas.microsoft.com/office/drawing/2014/main" id="{CEEE37DD-641E-1867-22D6-9593969B8405}"/>
              </a:ext>
            </a:extLst>
          </p:cNvPr>
          <p:cNvCxnSpPr>
            <a:cxnSpLocks/>
          </p:cNvCxnSpPr>
          <p:nvPr/>
        </p:nvCxnSpPr>
        <p:spPr>
          <a:xfrm>
            <a:off x="3774479" y="7488920"/>
            <a:ext cx="0" cy="1455145"/>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EC88264B-C0B5-F70A-67C9-C8ED058A6FEF}"/>
              </a:ext>
            </a:extLst>
          </p:cNvPr>
          <p:cNvSpPr txBox="1"/>
          <p:nvPr/>
        </p:nvSpPr>
        <p:spPr>
          <a:xfrm>
            <a:off x="434763" y="9382803"/>
            <a:ext cx="6771600" cy="592470"/>
          </a:xfrm>
          <a:prstGeom prst="rect">
            <a:avLst/>
          </a:prstGeom>
          <a:noFill/>
        </p:spPr>
        <p:txBody>
          <a:bodyPr wrap="square" numCol="1" spcCol="216000" rtlCol="0">
            <a:spAutoFit/>
          </a:bodyPr>
          <a:lstStyle/>
          <a:p>
            <a:pPr algn="just">
              <a:lnSpc>
                <a:spcPts val="1280"/>
              </a:lnSpc>
            </a:pPr>
            <a:r>
              <a:rPr lang="en-US" sz="1200" i="1" dirty="0">
                <a:solidFill>
                  <a:srgbClr val="262626"/>
                </a:solidFill>
                <a:latin typeface="Calibri" panose="020F0502020204030204" pitchFamily="34" charset="0"/>
                <a:cs typeface="Calibri" panose="020F0502020204030204" pitchFamily="34" charset="0"/>
              </a:rPr>
              <a:t>By combining digital fabrication, open-source education, and gender-focused mentoring, the OER1 activities serve as a scalable, inclusive model for empowering future female innovators in STEAM fields.</a:t>
            </a:r>
          </a:p>
          <a:p>
            <a:pPr algn="just">
              <a:lnSpc>
                <a:spcPts val="1280"/>
              </a:lnSpc>
            </a:pPr>
            <a:endParaRPr lang="en-US" sz="1200" b="1" i="1" dirty="0">
              <a:solidFill>
                <a:srgbClr val="262626"/>
              </a:solidFill>
              <a:latin typeface="Calibri" panose="020F0502020204030204" pitchFamily="34" charset="0"/>
              <a:cs typeface="Calibri" panose="020F0502020204030204" pitchFamily="34" charset="0"/>
            </a:endParaRPr>
          </a:p>
        </p:txBody>
      </p:sp>
      <p:sp>
        <p:nvSpPr>
          <p:cNvPr id="65" name="TextBox 64">
            <a:extLst>
              <a:ext uri="{FF2B5EF4-FFF2-40B4-BE49-F238E27FC236}">
                <a16:creationId xmlns:a16="http://schemas.microsoft.com/office/drawing/2014/main" id="{A9C5AB99-1498-6BC4-3010-15C0C7B436D1}"/>
              </a:ext>
            </a:extLst>
          </p:cNvPr>
          <p:cNvSpPr txBox="1"/>
          <p:nvPr/>
        </p:nvSpPr>
        <p:spPr>
          <a:xfrm>
            <a:off x="403751" y="4827993"/>
            <a:ext cx="5109544" cy="672107"/>
          </a:xfrm>
          <a:prstGeom prst="rect">
            <a:avLst/>
          </a:prstGeom>
          <a:noFill/>
        </p:spPr>
        <p:txBody>
          <a:bodyPr wrap="square" numCol="1" spcCol="216000" rtlCol="0">
            <a:spAutoFit/>
          </a:bodyPr>
          <a:lstStyle/>
          <a:p>
            <a:pPr>
              <a:lnSpc>
                <a:spcPts val="1480"/>
              </a:lnSpc>
            </a:pPr>
            <a:r>
              <a:rPr lang="en-US" sz="1500" dirty="0">
                <a:solidFill>
                  <a:srgbClr val="262626"/>
                </a:solidFill>
                <a:latin typeface="Calibri" panose="020F0502020204030204" pitchFamily="34" charset="0"/>
                <a:cs typeface="Calibri" panose="020F0502020204030204" pitchFamily="34" charset="0"/>
              </a:rPr>
              <a:t>This path aims to introduce </a:t>
            </a:r>
            <a:r>
              <a:rPr lang="en-US" sz="1500" b="1" dirty="0">
                <a:solidFill>
                  <a:srgbClr val="262626"/>
                </a:solidFill>
                <a:latin typeface="Calibri" panose="020F0502020204030204" pitchFamily="34" charset="0"/>
                <a:cs typeface="Calibri" panose="020F0502020204030204" pitchFamily="34" charset="0"/>
              </a:rPr>
              <a:t>girls to the world of STEAM </a:t>
            </a:r>
            <a:r>
              <a:rPr lang="en-US" sz="1500" dirty="0">
                <a:solidFill>
                  <a:srgbClr val="262626"/>
                </a:solidFill>
                <a:latin typeface="Calibri" panose="020F0502020204030204" pitchFamily="34" charset="0"/>
                <a:cs typeface="Calibri" panose="020F0502020204030204" pitchFamily="34" charset="0"/>
              </a:rPr>
              <a:t>through a series of engaging and interactive activities that promote creativity, problem-solving skills, and digital literacy.</a:t>
            </a:r>
            <a:endParaRPr lang="en-US" sz="1500" b="1" dirty="0">
              <a:solidFill>
                <a:srgbClr val="262626"/>
              </a:solidFill>
              <a:latin typeface="Calibri" panose="020F0502020204030204" pitchFamily="34" charset="0"/>
              <a:cs typeface="Calibri" panose="020F0502020204030204" pitchFamily="34" charset="0"/>
            </a:endParaRPr>
          </a:p>
        </p:txBody>
      </p:sp>
      <p:pic>
        <p:nvPicPr>
          <p:cNvPr id="89" name="Picture 88">
            <a:extLst>
              <a:ext uri="{FF2B5EF4-FFF2-40B4-BE49-F238E27FC236}">
                <a16:creationId xmlns:a16="http://schemas.microsoft.com/office/drawing/2014/main" id="{392CEBF8-EFF6-2317-1C71-7610E7175A33}"/>
              </a:ext>
            </a:extLst>
          </p:cNvPr>
          <p:cNvPicPr>
            <a:picLocks noChangeAspect="1"/>
          </p:cNvPicPr>
          <p:nvPr/>
        </p:nvPicPr>
        <p:blipFill rotWithShape="1">
          <a:blip r:embed="rId2"/>
          <a:srcRect t="11172" b="11172"/>
          <a:stretch/>
        </p:blipFill>
        <p:spPr>
          <a:xfrm>
            <a:off x="-5359" y="-19078"/>
            <a:ext cx="7559675" cy="3913725"/>
          </a:xfrm>
          <a:prstGeom prst="rect">
            <a:avLst/>
          </a:prstGeom>
        </p:spPr>
      </p:pic>
      <p:grpSp>
        <p:nvGrpSpPr>
          <p:cNvPr id="90" name="Graphic 2">
            <a:extLst>
              <a:ext uri="{FF2B5EF4-FFF2-40B4-BE49-F238E27FC236}">
                <a16:creationId xmlns:a16="http://schemas.microsoft.com/office/drawing/2014/main" id="{C0634351-9D60-C9AE-7574-0DD89002DD12}"/>
              </a:ext>
            </a:extLst>
          </p:cNvPr>
          <p:cNvGrpSpPr/>
          <p:nvPr/>
        </p:nvGrpSpPr>
        <p:grpSpPr>
          <a:xfrm rot="15236283">
            <a:off x="6803248" y="3217934"/>
            <a:ext cx="1502137" cy="2024378"/>
            <a:chOff x="-2438426" y="3400425"/>
            <a:chExt cx="821276" cy="1106805"/>
          </a:xfrm>
        </p:grpSpPr>
        <p:sp>
          <p:nvSpPr>
            <p:cNvPr id="91" name="Freeform 90">
              <a:extLst>
                <a:ext uri="{FF2B5EF4-FFF2-40B4-BE49-F238E27FC236}">
                  <a16:creationId xmlns:a16="http://schemas.microsoft.com/office/drawing/2014/main" id="{6DC29F27-D006-9130-05A8-A0265CC829C9}"/>
                </a:ext>
              </a:extLst>
            </p:cNvPr>
            <p:cNvSpPr/>
            <p:nvPr/>
          </p:nvSpPr>
          <p:spPr>
            <a:xfrm>
              <a:off x="-2438426" y="3558540"/>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1F2957E-D5F6-66D6-7395-46A3AE287B26}"/>
                </a:ext>
              </a:extLst>
            </p:cNvPr>
            <p:cNvSpPr/>
            <p:nvPr/>
          </p:nvSpPr>
          <p:spPr>
            <a:xfrm>
              <a:off x="-2438426" y="3400425"/>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E608CB37-E71B-0C06-3AA7-AA5BB20DCDB8}"/>
                </a:ext>
              </a:extLst>
            </p:cNvPr>
            <p:cNvSpPr/>
            <p:nvPr/>
          </p:nvSpPr>
          <p:spPr>
            <a:xfrm>
              <a:off x="-1890274" y="3874769"/>
              <a:ext cx="273124" cy="316230"/>
            </a:xfrm>
            <a:custGeom>
              <a:avLst/>
              <a:gdLst>
                <a:gd name="connsiteX0" fmla="*/ 273125 w 273124"/>
                <a:gd name="connsiteY0" fmla="*/ 0 h 316230"/>
                <a:gd name="connsiteX1" fmla="*/ 0 w 273124"/>
                <a:gd name="connsiteY1" fmla="*/ 158115 h 316230"/>
                <a:gd name="connsiteX2" fmla="*/ 273125 w 273124"/>
                <a:gd name="connsiteY2" fmla="*/ 316230 h 316230"/>
              </a:gdLst>
              <a:ahLst/>
              <a:cxnLst>
                <a:cxn ang="0">
                  <a:pos x="connsiteX0" y="connsiteY0"/>
                </a:cxn>
                <a:cxn ang="0">
                  <a:pos x="connsiteX1" y="connsiteY1"/>
                </a:cxn>
                <a:cxn ang="0">
                  <a:pos x="connsiteX2" y="connsiteY2"/>
                </a:cxn>
              </a:cxnLst>
              <a:rect l="l" t="t" r="r" b="b"/>
              <a:pathLst>
                <a:path w="273124" h="316230">
                  <a:moveTo>
                    <a:pt x="273125" y="0"/>
                  </a:moveTo>
                  <a:lnTo>
                    <a:pt x="0" y="158115"/>
                  </a:lnTo>
                  <a:lnTo>
                    <a:pt x="273125" y="316230"/>
                  </a:lnTo>
                  <a:close/>
                </a:path>
              </a:pathLst>
            </a:custGeom>
            <a:solidFill>
              <a:srgbClr val="BC0A78"/>
            </a:solidFill>
            <a:ln w="9512"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E6CAD140-9608-9DC7-5CC4-E2CD6D057723}"/>
                </a:ext>
              </a:extLst>
            </p:cNvPr>
            <p:cNvSpPr/>
            <p:nvPr/>
          </p:nvSpPr>
          <p:spPr>
            <a:xfrm>
              <a:off x="-1890274" y="4032884"/>
              <a:ext cx="273124" cy="316230"/>
            </a:xfrm>
            <a:custGeom>
              <a:avLst/>
              <a:gdLst>
                <a:gd name="connsiteX0" fmla="*/ 0 w 273124"/>
                <a:gd name="connsiteY0" fmla="*/ 316230 h 316230"/>
                <a:gd name="connsiteX1" fmla="*/ 273125 w 273124"/>
                <a:gd name="connsiteY1" fmla="*/ 158115 h 316230"/>
                <a:gd name="connsiteX2" fmla="*/ 0 w 273124"/>
                <a:gd name="connsiteY2" fmla="*/ 0 h 316230"/>
              </a:gdLst>
              <a:ahLst/>
              <a:cxnLst>
                <a:cxn ang="0">
                  <a:pos x="connsiteX0" y="connsiteY0"/>
                </a:cxn>
                <a:cxn ang="0">
                  <a:pos x="connsiteX1" y="connsiteY1"/>
                </a:cxn>
                <a:cxn ang="0">
                  <a:pos x="connsiteX2" y="connsiteY2"/>
                </a:cxn>
              </a:cxnLst>
              <a:rect l="l" t="t" r="r" b="b"/>
              <a:pathLst>
                <a:path w="273124" h="316230">
                  <a:moveTo>
                    <a:pt x="0" y="316230"/>
                  </a:moveTo>
                  <a:lnTo>
                    <a:pt x="273125" y="158115"/>
                  </a:lnTo>
                  <a:lnTo>
                    <a:pt x="0" y="0"/>
                  </a:lnTo>
                  <a:close/>
                </a:path>
              </a:pathLst>
            </a:custGeom>
            <a:solidFill>
              <a:srgbClr val="E90989"/>
            </a:solidFill>
            <a:ln w="9512"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8A256B6A-759E-7977-9E58-B9F8188BDB87}"/>
                </a:ext>
              </a:extLst>
            </p:cNvPr>
            <p:cNvSpPr/>
            <p:nvPr/>
          </p:nvSpPr>
          <p:spPr>
            <a:xfrm>
              <a:off x="-2164350" y="3400425"/>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E90989"/>
            </a:solidFill>
            <a:ln w="9512"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B2405863-028D-266A-4EBC-15770FB25A6F}"/>
                </a:ext>
              </a:extLst>
            </p:cNvPr>
            <p:cNvSpPr/>
            <p:nvPr/>
          </p:nvSpPr>
          <p:spPr>
            <a:xfrm>
              <a:off x="-2164350" y="3558540"/>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BC0A78"/>
            </a:solidFill>
            <a:ln w="9512"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8CADDEF6-5CAC-8B6F-E9A0-0B9A3E822514}"/>
                </a:ext>
              </a:extLst>
            </p:cNvPr>
            <p:cNvSpPr/>
            <p:nvPr/>
          </p:nvSpPr>
          <p:spPr>
            <a:xfrm>
              <a:off x="-2438426" y="3874769"/>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2D2529A8-0932-BF84-7FCB-038F0461E6EF}"/>
                </a:ext>
              </a:extLst>
            </p:cNvPr>
            <p:cNvSpPr/>
            <p:nvPr/>
          </p:nvSpPr>
          <p:spPr>
            <a:xfrm>
              <a:off x="-2438426" y="4032884"/>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EBC01A95-3402-C1E3-0B8A-C3ADC8121BEF}"/>
                </a:ext>
              </a:extLst>
            </p:cNvPr>
            <p:cNvSpPr/>
            <p:nvPr/>
          </p:nvSpPr>
          <p:spPr>
            <a:xfrm>
              <a:off x="-2438426" y="4191000"/>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451A54"/>
            </a:solidFill>
            <a:ln w="9512"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0E65885D-DAEC-5F05-960E-86FB71220787}"/>
                </a:ext>
              </a:extLst>
            </p:cNvPr>
            <p:cNvSpPr/>
            <p:nvPr/>
          </p:nvSpPr>
          <p:spPr>
            <a:xfrm>
              <a:off x="-2164350" y="4191000"/>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573568"/>
            </a:solidFill>
            <a:ln w="9512"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8E0AA26B-5CB8-A983-ED38-84BB8591B3D9}"/>
                </a:ext>
              </a:extLst>
            </p:cNvPr>
            <p:cNvSpPr/>
            <p:nvPr/>
          </p:nvSpPr>
          <p:spPr>
            <a:xfrm>
              <a:off x="-1890274" y="3558540"/>
              <a:ext cx="273124" cy="316229"/>
            </a:xfrm>
            <a:custGeom>
              <a:avLst/>
              <a:gdLst>
                <a:gd name="connsiteX0" fmla="*/ 273125 w 273124"/>
                <a:gd name="connsiteY0" fmla="*/ 0 h 316229"/>
                <a:gd name="connsiteX1" fmla="*/ 0 w 273124"/>
                <a:gd name="connsiteY1" fmla="*/ 158115 h 316229"/>
                <a:gd name="connsiteX2" fmla="*/ 273125 w 273124"/>
                <a:gd name="connsiteY2" fmla="*/ 316230 h 316229"/>
              </a:gdLst>
              <a:ahLst/>
              <a:cxnLst>
                <a:cxn ang="0">
                  <a:pos x="connsiteX0" y="connsiteY0"/>
                </a:cxn>
                <a:cxn ang="0">
                  <a:pos x="connsiteX1" y="connsiteY1"/>
                </a:cxn>
                <a:cxn ang="0">
                  <a:pos x="connsiteX2" y="connsiteY2"/>
                </a:cxn>
              </a:cxnLst>
              <a:rect l="l" t="t" r="r" b="b"/>
              <a:pathLst>
                <a:path w="273124" h="316229">
                  <a:moveTo>
                    <a:pt x="273125" y="0"/>
                  </a:moveTo>
                  <a:lnTo>
                    <a:pt x="0" y="158115"/>
                  </a:lnTo>
                  <a:lnTo>
                    <a:pt x="273125" y="316230"/>
                  </a:lnTo>
                  <a:close/>
                </a:path>
              </a:pathLst>
            </a:custGeom>
            <a:solidFill>
              <a:srgbClr val="451A54"/>
            </a:solidFill>
            <a:ln w="9512"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F0281998-FDCD-E45F-5441-82E27A5ED7FD}"/>
                </a:ext>
              </a:extLst>
            </p:cNvPr>
            <p:cNvSpPr/>
            <p:nvPr/>
          </p:nvSpPr>
          <p:spPr>
            <a:xfrm>
              <a:off x="-2164350" y="371665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A63CBC"/>
            </a:solidFill>
            <a:ln w="9512"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FF1D5BC4-F750-CF2E-FC47-2115000D0519}"/>
                </a:ext>
              </a:extLst>
            </p:cNvPr>
            <p:cNvSpPr/>
            <p:nvPr/>
          </p:nvSpPr>
          <p:spPr>
            <a:xfrm>
              <a:off x="-1890274" y="3716655"/>
              <a:ext cx="273124" cy="316229"/>
            </a:xfrm>
            <a:custGeom>
              <a:avLst/>
              <a:gdLst>
                <a:gd name="connsiteX0" fmla="*/ 0 w 273124"/>
                <a:gd name="connsiteY0" fmla="*/ 316230 h 316229"/>
                <a:gd name="connsiteX1" fmla="*/ 273125 w 273124"/>
                <a:gd name="connsiteY1" fmla="*/ 158115 h 316229"/>
                <a:gd name="connsiteX2" fmla="*/ 0 w 273124"/>
                <a:gd name="connsiteY2" fmla="*/ 0 h 316229"/>
              </a:gdLst>
              <a:ahLst/>
              <a:cxnLst>
                <a:cxn ang="0">
                  <a:pos x="connsiteX0" y="connsiteY0"/>
                </a:cxn>
                <a:cxn ang="0">
                  <a:pos x="connsiteX1" y="connsiteY1"/>
                </a:cxn>
                <a:cxn ang="0">
                  <a:pos x="connsiteX2" y="connsiteY2"/>
                </a:cxn>
              </a:cxnLst>
              <a:rect l="l" t="t" r="r" b="b"/>
              <a:pathLst>
                <a:path w="273124" h="316229">
                  <a:moveTo>
                    <a:pt x="0" y="316230"/>
                  </a:moveTo>
                  <a:lnTo>
                    <a:pt x="273125" y="158115"/>
                  </a:lnTo>
                  <a:lnTo>
                    <a:pt x="0" y="0"/>
                  </a:lnTo>
                  <a:close/>
                </a:path>
              </a:pathLst>
            </a:custGeom>
            <a:solidFill>
              <a:srgbClr val="7E2A8C"/>
            </a:solidFill>
            <a:ln w="9512" cap="flat">
              <a:noFill/>
              <a:prstDash val="solid"/>
              <a:miter/>
            </a:ln>
          </p:spPr>
          <p:txBody>
            <a:bodyPr rtlCol="0" anchor="ctr"/>
            <a:lstStyle/>
            <a:p>
              <a:endParaRPr lang="en-US"/>
            </a:p>
          </p:txBody>
        </p:sp>
      </p:grpSp>
      <p:sp>
        <p:nvSpPr>
          <p:cNvPr id="104" name="TextBox 103">
            <a:extLst>
              <a:ext uri="{FF2B5EF4-FFF2-40B4-BE49-F238E27FC236}">
                <a16:creationId xmlns:a16="http://schemas.microsoft.com/office/drawing/2014/main" id="{C00D59DA-C8B8-6CDC-58C7-1E0F69EC0D76}"/>
              </a:ext>
            </a:extLst>
          </p:cNvPr>
          <p:cNvSpPr txBox="1"/>
          <p:nvPr/>
        </p:nvSpPr>
        <p:spPr>
          <a:xfrm>
            <a:off x="0" y="4149442"/>
            <a:ext cx="5513294" cy="369332"/>
          </a:xfrm>
          <a:prstGeom prst="rect">
            <a:avLst/>
          </a:prstGeom>
          <a:solidFill>
            <a:srgbClr val="EA0E8B"/>
          </a:solidFill>
        </p:spPr>
        <p:txBody>
          <a:bodyPr wrap="square" rtlCol="0" anchor="ctr">
            <a:spAutoFit/>
          </a:bodyPr>
          <a:lstStyle/>
          <a:p>
            <a:pPr marL="355600"/>
            <a:r>
              <a:rPr lang="en-US" sz="1800" b="1" dirty="0">
                <a:solidFill>
                  <a:schemeClr val="bg1"/>
                </a:solidFill>
                <a:latin typeface="Calibri" panose="020F0502020204030204" pitchFamily="34" charset="0"/>
                <a:cs typeface="Calibri" panose="020F0502020204030204" pitchFamily="34" charset="0"/>
              </a:rPr>
              <a:t>Hands-On Exploratory Path for Girls (8-15 years old)</a:t>
            </a:r>
          </a:p>
        </p:txBody>
      </p:sp>
      <p:sp>
        <p:nvSpPr>
          <p:cNvPr id="105" name="TextBox 104">
            <a:extLst>
              <a:ext uri="{FF2B5EF4-FFF2-40B4-BE49-F238E27FC236}">
                <a16:creationId xmlns:a16="http://schemas.microsoft.com/office/drawing/2014/main" id="{BCE79C25-04B4-4698-6742-DDECF3F2C63D}"/>
              </a:ext>
            </a:extLst>
          </p:cNvPr>
          <p:cNvSpPr txBox="1"/>
          <p:nvPr/>
        </p:nvSpPr>
        <p:spPr>
          <a:xfrm>
            <a:off x="391095" y="5694267"/>
            <a:ext cx="6771600" cy="1926168"/>
          </a:xfrm>
          <a:prstGeom prst="rect">
            <a:avLst/>
          </a:prstGeom>
          <a:noFill/>
        </p:spPr>
        <p:txBody>
          <a:bodyPr wrap="square" numCol="2" spcCol="216000" rtlCol="0">
            <a:spAutoFit/>
          </a:bodyPr>
          <a:lstStyle/>
          <a:p>
            <a:pPr algn="just">
              <a:lnSpc>
                <a:spcPts val="1180"/>
              </a:lnSpc>
            </a:pPr>
            <a:r>
              <a:rPr lang="en-US" sz="1150" dirty="0">
                <a:solidFill>
                  <a:srgbClr val="262626"/>
                </a:solidFill>
                <a:latin typeface="Calibri" panose="020F0502020204030204" pitchFamily="34" charset="0"/>
                <a:cs typeface="Calibri" panose="020F0502020204030204" pitchFamily="34" charset="0"/>
              </a:rPr>
              <a:t>The process of creating the OER1 activities for the Fab Connect Her project follows a structured and pedagogically informed approach to developing open educational resources (OERs) that promote STEAM skills, creativity, and problem-solving among young learners, particularly girls and women.</a:t>
            </a:r>
          </a:p>
          <a:p>
            <a:pPr algn="just">
              <a:lnSpc>
                <a:spcPts val="1180"/>
              </a:lnSpc>
            </a:pPr>
            <a:endParaRPr lang="en-US" sz="1150" dirty="0">
              <a:solidFill>
                <a:srgbClr val="262626"/>
              </a:solidFill>
              <a:latin typeface="Calibri" panose="020F0502020204030204" pitchFamily="34" charset="0"/>
              <a:cs typeface="Calibri" panose="020F0502020204030204" pitchFamily="34" charset="0"/>
            </a:endParaRPr>
          </a:p>
          <a:p>
            <a:pPr algn="just">
              <a:lnSpc>
                <a:spcPts val="1180"/>
              </a:lnSpc>
            </a:pPr>
            <a:endParaRPr lang="en-US" sz="1150" dirty="0">
              <a:solidFill>
                <a:srgbClr val="262626"/>
              </a:solidFill>
              <a:latin typeface="Calibri" panose="020F0502020204030204" pitchFamily="34" charset="0"/>
              <a:cs typeface="Calibri" panose="020F0502020204030204" pitchFamily="34" charset="0"/>
            </a:endParaRPr>
          </a:p>
          <a:p>
            <a:pPr algn="just">
              <a:lnSpc>
                <a:spcPts val="1180"/>
              </a:lnSpc>
            </a:pPr>
            <a:endParaRPr lang="en-US" sz="1150" dirty="0">
              <a:solidFill>
                <a:srgbClr val="262626"/>
              </a:solidFill>
              <a:latin typeface="Calibri" panose="020F0502020204030204" pitchFamily="34" charset="0"/>
              <a:cs typeface="Calibri" panose="020F0502020204030204" pitchFamily="34" charset="0"/>
            </a:endParaRPr>
          </a:p>
          <a:p>
            <a:pPr algn="just">
              <a:lnSpc>
                <a:spcPts val="1180"/>
              </a:lnSpc>
            </a:pPr>
            <a:endParaRPr lang="en-US" sz="1150" dirty="0">
              <a:solidFill>
                <a:srgbClr val="262626"/>
              </a:solidFill>
              <a:latin typeface="Calibri" panose="020F0502020204030204" pitchFamily="34" charset="0"/>
              <a:cs typeface="Calibri" panose="020F0502020204030204" pitchFamily="34" charset="0"/>
            </a:endParaRPr>
          </a:p>
          <a:p>
            <a:pPr algn="just">
              <a:lnSpc>
                <a:spcPts val="1180"/>
              </a:lnSpc>
            </a:pPr>
            <a:endParaRPr lang="en-US" sz="1150" dirty="0">
              <a:solidFill>
                <a:srgbClr val="262626"/>
              </a:solidFill>
              <a:latin typeface="Calibri" panose="020F0502020204030204" pitchFamily="34" charset="0"/>
              <a:cs typeface="Calibri" panose="020F0502020204030204" pitchFamily="34" charset="0"/>
            </a:endParaRPr>
          </a:p>
          <a:p>
            <a:pPr algn="just">
              <a:lnSpc>
                <a:spcPts val="1180"/>
              </a:lnSpc>
            </a:pPr>
            <a:endParaRPr lang="en-US" sz="1150" dirty="0">
              <a:solidFill>
                <a:srgbClr val="262626"/>
              </a:solidFill>
              <a:latin typeface="Calibri" panose="020F0502020204030204" pitchFamily="34" charset="0"/>
              <a:cs typeface="Calibri" panose="020F0502020204030204" pitchFamily="34" charset="0"/>
            </a:endParaRPr>
          </a:p>
          <a:p>
            <a:pPr algn="just">
              <a:lnSpc>
                <a:spcPts val="1180"/>
              </a:lnSpc>
            </a:pPr>
            <a:r>
              <a:rPr lang="en-US" sz="1150" dirty="0">
                <a:solidFill>
                  <a:srgbClr val="262626"/>
                </a:solidFill>
                <a:latin typeface="Calibri" panose="020F0502020204030204" pitchFamily="34" charset="0"/>
                <a:cs typeface="Calibri" panose="020F0502020204030204" pitchFamily="34" charset="0"/>
              </a:rPr>
              <a:t>The OER1 activities are designed to foster hands-on learning experiences, integrating design, technology, and problem-solving. Each activity aligns with specific </a:t>
            </a:r>
            <a:r>
              <a:rPr lang="en-US" sz="1150" dirty="0" err="1">
                <a:solidFill>
                  <a:srgbClr val="262626"/>
                </a:solidFill>
                <a:latin typeface="Calibri" panose="020F0502020204030204" pitchFamily="34" charset="0"/>
                <a:cs typeface="Calibri" panose="020F0502020204030204" pitchFamily="34" charset="0"/>
              </a:rPr>
              <a:t>Bèta</a:t>
            </a:r>
            <a:r>
              <a:rPr lang="en-US" sz="1150" dirty="0">
                <a:solidFill>
                  <a:srgbClr val="262626"/>
                </a:solidFill>
                <a:latin typeface="Calibri" panose="020F0502020204030204" pitchFamily="34" charset="0"/>
                <a:cs typeface="Calibri" panose="020F0502020204030204" pitchFamily="34" charset="0"/>
              </a:rPr>
              <a:t> &amp; Tech Mentality Model dimensions, targeting different learning styles and motivations. For example, the Quiz Board and Laser-</a:t>
            </a:r>
            <a:r>
              <a:rPr lang="en-US" sz="1150" dirty="0" err="1">
                <a:solidFill>
                  <a:srgbClr val="262626"/>
                </a:solidFill>
                <a:latin typeface="Calibri" panose="020F0502020204030204" pitchFamily="34" charset="0"/>
                <a:cs typeface="Calibri" panose="020F0502020204030204" pitchFamily="34" charset="0"/>
              </a:rPr>
              <a:t>Cutted</a:t>
            </a:r>
            <a:r>
              <a:rPr lang="en-US" sz="1150" dirty="0">
                <a:solidFill>
                  <a:srgbClr val="262626"/>
                </a:solidFill>
                <a:latin typeface="Calibri" panose="020F0502020204030204" pitchFamily="34" charset="0"/>
                <a:cs typeface="Calibri" panose="020F0502020204030204" pitchFamily="34" charset="0"/>
              </a:rPr>
              <a:t> Theatre activities focus on self-confidence in technology, social responsibility, and practical orientation​​.</a:t>
            </a:r>
          </a:p>
          <a:p>
            <a:pPr algn="just">
              <a:lnSpc>
                <a:spcPts val="1180"/>
              </a:lnSpc>
            </a:pPr>
            <a:endParaRPr lang="en-US" sz="1150" b="1" dirty="0">
              <a:solidFill>
                <a:srgbClr val="262626"/>
              </a:solidFill>
              <a:latin typeface="Calibri" panose="020F0502020204030204" pitchFamily="34" charset="0"/>
              <a:cs typeface="Calibri" panose="020F0502020204030204" pitchFamily="34" charset="0"/>
            </a:endParaRPr>
          </a:p>
        </p:txBody>
      </p:sp>
      <p:sp>
        <p:nvSpPr>
          <p:cNvPr id="106" name="Slide Number Placeholder 2">
            <a:extLst>
              <a:ext uri="{FF2B5EF4-FFF2-40B4-BE49-F238E27FC236}">
                <a16:creationId xmlns:a16="http://schemas.microsoft.com/office/drawing/2014/main" id="{861094FE-D19D-1858-6AFB-6EA1F1B46176}"/>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10</a:t>
            </a:fld>
            <a:endParaRPr lang="en-US"/>
          </a:p>
        </p:txBody>
      </p:sp>
    </p:spTree>
    <p:extLst>
      <p:ext uri="{BB962C8B-B14F-4D97-AF65-F5344CB8AC3E}">
        <p14:creationId xmlns:p14="http://schemas.microsoft.com/office/powerpoint/2010/main" val="3446868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D80A0-D870-2126-8A68-DE40B5399132}"/>
            </a:ext>
          </a:extLst>
        </p:cNvPr>
        <p:cNvGrpSpPr/>
        <p:nvPr/>
      </p:nvGrpSpPr>
      <p:grpSpPr>
        <a:xfrm>
          <a:off x="0" y="0"/>
          <a:ext cx="0" cy="0"/>
          <a:chOff x="0" y="0"/>
          <a:chExt cx="0" cy="0"/>
        </a:xfrm>
      </p:grpSpPr>
      <p:grpSp>
        <p:nvGrpSpPr>
          <p:cNvPr id="46" name="Graphic 2">
            <a:extLst>
              <a:ext uri="{FF2B5EF4-FFF2-40B4-BE49-F238E27FC236}">
                <a16:creationId xmlns:a16="http://schemas.microsoft.com/office/drawing/2014/main" id="{C09AA179-2FF6-87B6-A554-D4DCBEA7D42C}"/>
              </a:ext>
            </a:extLst>
          </p:cNvPr>
          <p:cNvGrpSpPr/>
          <p:nvPr/>
        </p:nvGrpSpPr>
        <p:grpSpPr>
          <a:xfrm rot="15236283">
            <a:off x="6808605" y="-258591"/>
            <a:ext cx="1502137" cy="2024378"/>
            <a:chOff x="-2438426" y="3400425"/>
            <a:chExt cx="821276" cy="1106805"/>
          </a:xfrm>
        </p:grpSpPr>
        <p:sp>
          <p:nvSpPr>
            <p:cNvPr id="47" name="Freeform 46">
              <a:extLst>
                <a:ext uri="{FF2B5EF4-FFF2-40B4-BE49-F238E27FC236}">
                  <a16:creationId xmlns:a16="http://schemas.microsoft.com/office/drawing/2014/main" id="{FE16DC94-DA16-4582-C319-C87E2590DF86}"/>
                </a:ext>
              </a:extLst>
            </p:cNvPr>
            <p:cNvSpPr/>
            <p:nvPr/>
          </p:nvSpPr>
          <p:spPr>
            <a:xfrm>
              <a:off x="-2438426" y="3558540"/>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D9ED31A-9401-5557-F286-0902A98BA991}"/>
                </a:ext>
              </a:extLst>
            </p:cNvPr>
            <p:cNvSpPr/>
            <p:nvPr/>
          </p:nvSpPr>
          <p:spPr>
            <a:xfrm>
              <a:off x="-2438426" y="3400425"/>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8C3C45B-A3DC-7835-40FE-59AD11D339F6}"/>
                </a:ext>
              </a:extLst>
            </p:cNvPr>
            <p:cNvSpPr/>
            <p:nvPr/>
          </p:nvSpPr>
          <p:spPr>
            <a:xfrm>
              <a:off x="-1890274" y="3874769"/>
              <a:ext cx="273124" cy="316230"/>
            </a:xfrm>
            <a:custGeom>
              <a:avLst/>
              <a:gdLst>
                <a:gd name="connsiteX0" fmla="*/ 273125 w 273124"/>
                <a:gd name="connsiteY0" fmla="*/ 0 h 316230"/>
                <a:gd name="connsiteX1" fmla="*/ 0 w 273124"/>
                <a:gd name="connsiteY1" fmla="*/ 158115 h 316230"/>
                <a:gd name="connsiteX2" fmla="*/ 273125 w 273124"/>
                <a:gd name="connsiteY2" fmla="*/ 316230 h 316230"/>
              </a:gdLst>
              <a:ahLst/>
              <a:cxnLst>
                <a:cxn ang="0">
                  <a:pos x="connsiteX0" y="connsiteY0"/>
                </a:cxn>
                <a:cxn ang="0">
                  <a:pos x="connsiteX1" y="connsiteY1"/>
                </a:cxn>
                <a:cxn ang="0">
                  <a:pos x="connsiteX2" y="connsiteY2"/>
                </a:cxn>
              </a:cxnLst>
              <a:rect l="l" t="t" r="r" b="b"/>
              <a:pathLst>
                <a:path w="273124" h="316230">
                  <a:moveTo>
                    <a:pt x="273125" y="0"/>
                  </a:moveTo>
                  <a:lnTo>
                    <a:pt x="0" y="158115"/>
                  </a:lnTo>
                  <a:lnTo>
                    <a:pt x="273125" y="316230"/>
                  </a:lnTo>
                  <a:close/>
                </a:path>
              </a:pathLst>
            </a:custGeom>
            <a:solidFill>
              <a:srgbClr val="BC0A78"/>
            </a:solidFill>
            <a:ln w="9512"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C0C9269-98A6-6646-491B-B6936C5C0A79}"/>
                </a:ext>
              </a:extLst>
            </p:cNvPr>
            <p:cNvSpPr/>
            <p:nvPr/>
          </p:nvSpPr>
          <p:spPr>
            <a:xfrm>
              <a:off x="-1890274" y="4032884"/>
              <a:ext cx="273124" cy="316230"/>
            </a:xfrm>
            <a:custGeom>
              <a:avLst/>
              <a:gdLst>
                <a:gd name="connsiteX0" fmla="*/ 0 w 273124"/>
                <a:gd name="connsiteY0" fmla="*/ 316230 h 316230"/>
                <a:gd name="connsiteX1" fmla="*/ 273125 w 273124"/>
                <a:gd name="connsiteY1" fmla="*/ 158115 h 316230"/>
                <a:gd name="connsiteX2" fmla="*/ 0 w 273124"/>
                <a:gd name="connsiteY2" fmla="*/ 0 h 316230"/>
              </a:gdLst>
              <a:ahLst/>
              <a:cxnLst>
                <a:cxn ang="0">
                  <a:pos x="connsiteX0" y="connsiteY0"/>
                </a:cxn>
                <a:cxn ang="0">
                  <a:pos x="connsiteX1" y="connsiteY1"/>
                </a:cxn>
                <a:cxn ang="0">
                  <a:pos x="connsiteX2" y="connsiteY2"/>
                </a:cxn>
              </a:cxnLst>
              <a:rect l="l" t="t" r="r" b="b"/>
              <a:pathLst>
                <a:path w="273124" h="316230">
                  <a:moveTo>
                    <a:pt x="0" y="316230"/>
                  </a:moveTo>
                  <a:lnTo>
                    <a:pt x="273125" y="158115"/>
                  </a:lnTo>
                  <a:lnTo>
                    <a:pt x="0" y="0"/>
                  </a:lnTo>
                  <a:close/>
                </a:path>
              </a:pathLst>
            </a:custGeom>
            <a:solidFill>
              <a:srgbClr val="E90989"/>
            </a:solidFill>
            <a:ln w="9512"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3EAE5A5-CBCF-5EA9-883F-D8210BB6A939}"/>
                </a:ext>
              </a:extLst>
            </p:cNvPr>
            <p:cNvSpPr/>
            <p:nvPr/>
          </p:nvSpPr>
          <p:spPr>
            <a:xfrm>
              <a:off x="-2164350" y="3400425"/>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E90989"/>
            </a:solidFill>
            <a:ln w="9512"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417178D-53F9-7FE4-C71D-76D5FD5BF84F}"/>
                </a:ext>
              </a:extLst>
            </p:cNvPr>
            <p:cNvSpPr/>
            <p:nvPr/>
          </p:nvSpPr>
          <p:spPr>
            <a:xfrm>
              <a:off x="-2164350" y="3558540"/>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BC0A78"/>
            </a:solidFill>
            <a:ln w="9512"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3F710B8-D68D-1300-071D-131806BF9D4E}"/>
                </a:ext>
              </a:extLst>
            </p:cNvPr>
            <p:cNvSpPr/>
            <p:nvPr/>
          </p:nvSpPr>
          <p:spPr>
            <a:xfrm>
              <a:off x="-2438426" y="3874769"/>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8716D7B-D6DB-90AF-C336-3C482644183C}"/>
                </a:ext>
              </a:extLst>
            </p:cNvPr>
            <p:cNvSpPr/>
            <p:nvPr/>
          </p:nvSpPr>
          <p:spPr>
            <a:xfrm>
              <a:off x="-2438426" y="4032884"/>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BB020E1-15D0-D4BB-D2E0-E74999B272D0}"/>
                </a:ext>
              </a:extLst>
            </p:cNvPr>
            <p:cNvSpPr/>
            <p:nvPr/>
          </p:nvSpPr>
          <p:spPr>
            <a:xfrm>
              <a:off x="-2438426" y="4191000"/>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451A54"/>
            </a:solidFill>
            <a:ln w="9512"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1CE721A-E43F-DD1C-E3CC-E4B585931277}"/>
                </a:ext>
              </a:extLst>
            </p:cNvPr>
            <p:cNvSpPr/>
            <p:nvPr/>
          </p:nvSpPr>
          <p:spPr>
            <a:xfrm>
              <a:off x="-2164350" y="4191000"/>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573568"/>
            </a:solidFill>
            <a:ln w="9512"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8A263D4-5971-720A-B39D-2352AA19C125}"/>
                </a:ext>
              </a:extLst>
            </p:cNvPr>
            <p:cNvSpPr/>
            <p:nvPr/>
          </p:nvSpPr>
          <p:spPr>
            <a:xfrm>
              <a:off x="-1890274" y="3558540"/>
              <a:ext cx="273124" cy="316229"/>
            </a:xfrm>
            <a:custGeom>
              <a:avLst/>
              <a:gdLst>
                <a:gd name="connsiteX0" fmla="*/ 273125 w 273124"/>
                <a:gd name="connsiteY0" fmla="*/ 0 h 316229"/>
                <a:gd name="connsiteX1" fmla="*/ 0 w 273124"/>
                <a:gd name="connsiteY1" fmla="*/ 158115 h 316229"/>
                <a:gd name="connsiteX2" fmla="*/ 273125 w 273124"/>
                <a:gd name="connsiteY2" fmla="*/ 316230 h 316229"/>
              </a:gdLst>
              <a:ahLst/>
              <a:cxnLst>
                <a:cxn ang="0">
                  <a:pos x="connsiteX0" y="connsiteY0"/>
                </a:cxn>
                <a:cxn ang="0">
                  <a:pos x="connsiteX1" y="connsiteY1"/>
                </a:cxn>
                <a:cxn ang="0">
                  <a:pos x="connsiteX2" y="connsiteY2"/>
                </a:cxn>
              </a:cxnLst>
              <a:rect l="l" t="t" r="r" b="b"/>
              <a:pathLst>
                <a:path w="273124" h="316229">
                  <a:moveTo>
                    <a:pt x="273125" y="0"/>
                  </a:moveTo>
                  <a:lnTo>
                    <a:pt x="0" y="158115"/>
                  </a:lnTo>
                  <a:lnTo>
                    <a:pt x="273125" y="316230"/>
                  </a:lnTo>
                  <a:close/>
                </a:path>
              </a:pathLst>
            </a:custGeom>
            <a:solidFill>
              <a:srgbClr val="451A54"/>
            </a:solidFill>
            <a:ln w="9512"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A7BA94EA-52F3-74D6-DF70-4FD76649071B}"/>
                </a:ext>
              </a:extLst>
            </p:cNvPr>
            <p:cNvSpPr/>
            <p:nvPr/>
          </p:nvSpPr>
          <p:spPr>
            <a:xfrm>
              <a:off x="-2164350" y="371665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A63CBC"/>
            </a:solidFill>
            <a:ln w="9512"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B86B761-D84C-0658-4383-46BC35AACCB7}"/>
                </a:ext>
              </a:extLst>
            </p:cNvPr>
            <p:cNvSpPr/>
            <p:nvPr/>
          </p:nvSpPr>
          <p:spPr>
            <a:xfrm>
              <a:off x="-1890274" y="3716655"/>
              <a:ext cx="273124" cy="316229"/>
            </a:xfrm>
            <a:custGeom>
              <a:avLst/>
              <a:gdLst>
                <a:gd name="connsiteX0" fmla="*/ 0 w 273124"/>
                <a:gd name="connsiteY0" fmla="*/ 316230 h 316229"/>
                <a:gd name="connsiteX1" fmla="*/ 273125 w 273124"/>
                <a:gd name="connsiteY1" fmla="*/ 158115 h 316229"/>
                <a:gd name="connsiteX2" fmla="*/ 0 w 273124"/>
                <a:gd name="connsiteY2" fmla="*/ 0 h 316229"/>
              </a:gdLst>
              <a:ahLst/>
              <a:cxnLst>
                <a:cxn ang="0">
                  <a:pos x="connsiteX0" y="connsiteY0"/>
                </a:cxn>
                <a:cxn ang="0">
                  <a:pos x="connsiteX1" y="connsiteY1"/>
                </a:cxn>
                <a:cxn ang="0">
                  <a:pos x="connsiteX2" y="connsiteY2"/>
                </a:cxn>
              </a:cxnLst>
              <a:rect l="l" t="t" r="r" b="b"/>
              <a:pathLst>
                <a:path w="273124" h="316229">
                  <a:moveTo>
                    <a:pt x="0" y="316230"/>
                  </a:moveTo>
                  <a:lnTo>
                    <a:pt x="273125" y="158115"/>
                  </a:lnTo>
                  <a:lnTo>
                    <a:pt x="0" y="0"/>
                  </a:lnTo>
                  <a:close/>
                </a:path>
              </a:pathLst>
            </a:custGeom>
            <a:solidFill>
              <a:srgbClr val="7E2A8C"/>
            </a:solidFill>
            <a:ln w="9512"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8B5541C6-3C90-8346-61D3-32CEE02423C9}"/>
              </a:ext>
            </a:extLst>
          </p:cNvPr>
          <p:cNvSpPr txBox="1"/>
          <p:nvPr/>
        </p:nvSpPr>
        <p:spPr>
          <a:xfrm>
            <a:off x="391095" y="1928151"/>
            <a:ext cx="6804000" cy="3240000"/>
          </a:xfrm>
          <a:prstGeom prst="rect">
            <a:avLst/>
          </a:prstGeom>
          <a:noFill/>
        </p:spPr>
        <p:txBody>
          <a:bodyPr wrap="square" numCol="2" spcCol="216000" rtlCol="0">
            <a:spAutoFit/>
          </a:bodyPr>
          <a:lstStyle/>
          <a:p>
            <a:pPr algn="just">
              <a:lnSpc>
                <a:spcPts val="1180"/>
              </a:lnSpc>
            </a:pPr>
            <a:r>
              <a:rPr lang="en-US" sz="1150" dirty="0">
                <a:solidFill>
                  <a:srgbClr val="262626"/>
                </a:solidFill>
                <a:latin typeface="Calibri" panose="020F0502020204030204" pitchFamily="34" charset="0"/>
                <a:cs typeface="Calibri" panose="020F0502020204030204" pitchFamily="34" charset="0"/>
              </a:rPr>
              <a:t>This pathway focuses on intermediate-level competencies, guiding participants through hands-on projects that involve 3D printing, laser cutting, and electronics. Through collaborative workshops and practical exercises, learners gain confidence in using FabLab tools, fostering creativity and innovation. The lessons aim to bridge the gender gap in technology by providing a supportive environment for women to develop technical skills and engage in maker culture.</a:t>
            </a:r>
          </a:p>
          <a:p>
            <a:pPr algn="just">
              <a:lnSpc>
                <a:spcPts val="1180"/>
              </a:lnSpc>
            </a:pPr>
            <a:r>
              <a:rPr lang="en-US" sz="1150" dirty="0">
                <a:solidFill>
                  <a:srgbClr val="262626"/>
                </a:solidFill>
                <a:latin typeface="Calibri" panose="020F0502020204030204" pitchFamily="34" charset="0"/>
                <a:cs typeface="Calibri" panose="020F0502020204030204" pitchFamily="34" charset="0"/>
              </a:rPr>
              <a:t> </a:t>
            </a:r>
          </a:p>
          <a:p>
            <a:pPr algn="just">
              <a:lnSpc>
                <a:spcPts val="1180"/>
              </a:lnSpc>
            </a:pPr>
            <a:r>
              <a:rPr lang="en-US" sz="1150" dirty="0">
                <a:solidFill>
                  <a:srgbClr val="262626"/>
                </a:solidFill>
                <a:latin typeface="Calibri" panose="020F0502020204030204" pitchFamily="34" charset="0"/>
                <a:cs typeface="Calibri" panose="020F0502020204030204" pitchFamily="34" charset="0"/>
              </a:rPr>
              <a:t>While many students initially feel intimidated by working with design software, laser cutters, or 3D printers, the Beta &amp; Tech Mentality Model helps them overcome these barriers by encouraging hands-on experimentation and iterative learning. Through carefully designed exercises, students begin to discover their strengths and interests, gradually shifting from uncertainty to confidence. A simple project - such as crafting earrings from recycled plastic caps - often sparks their curiosity and helps them realize that digital fabrication is not as complex as they first assumed. From there, they progress to more advanced tasks, like laser-cutting plexiglass for custom designs, exploring sustainability in materials, and applying design thinking to bring their ideas to life.</a:t>
            </a:r>
          </a:p>
          <a:p>
            <a:pPr algn="just">
              <a:lnSpc>
                <a:spcPts val="1180"/>
              </a:lnSpc>
            </a:pPr>
            <a:endParaRPr lang="en-US" sz="1150" dirty="0">
              <a:solidFill>
                <a:srgbClr val="262626"/>
              </a:solidFill>
              <a:latin typeface="Calibri" panose="020F0502020204030204" pitchFamily="34" charset="0"/>
              <a:cs typeface="Calibri" panose="020F0502020204030204" pitchFamily="34" charset="0"/>
            </a:endParaRPr>
          </a:p>
          <a:p>
            <a:pPr algn="just">
              <a:lnSpc>
                <a:spcPts val="1180"/>
              </a:lnSpc>
            </a:pPr>
            <a:r>
              <a:rPr lang="en-US" sz="1150" dirty="0">
                <a:solidFill>
                  <a:srgbClr val="262626"/>
                </a:solidFill>
                <a:latin typeface="Calibri" panose="020F0502020204030204" pitchFamily="34" charset="0"/>
                <a:cs typeface="Calibri" panose="020F0502020204030204" pitchFamily="34" charset="0"/>
              </a:rPr>
              <a:t>Beyond acquiring technical skills, students develop an entrepreneurial mindset, learning to navigate problem-solving processes, embrace challenges, and recognize that creativity and technology go hand in hand. They gain firsthand experience in digital fabrication as a tool for innovation, reinforcing the idea that STEAM fields are not only accessible but full of opportunities for personal and professional growth. By the end of their learning path, these young women leave with more than just hands-on experience - they carry with them a sense of empowerment, knowing that they have the skills and confidence to shape their future in STEAM.</a:t>
            </a:r>
          </a:p>
        </p:txBody>
      </p:sp>
      <p:sp>
        <p:nvSpPr>
          <p:cNvPr id="3" name="TextBox 2">
            <a:extLst>
              <a:ext uri="{FF2B5EF4-FFF2-40B4-BE49-F238E27FC236}">
                <a16:creationId xmlns:a16="http://schemas.microsoft.com/office/drawing/2014/main" id="{166FE584-9C07-D567-B300-7279062DFC61}"/>
              </a:ext>
            </a:extLst>
          </p:cNvPr>
          <p:cNvSpPr txBox="1"/>
          <p:nvPr/>
        </p:nvSpPr>
        <p:spPr>
          <a:xfrm>
            <a:off x="0" y="383326"/>
            <a:ext cx="5078896" cy="369332"/>
          </a:xfrm>
          <a:prstGeom prst="rect">
            <a:avLst/>
          </a:prstGeom>
          <a:solidFill>
            <a:srgbClr val="EA0E8B"/>
          </a:solidFill>
        </p:spPr>
        <p:txBody>
          <a:bodyPr wrap="square" rtlCol="0" anchor="ctr">
            <a:spAutoFit/>
          </a:bodyPr>
          <a:lstStyle/>
          <a:p>
            <a:pPr marL="355600"/>
            <a:r>
              <a:rPr lang="en-US" sz="1800" b="1" dirty="0">
                <a:solidFill>
                  <a:schemeClr val="bg1"/>
                </a:solidFill>
                <a:latin typeface="Calibri" panose="020F0502020204030204" pitchFamily="34" charset="0"/>
                <a:cs typeface="Calibri" panose="020F0502020204030204" pitchFamily="34" charset="0"/>
              </a:rPr>
              <a:t>Tailored </a:t>
            </a:r>
            <a:r>
              <a:rPr lang="en-US" sz="1800" b="1" dirty="0" err="1">
                <a:solidFill>
                  <a:schemeClr val="bg1"/>
                </a:solidFill>
                <a:latin typeface="Calibri" panose="020F0502020204030204" pitchFamily="34" charset="0"/>
                <a:cs typeface="Calibri" panose="020F0502020204030204" pitchFamily="34" charset="0"/>
              </a:rPr>
              <a:t>Programme</a:t>
            </a:r>
            <a:r>
              <a:rPr lang="en-US" sz="1800" b="1" dirty="0">
                <a:solidFill>
                  <a:schemeClr val="bg1"/>
                </a:solidFill>
                <a:latin typeface="Calibri" panose="020F0502020204030204" pitchFamily="34" charset="0"/>
                <a:cs typeface="Calibri" panose="020F0502020204030204" pitchFamily="34" charset="0"/>
              </a:rPr>
              <a:t> for Female Students (15+)</a:t>
            </a:r>
          </a:p>
        </p:txBody>
      </p:sp>
      <p:sp>
        <p:nvSpPr>
          <p:cNvPr id="4" name="TextBox 3">
            <a:extLst>
              <a:ext uri="{FF2B5EF4-FFF2-40B4-BE49-F238E27FC236}">
                <a16:creationId xmlns:a16="http://schemas.microsoft.com/office/drawing/2014/main" id="{400EDD65-E995-9DAF-EAAC-63DF26C56267}"/>
              </a:ext>
            </a:extLst>
          </p:cNvPr>
          <p:cNvSpPr txBox="1"/>
          <p:nvPr/>
        </p:nvSpPr>
        <p:spPr>
          <a:xfrm>
            <a:off x="403751" y="1061877"/>
            <a:ext cx="5895449" cy="864467"/>
          </a:xfrm>
          <a:prstGeom prst="rect">
            <a:avLst/>
          </a:prstGeom>
          <a:noFill/>
        </p:spPr>
        <p:txBody>
          <a:bodyPr wrap="square" numCol="1" spcCol="216000" rtlCol="0">
            <a:spAutoFit/>
          </a:bodyPr>
          <a:lstStyle/>
          <a:p>
            <a:pPr>
              <a:lnSpc>
                <a:spcPts val="1480"/>
              </a:lnSpc>
            </a:pPr>
            <a:r>
              <a:rPr lang="en-US" sz="1500" dirty="0">
                <a:solidFill>
                  <a:srgbClr val="262626"/>
                </a:solidFill>
                <a:latin typeface="Calibri" panose="020F0502020204030204" pitchFamily="34" charset="0"/>
                <a:cs typeface="Calibri" panose="020F0502020204030204" pitchFamily="34" charset="0"/>
              </a:rPr>
              <a:t>This path is </a:t>
            </a:r>
            <a:r>
              <a:rPr lang="en-US" sz="1500" b="1" dirty="0">
                <a:solidFill>
                  <a:srgbClr val="262626"/>
                </a:solidFill>
                <a:latin typeface="Calibri" panose="020F0502020204030204" pitchFamily="34" charset="0"/>
                <a:cs typeface="Calibri" panose="020F0502020204030204" pitchFamily="34" charset="0"/>
              </a:rPr>
              <a:t>designed to prepare female students for future careers in STEAM fields </a:t>
            </a:r>
            <a:r>
              <a:rPr lang="en-US" sz="1500" dirty="0">
                <a:solidFill>
                  <a:srgbClr val="262626"/>
                </a:solidFill>
                <a:latin typeface="Calibri" panose="020F0502020204030204" pitchFamily="34" charset="0"/>
                <a:cs typeface="Calibri" panose="020F0502020204030204" pitchFamily="34" charset="0"/>
              </a:rPr>
              <a:t>such as engineering, design, and manufacturing. Designed to empower women by enhancing their digital fabrication skills. </a:t>
            </a:r>
          </a:p>
          <a:p>
            <a:pPr>
              <a:lnSpc>
                <a:spcPts val="1480"/>
              </a:lnSpc>
            </a:pPr>
            <a:endParaRPr lang="en-US" sz="1500" b="1" dirty="0">
              <a:solidFill>
                <a:srgbClr val="262626"/>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7583F6D-D015-AA53-163B-06D8CF8D82BE}"/>
              </a:ext>
            </a:extLst>
          </p:cNvPr>
          <p:cNvSpPr txBox="1"/>
          <p:nvPr/>
        </p:nvSpPr>
        <p:spPr>
          <a:xfrm>
            <a:off x="391095" y="7181142"/>
            <a:ext cx="6804000" cy="2880000"/>
          </a:xfrm>
          <a:prstGeom prst="rect">
            <a:avLst/>
          </a:prstGeom>
          <a:noFill/>
        </p:spPr>
        <p:txBody>
          <a:bodyPr wrap="square" numCol="2" spcCol="216000" rtlCol="0">
            <a:spAutoFit/>
          </a:bodyPr>
          <a:lstStyle/>
          <a:p>
            <a:pPr algn="just">
              <a:lnSpc>
                <a:spcPts val="1180"/>
              </a:lnSpc>
            </a:pPr>
            <a:r>
              <a:rPr lang="en-US" sz="1150" dirty="0">
                <a:solidFill>
                  <a:srgbClr val="262626"/>
                </a:solidFill>
                <a:latin typeface="Calibri" panose="020F0502020204030204" pitchFamily="34" charset="0"/>
                <a:cs typeface="Calibri" panose="020F0502020204030204" pitchFamily="34" charset="0"/>
              </a:rPr>
              <a:t>The Innovation and Entrepreneurship Path for Women Innovators (25+) is designed to support women in STEAM as they turn ideas into viable businesses. A key aspect of the pathway is guiding participants through hands-on challenges that reflect real-world entrepreneurial journeys. For example, one of the learning activities introduces participants to designing a market-ready prototype. A woman with a background in environmental science might start with an idea for a sustainable packaging solution. Through the pathway, she refines her concept using design thinking principles, learns to prototype using digital fabrication tools, and receives guidance on pitching her idea effectively.</a:t>
            </a:r>
          </a:p>
          <a:p>
            <a:pPr algn="just">
              <a:lnSpc>
                <a:spcPts val="1180"/>
              </a:lnSpc>
            </a:pPr>
            <a:endParaRPr lang="en-US" sz="1150" dirty="0">
              <a:solidFill>
                <a:srgbClr val="262626"/>
              </a:solidFill>
              <a:latin typeface="Calibri" panose="020F0502020204030204" pitchFamily="34" charset="0"/>
              <a:cs typeface="Calibri" panose="020F0502020204030204" pitchFamily="34" charset="0"/>
            </a:endParaRPr>
          </a:p>
          <a:p>
            <a:pPr algn="just">
              <a:lnSpc>
                <a:spcPts val="1180"/>
              </a:lnSpc>
            </a:pPr>
            <a:r>
              <a:rPr lang="en-US" sz="1150" dirty="0">
                <a:solidFill>
                  <a:srgbClr val="262626"/>
                </a:solidFill>
                <a:latin typeface="Calibri" panose="020F0502020204030204" pitchFamily="34" charset="0"/>
                <a:cs typeface="Calibri" panose="020F0502020204030204" pitchFamily="34" charset="0"/>
              </a:rPr>
              <a:t>Another participant might come in with an existing small business idea, such as creating custom-designed assistive devices using 3D printing. By working through the pathway’s modules on business planning and marketing, she develops a clearer brand identity, identifies potential customers, and gains the confidence to expand her reach.</a:t>
            </a:r>
          </a:p>
          <a:p>
            <a:pPr algn="just">
              <a:lnSpc>
                <a:spcPts val="1180"/>
              </a:lnSpc>
            </a:pPr>
            <a:endParaRPr lang="en-US" sz="1150" dirty="0">
              <a:solidFill>
                <a:srgbClr val="262626"/>
              </a:solidFill>
              <a:latin typeface="Calibri" panose="020F0502020204030204" pitchFamily="34" charset="0"/>
              <a:cs typeface="Calibri" panose="020F0502020204030204" pitchFamily="34" charset="0"/>
            </a:endParaRPr>
          </a:p>
          <a:p>
            <a:pPr algn="just">
              <a:lnSpc>
                <a:spcPts val="1180"/>
              </a:lnSpc>
            </a:pPr>
            <a:r>
              <a:rPr lang="en-US" sz="1150" dirty="0">
                <a:solidFill>
                  <a:srgbClr val="262626"/>
                </a:solidFill>
                <a:latin typeface="Calibri" panose="020F0502020204030204" pitchFamily="34" charset="0"/>
                <a:cs typeface="Calibri" panose="020F0502020204030204" pitchFamily="34" charset="0"/>
              </a:rPr>
              <a:t>A strong emphasis is placed on networking, ensuring that participants build meaningful connections. In one of the activities, participants engage in a peer-to-peer feedback session, where they present their business ideas and receive constructive input from fellow innovators. This not only helps them refine their approach but also fosters a sense of community and shared learning. The pathway has been designed to be flexible and adaptable, allowing each participant to tailor their learning journey based on their personal goals. It’s time for women in STEAM to apply these experiences, launch their innovations, and drive their businesses forward!</a:t>
            </a:r>
          </a:p>
        </p:txBody>
      </p:sp>
      <p:sp>
        <p:nvSpPr>
          <p:cNvPr id="6" name="TextBox 5">
            <a:extLst>
              <a:ext uri="{FF2B5EF4-FFF2-40B4-BE49-F238E27FC236}">
                <a16:creationId xmlns:a16="http://schemas.microsoft.com/office/drawing/2014/main" id="{18EB6E59-D5F2-A8D5-5F3D-52FF1E653BED}"/>
              </a:ext>
            </a:extLst>
          </p:cNvPr>
          <p:cNvSpPr txBox="1"/>
          <p:nvPr/>
        </p:nvSpPr>
        <p:spPr>
          <a:xfrm>
            <a:off x="0" y="5636316"/>
            <a:ext cx="6934012" cy="369332"/>
          </a:xfrm>
          <a:prstGeom prst="rect">
            <a:avLst/>
          </a:prstGeom>
          <a:solidFill>
            <a:srgbClr val="EA0E8B"/>
          </a:solidFill>
        </p:spPr>
        <p:txBody>
          <a:bodyPr wrap="square" rtlCol="0" anchor="ctr">
            <a:spAutoFit/>
          </a:bodyPr>
          <a:lstStyle/>
          <a:p>
            <a:pPr marL="355600"/>
            <a:r>
              <a:rPr lang="en-US" sz="1800" b="1" dirty="0">
                <a:solidFill>
                  <a:schemeClr val="bg1"/>
                </a:solidFill>
                <a:latin typeface="Calibri" panose="020F0502020204030204" pitchFamily="34" charset="0"/>
                <a:cs typeface="Calibri" panose="020F0502020204030204" pitchFamily="34" charset="0"/>
              </a:rPr>
              <a:t>Innovation and Entrepreneurship Path for Women Innovators (25+)</a:t>
            </a:r>
          </a:p>
        </p:txBody>
      </p:sp>
      <p:sp>
        <p:nvSpPr>
          <p:cNvPr id="9" name="TextBox 8">
            <a:extLst>
              <a:ext uri="{FF2B5EF4-FFF2-40B4-BE49-F238E27FC236}">
                <a16:creationId xmlns:a16="http://schemas.microsoft.com/office/drawing/2014/main" id="{32113CF3-60D9-990F-F62E-22CA86D155AD}"/>
              </a:ext>
            </a:extLst>
          </p:cNvPr>
          <p:cNvSpPr txBox="1"/>
          <p:nvPr/>
        </p:nvSpPr>
        <p:spPr>
          <a:xfrm>
            <a:off x="403751" y="6314868"/>
            <a:ext cx="5895449" cy="864467"/>
          </a:xfrm>
          <a:prstGeom prst="rect">
            <a:avLst/>
          </a:prstGeom>
          <a:noFill/>
        </p:spPr>
        <p:txBody>
          <a:bodyPr wrap="square" numCol="1" spcCol="216000" rtlCol="0">
            <a:spAutoFit/>
          </a:bodyPr>
          <a:lstStyle/>
          <a:p>
            <a:pPr>
              <a:lnSpc>
                <a:spcPts val="1480"/>
              </a:lnSpc>
            </a:pPr>
            <a:r>
              <a:rPr lang="en-US" sz="1500" dirty="0">
                <a:solidFill>
                  <a:srgbClr val="262626"/>
                </a:solidFill>
                <a:latin typeface="Calibri" panose="020F0502020204030204" pitchFamily="34" charset="0"/>
                <a:cs typeface="Calibri" panose="020F0502020204030204" pitchFamily="34" charset="0"/>
              </a:rPr>
              <a:t>This path focuses on </a:t>
            </a:r>
            <a:r>
              <a:rPr lang="en-US" sz="1500" b="1" dirty="0">
                <a:solidFill>
                  <a:srgbClr val="262626"/>
                </a:solidFill>
                <a:latin typeface="Calibri" panose="020F0502020204030204" pitchFamily="34" charset="0"/>
                <a:cs typeface="Calibri" panose="020F0502020204030204" pitchFamily="34" charset="0"/>
              </a:rPr>
              <a:t>providing women innovators with the skills and knowledge necessary to start and grow their own businesses in the STEAM field,</a:t>
            </a:r>
            <a:r>
              <a:rPr lang="en-US" sz="1500" dirty="0">
                <a:solidFill>
                  <a:srgbClr val="262626"/>
                </a:solidFill>
                <a:latin typeface="Calibri" panose="020F0502020204030204" pitchFamily="34" charset="0"/>
                <a:cs typeface="Calibri" panose="020F0502020204030204" pitchFamily="34" charset="0"/>
              </a:rPr>
              <a:t> including business planning, marketing, and networking.</a:t>
            </a:r>
          </a:p>
          <a:p>
            <a:pPr>
              <a:lnSpc>
                <a:spcPts val="1480"/>
              </a:lnSpc>
            </a:pPr>
            <a:endParaRPr lang="en-US" sz="1500" b="1" dirty="0">
              <a:solidFill>
                <a:srgbClr val="262626"/>
              </a:solidFill>
              <a:latin typeface="Calibri" panose="020F0502020204030204" pitchFamily="34" charset="0"/>
              <a:cs typeface="Calibri" panose="020F0502020204030204" pitchFamily="34" charset="0"/>
            </a:endParaRPr>
          </a:p>
        </p:txBody>
      </p:sp>
      <p:sp>
        <p:nvSpPr>
          <p:cNvPr id="10" name="Slide Number Placeholder 2">
            <a:extLst>
              <a:ext uri="{FF2B5EF4-FFF2-40B4-BE49-F238E27FC236}">
                <a16:creationId xmlns:a16="http://schemas.microsoft.com/office/drawing/2014/main" id="{7A89148C-1086-F781-988A-F704CF43E424}"/>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11</a:t>
            </a:fld>
            <a:endParaRPr lang="en-US"/>
          </a:p>
        </p:txBody>
      </p:sp>
    </p:spTree>
    <p:extLst>
      <p:ext uri="{BB962C8B-B14F-4D97-AF65-F5344CB8AC3E}">
        <p14:creationId xmlns:p14="http://schemas.microsoft.com/office/powerpoint/2010/main" val="103812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33BE4-9E3B-6996-3B49-7BB7AB457FB1}"/>
            </a:ext>
          </a:extLst>
        </p:cNvPr>
        <p:cNvGrpSpPr/>
        <p:nvPr/>
      </p:nvGrpSpPr>
      <p:grpSpPr>
        <a:xfrm>
          <a:off x="0" y="0"/>
          <a:ext cx="0" cy="0"/>
          <a:chOff x="0" y="0"/>
          <a:chExt cx="0" cy="0"/>
        </a:xfrm>
      </p:grpSpPr>
      <p:grpSp>
        <p:nvGrpSpPr>
          <p:cNvPr id="46" name="Graphic 2">
            <a:extLst>
              <a:ext uri="{FF2B5EF4-FFF2-40B4-BE49-F238E27FC236}">
                <a16:creationId xmlns:a16="http://schemas.microsoft.com/office/drawing/2014/main" id="{879C8505-9446-FAD6-A29B-6009BC9B1DBA}"/>
              </a:ext>
            </a:extLst>
          </p:cNvPr>
          <p:cNvGrpSpPr/>
          <p:nvPr/>
        </p:nvGrpSpPr>
        <p:grpSpPr>
          <a:xfrm rot="15236283">
            <a:off x="6913748" y="490837"/>
            <a:ext cx="1502137" cy="2024378"/>
            <a:chOff x="-2438426" y="3400425"/>
            <a:chExt cx="821276" cy="1106805"/>
          </a:xfrm>
        </p:grpSpPr>
        <p:sp>
          <p:nvSpPr>
            <p:cNvPr id="47" name="Freeform 46">
              <a:extLst>
                <a:ext uri="{FF2B5EF4-FFF2-40B4-BE49-F238E27FC236}">
                  <a16:creationId xmlns:a16="http://schemas.microsoft.com/office/drawing/2014/main" id="{03C74F85-0AB4-1C10-3008-CE47E582C8FB}"/>
                </a:ext>
              </a:extLst>
            </p:cNvPr>
            <p:cNvSpPr/>
            <p:nvPr/>
          </p:nvSpPr>
          <p:spPr>
            <a:xfrm>
              <a:off x="-2438426" y="3558540"/>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01F3154C-A7D4-1561-86DC-E5B71694E3D7}"/>
                </a:ext>
              </a:extLst>
            </p:cNvPr>
            <p:cNvSpPr/>
            <p:nvPr/>
          </p:nvSpPr>
          <p:spPr>
            <a:xfrm>
              <a:off x="-2438426" y="3400425"/>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F9B8B395-5D0F-B0D6-41D7-C759D686575B}"/>
                </a:ext>
              </a:extLst>
            </p:cNvPr>
            <p:cNvSpPr/>
            <p:nvPr/>
          </p:nvSpPr>
          <p:spPr>
            <a:xfrm>
              <a:off x="-1890274" y="3874769"/>
              <a:ext cx="273124" cy="316230"/>
            </a:xfrm>
            <a:custGeom>
              <a:avLst/>
              <a:gdLst>
                <a:gd name="connsiteX0" fmla="*/ 273125 w 273124"/>
                <a:gd name="connsiteY0" fmla="*/ 0 h 316230"/>
                <a:gd name="connsiteX1" fmla="*/ 0 w 273124"/>
                <a:gd name="connsiteY1" fmla="*/ 158115 h 316230"/>
                <a:gd name="connsiteX2" fmla="*/ 273125 w 273124"/>
                <a:gd name="connsiteY2" fmla="*/ 316230 h 316230"/>
              </a:gdLst>
              <a:ahLst/>
              <a:cxnLst>
                <a:cxn ang="0">
                  <a:pos x="connsiteX0" y="connsiteY0"/>
                </a:cxn>
                <a:cxn ang="0">
                  <a:pos x="connsiteX1" y="connsiteY1"/>
                </a:cxn>
                <a:cxn ang="0">
                  <a:pos x="connsiteX2" y="connsiteY2"/>
                </a:cxn>
              </a:cxnLst>
              <a:rect l="l" t="t" r="r" b="b"/>
              <a:pathLst>
                <a:path w="273124" h="316230">
                  <a:moveTo>
                    <a:pt x="273125" y="0"/>
                  </a:moveTo>
                  <a:lnTo>
                    <a:pt x="0" y="158115"/>
                  </a:lnTo>
                  <a:lnTo>
                    <a:pt x="273125" y="316230"/>
                  </a:lnTo>
                  <a:close/>
                </a:path>
              </a:pathLst>
            </a:custGeom>
            <a:solidFill>
              <a:srgbClr val="BC0A78"/>
            </a:solidFill>
            <a:ln w="9512"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7756F40-FFB4-70AF-9032-78EBF570E8E8}"/>
                </a:ext>
              </a:extLst>
            </p:cNvPr>
            <p:cNvSpPr/>
            <p:nvPr/>
          </p:nvSpPr>
          <p:spPr>
            <a:xfrm>
              <a:off x="-1890274" y="4032884"/>
              <a:ext cx="273124" cy="316230"/>
            </a:xfrm>
            <a:custGeom>
              <a:avLst/>
              <a:gdLst>
                <a:gd name="connsiteX0" fmla="*/ 0 w 273124"/>
                <a:gd name="connsiteY0" fmla="*/ 316230 h 316230"/>
                <a:gd name="connsiteX1" fmla="*/ 273125 w 273124"/>
                <a:gd name="connsiteY1" fmla="*/ 158115 h 316230"/>
                <a:gd name="connsiteX2" fmla="*/ 0 w 273124"/>
                <a:gd name="connsiteY2" fmla="*/ 0 h 316230"/>
              </a:gdLst>
              <a:ahLst/>
              <a:cxnLst>
                <a:cxn ang="0">
                  <a:pos x="connsiteX0" y="connsiteY0"/>
                </a:cxn>
                <a:cxn ang="0">
                  <a:pos x="connsiteX1" y="connsiteY1"/>
                </a:cxn>
                <a:cxn ang="0">
                  <a:pos x="connsiteX2" y="connsiteY2"/>
                </a:cxn>
              </a:cxnLst>
              <a:rect l="l" t="t" r="r" b="b"/>
              <a:pathLst>
                <a:path w="273124" h="316230">
                  <a:moveTo>
                    <a:pt x="0" y="316230"/>
                  </a:moveTo>
                  <a:lnTo>
                    <a:pt x="273125" y="158115"/>
                  </a:lnTo>
                  <a:lnTo>
                    <a:pt x="0" y="0"/>
                  </a:lnTo>
                  <a:close/>
                </a:path>
              </a:pathLst>
            </a:custGeom>
            <a:solidFill>
              <a:srgbClr val="E90989"/>
            </a:solidFill>
            <a:ln w="9512"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AC8A6083-6F30-B451-BCBD-7D8EC9418DB3}"/>
                </a:ext>
              </a:extLst>
            </p:cNvPr>
            <p:cNvSpPr/>
            <p:nvPr/>
          </p:nvSpPr>
          <p:spPr>
            <a:xfrm>
              <a:off x="-2164350" y="3400425"/>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E90989"/>
            </a:solidFill>
            <a:ln w="9512"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39C3A79-9AC1-3167-CBAE-62135E6CC346}"/>
                </a:ext>
              </a:extLst>
            </p:cNvPr>
            <p:cNvSpPr/>
            <p:nvPr/>
          </p:nvSpPr>
          <p:spPr>
            <a:xfrm>
              <a:off x="-2164350" y="3558540"/>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BC0A78"/>
            </a:solidFill>
            <a:ln w="9512"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83FB45D-C297-9A36-9C07-0BA3C9FC4085}"/>
                </a:ext>
              </a:extLst>
            </p:cNvPr>
            <p:cNvSpPr/>
            <p:nvPr/>
          </p:nvSpPr>
          <p:spPr>
            <a:xfrm>
              <a:off x="-2438426" y="3874769"/>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DC66D66-C282-CF77-2CE0-E64009735670}"/>
                </a:ext>
              </a:extLst>
            </p:cNvPr>
            <p:cNvSpPr/>
            <p:nvPr/>
          </p:nvSpPr>
          <p:spPr>
            <a:xfrm>
              <a:off x="-2438426" y="4032884"/>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B19D9A3-F0F9-AA87-C08F-E93DD3D48C41}"/>
                </a:ext>
              </a:extLst>
            </p:cNvPr>
            <p:cNvSpPr/>
            <p:nvPr/>
          </p:nvSpPr>
          <p:spPr>
            <a:xfrm>
              <a:off x="-2438426" y="4191000"/>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451A54"/>
            </a:solidFill>
            <a:ln w="9512"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C5BF828-B58D-9DD5-A520-E1A895F5FD37}"/>
                </a:ext>
              </a:extLst>
            </p:cNvPr>
            <p:cNvSpPr/>
            <p:nvPr/>
          </p:nvSpPr>
          <p:spPr>
            <a:xfrm>
              <a:off x="-2164350" y="4191000"/>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573568"/>
            </a:solidFill>
            <a:ln w="9512"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4FFD8A5-247E-A060-94B0-99D5CD448AA1}"/>
                </a:ext>
              </a:extLst>
            </p:cNvPr>
            <p:cNvSpPr/>
            <p:nvPr/>
          </p:nvSpPr>
          <p:spPr>
            <a:xfrm>
              <a:off x="-1890274" y="3558540"/>
              <a:ext cx="273124" cy="316229"/>
            </a:xfrm>
            <a:custGeom>
              <a:avLst/>
              <a:gdLst>
                <a:gd name="connsiteX0" fmla="*/ 273125 w 273124"/>
                <a:gd name="connsiteY0" fmla="*/ 0 h 316229"/>
                <a:gd name="connsiteX1" fmla="*/ 0 w 273124"/>
                <a:gd name="connsiteY1" fmla="*/ 158115 h 316229"/>
                <a:gd name="connsiteX2" fmla="*/ 273125 w 273124"/>
                <a:gd name="connsiteY2" fmla="*/ 316230 h 316229"/>
              </a:gdLst>
              <a:ahLst/>
              <a:cxnLst>
                <a:cxn ang="0">
                  <a:pos x="connsiteX0" y="connsiteY0"/>
                </a:cxn>
                <a:cxn ang="0">
                  <a:pos x="connsiteX1" y="connsiteY1"/>
                </a:cxn>
                <a:cxn ang="0">
                  <a:pos x="connsiteX2" y="connsiteY2"/>
                </a:cxn>
              </a:cxnLst>
              <a:rect l="l" t="t" r="r" b="b"/>
              <a:pathLst>
                <a:path w="273124" h="316229">
                  <a:moveTo>
                    <a:pt x="273125" y="0"/>
                  </a:moveTo>
                  <a:lnTo>
                    <a:pt x="0" y="158115"/>
                  </a:lnTo>
                  <a:lnTo>
                    <a:pt x="273125" y="316230"/>
                  </a:lnTo>
                  <a:close/>
                </a:path>
              </a:pathLst>
            </a:custGeom>
            <a:solidFill>
              <a:srgbClr val="451A54"/>
            </a:solidFill>
            <a:ln w="9512"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CFD332A-3758-3ECC-8235-FF8D8FE82CCD}"/>
                </a:ext>
              </a:extLst>
            </p:cNvPr>
            <p:cNvSpPr/>
            <p:nvPr/>
          </p:nvSpPr>
          <p:spPr>
            <a:xfrm>
              <a:off x="-2164350" y="371665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A63CBC"/>
            </a:solidFill>
            <a:ln w="9512"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97DFDA87-18D6-928A-1EA9-A932DECA920E}"/>
                </a:ext>
              </a:extLst>
            </p:cNvPr>
            <p:cNvSpPr/>
            <p:nvPr/>
          </p:nvSpPr>
          <p:spPr>
            <a:xfrm>
              <a:off x="-1890274" y="3716655"/>
              <a:ext cx="273124" cy="316229"/>
            </a:xfrm>
            <a:custGeom>
              <a:avLst/>
              <a:gdLst>
                <a:gd name="connsiteX0" fmla="*/ 0 w 273124"/>
                <a:gd name="connsiteY0" fmla="*/ 316230 h 316229"/>
                <a:gd name="connsiteX1" fmla="*/ 273125 w 273124"/>
                <a:gd name="connsiteY1" fmla="*/ 158115 h 316229"/>
                <a:gd name="connsiteX2" fmla="*/ 0 w 273124"/>
                <a:gd name="connsiteY2" fmla="*/ 0 h 316229"/>
              </a:gdLst>
              <a:ahLst/>
              <a:cxnLst>
                <a:cxn ang="0">
                  <a:pos x="connsiteX0" y="connsiteY0"/>
                </a:cxn>
                <a:cxn ang="0">
                  <a:pos x="connsiteX1" y="connsiteY1"/>
                </a:cxn>
                <a:cxn ang="0">
                  <a:pos x="connsiteX2" y="connsiteY2"/>
                </a:cxn>
              </a:cxnLst>
              <a:rect l="l" t="t" r="r" b="b"/>
              <a:pathLst>
                <a:path w="273124" h="316229">
                  <a:moveTo>
                    <a:pt x="0" y="316230"/>
                  </a:moveTo>
                  <a:lnTo>
                    <a:pt x="273125" y="158115"/>
                  </a:lnTo>
                  <a:lnTo>
                    <a:pt x="0" y="0"/>
                  </a:lnTo>
                  <a:close/>
                </a:path>
              </a:pathLst>
            </a:custGeom>
            <a:solidFill>
              <a:srgbClr val="7E2A8C"/>
            </a:solidFill>
            <a:ln w="9512"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7F8F9632-A370-326A-538B-2E97DB143188}"/>
              </a:ext>
            </a:extLst>
          </p:cNvPr>
          <p:cNvSpPr txBox="1"/>
          <p:nvPr/>
        </p:nvSpPr>
        <p:spPr>
          <a:xfrm>
            <a:off x="633151" y="4760473"/>
            <a:ext cx="6456245" cy="5709705"/>
          </a:xfrm>
          <a:prstGeom prst="rect">
            <a:avLst/>
          </a:prstGeom>
          <a:noFill/>
        </p:spPr>
        <p:txBody>
          <a:bodyPr wrap="square" numCol="1" spcCol="216000" rtlCol="0">
            <a:spAutoFit/>
          </a:bodyPr>
          <a:lstStyle/>
          <a:p>
            <a:pPr marL="182563" lvl="0" indent="-182563">
              <a:lnSpc>
                <a:spcPts val="1180"/>
              </a:lnSpc>
              <a:spcBef>
                <a:spcPts val="200"/>
              </a:spcBef>
              <a:buClr>
                <a:srgbClr val="7D2A8D"/>
              </a:buClr>
            </a:pPr>
            <a:r>
              <a:rPr lang="en-US" sz="1150" dirty="0">
                <a:solidFill>
                  <a:srgbClr val="262626"/>
                </a:solidFill>
                <a:latin typeface="Calibri" panose="020F0502020204030204" pitchFamily="34" charset="0"/>
                <a:cs typeface="Calibri" panose="020F0502020204030204" pitchFamily="34" charset="0"/>
              </a:rPr>
              <a:t>Scopes DF </a:t>
            </a:r>
            <a:r>
              <a:rPr lang="en-US" sz="1150" b="1" dirty="0">
                <a:solidFill>
                  <a:srgbClr val="262626"/>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https://www.scopesdf.org/</a:t>
            </a:r>
            <a:endParaRPr lang="en-US" sz="1150" b="1" dirty="0">
              <a:solidFill>
                <a:srgbClr val="262626"/>
              </a:solidFill>
              <a:latin typeface="Calibri" panose="020F0502020204030204" pitchFamily="34" charset="0"/>
              <a:cs typeface="Calibri" panose="020F0502020204030204" pitchFamily="34" charset="0"/>
            </a:endParaRPr>
          </a:p>
          <a:p>
            <a:pPr marL="182563" lvl="0" indent="-182563">
              <a:lnSpc>
                <a:spcPts val="1180"/>
              </a:lnSpc>
              <a:spcBef>
                <a:spcPts val="200"/>
              </a:spcBef>
              <a:buClr>
                <a:srgbClr val="7D2A8D"/>
              </a:buClr>
              <a:buFont typeface="Arial" panose="020B0604020202020204" pitchFamily="34" charset="0"/>
              <a:buChar char="•"/>
            </a:pPr>
            <a:endParaRPr lang="en-US" sz="1150" dirty="0">
              <a:solidFill>
                <a:srgbClr val="262626"/>
              </a:solidFill>
              <a:latin typeface="Calibri" panose="020F0502020204030204" pitchFamily="34" charset="0"/>
              <a:cs typeface="Calibri" panose="020F0502020204030204" pitchFamily="34" charset="0"/>
            </a:endParaRPr>
          </a:p>
          <a:p>
            <a:pPr marL="182563" indent="-182563">
              <a:lnSpc>
                <a:spcPts val="1180"/>
              </a:lnSpc>
              <a:spcBef>
                <a:spcPts val="200"/>
              </a:spcBef>
              <a:buClr>
                <a:srgbClr val="7D2A8D"/>
              </a:buClr>
              <a:buFont typeface="Arial" panose="020B0604020202020204" pitchFamily="34" charset="0"/>
              <a:buChar char="•"/>
            </a:pPr>
            <a:r>
              <a:rPr lang="en-US" sz="1300" b="1" dirty="0">
                <a:solidFill>
                  <a:srgbClr val="EA0E8B"/>
                </a:solidFill>
                <a:latin typeface="Calibri" panose="020F0502020204030204" pitchFamily="34" charset="0"/>
                <a:cs typeface="Calibri" panose="020F0502020204030204" pitchFamily="34" charset="0"/>
              </a:rPr>
              <a:t>Exploratorium </a:t>
            </a:r>
            <a:endParaRPr lang="en-US" sz="1150" dirty="0">
              <a:solidFill>
                <a:srgbClr val="262626"/>
              </a:solidFill>
              <a:latin typeface="Calibri" panose="020F0502020204030204" pitchFamily="34" charset="0"/>
              <a:cs typeface="Calibri" panose="020F0502020204030204" pitchFamily="34" charset="0"/>
            </a:endParaRPr>
          </a:p>
          <a:p>
            <a:pPr marL="182563">
              <a:lnSpc>
                <a:spcPts val="1180"/>
              </a:lnSpc>
              <a:spcBef>
                <a:spcPts val="200"/>
              </a:spcBef>
              <a:buClr>
                <a:srgbClr val="7D2A8D"/>
              </a:buClr>
            </a:pPr>
            <a:r>
              <a:rPr lang="en-US" sz="1150" dirty="0">
                <a:solidFill>
                  <a:srgbClr val="262626"/>
                </a:solidFill>
                <a:latin typeface="Calibri" panose="020F0502020204030204" pitchFamily="34" charset="0"/>
                <a:cs typeface="Calibri" panose="020F0502020204030204" pitchFamily="34" charset="0"/>
              </a:rPr>
              <a:t>Teacher Institute Hands-on science and inquiry-based learning activities for educators. </a:t>
            </a:r>
            <a:r>
              <a:rPr lang="en-US" sz="1150" b="1" dirty="0">
                <a:solidFill>
                  <a:srgbClr val="262626"/>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https://www.exploratorium.edu/education/teacher-institute</a:t>
            </a:r>
            <a:endParaRPr lang="en-US" sz="1150" b="1" dirty="0">
              <a:solidFill>
                <a:srgbClr val="262626"/>
              </a:solidFill>
              <a:latin typeface="Calibri" panose="020F0502020204030204" pitchFamily="34" charset="0"/>
              <a:cs typeface="Calibri" panose="020F0502020204030204" pitchFamily="34" charset="0"/>
            </a:endParaRPr>
          </a:p>
          <a:p>
            <a:pPr marL="182563" indent="-182563">
              <a:spcBef>
                <a:spcPts val="200"/>
              </a:spcBef>
              <a:buClr>
                <a:srgbClr val="7D2A8D"/>
              </a:buClr>
              <a:buFont typeface="Arial" panose="020B0604020202020204" pitchFamily="34" charset="0"/>
              <a:buChar char="•"/>
            </a:pPr>
            <a:endParaRPr lang="en-US" sz="500" dirty="0">
              <a:solidFill>
                <a:srgbClr val="262626"/>
              </a:solidFill>
              <a:latin typeface="Calibri" panose="020F0502020204030204" pitchFamily="34" charset="0"/>
              <a:cs typeface="Calibri" panose="020F0502020204030204" pitchFamily="34" charset="0"/>
            </a:endParaRPr>
          </a:p>
          <a:p>
            <a:pPr marL="182563" lvl="0" indent="-182563">
              <a:lnSpc>
                <a:spcPts val="1180"/>
              </a:lnSpc>
              <a:spcBef>
                <a:spcPts val="200"/>
              </a:spcBef>
              <a:buClr>
                <a:srgbClr val="7D2A8D"/>
              </a:buClr>
              <a:buFont typeface="Arial" panose="020B0604020202020204" pitchFamily="34" charset="0"/>
              <a:buChar char="•"/>
            </a:pPr>
            <a:r>
              <a:rPr lang="en-US" sz="1300" b="1" dirty="0" err="1">
                <a:solidFill>
                  <a:srgbClr val="EA0E8B"/>
                </a:solidFill>
                <a:latin typeface="Calibri" panose="020F0502020204030204" pitchFamily="34" charset="0"/>
                <a:cs typeface="Calibri" panose="020F0502020204030204" pitchFamily="34" charset="0"/>
              </a:rPr>
              <a:t>ScratchEd</a:t>
            </a:r>
            <a:r>
              <a:rPr lang="en-US" sz="1300" b="1" dirty="0">
                <a:solidFill>
                  <a:srgbClr val="EA0E8B"/>
                </a:solidFill>
                <a:latin typeface="Calibri" panose="020F0502020204030204" pitchFamily="34" charset="0"/>
                <a:cs typeface="Calibri" panose="020F0502020204030204" pitchFamily="34" charset="0"/>
              </a:rPr>
              <a:t> </a:t>
            </a:r>
            <a:endParaRPr lang="en-US" sz="1150" b="1" dirty="0">
              <a:solidFill>
                <a:srgbClr val="262626"/>
              </a:solidFill>
              <a:latin typeface="Calibri" panose="020F0502020204030204" pitchFamily="34" charset="0"/>
              <a:cs typeface="Calibri" panose="020F0502020204030204" pitchFamily="34" charset="0"/>
            </a:endParaRPr>
          </a:p>
          <a:p>
            <a:pPr marL="182563" lvl="0">
              <a:lnSpc>
                <a:spcPts val="1180"/>
              </a:lnSpc>
              <a:spcBef>
                <a:spcPts val="200"/>
              </a:spcBef>
              <a:buClr>
                <a:srgbClr val="7D2A8D"/>
              </a:buClr>
            </a:pPr>
            <a:r>
              <a:rPr lang="en-US" sz="1150" dirty="0">
                <a:solidFill>
                  <a:srgbClr val="262626"/>
                </a:solidFill>
                <a:latin typeface="Calibri" panose="020F0502020204030204" pitchFamily="34" charset="0"/>
                <a:cs typeface="Calibri" panose="020F0502020204030204" pitchFamily="34" charset="0"/>
              </a:rPr>
              <a:t>By Harvard Resources and tutorials to integrate Scratch programming into classrooms </a:t>
            </a:r>
            <a:r>
              <a:rPr lang="en-US" sz="1150" b="1" dirty="0">
                <a:solidFill>
                  <a:srgbClr val="262626"/>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https://scratched.gse.harvard.edu/</a:t>
            </a:r>
            <a:endParaRPr lang="en-US" sz="1150" b="1" dirty="0">
              <a:solidFill>
                <a:srgbClr val="262626"/>
              </a:solidFill>
              <a:latin typeface="Calibri" panose="020F0502020204030204" pitchFamily="34" charset="0"/>
              <a:cs typeface="Calibri" panose="020F0502020204030204" pitchFamily="34" charset="0"/>
            </a:endParaRPr>
          </a:p>
          <a:p>
            <a:pPr marL="182563" indent="-182563">
              <a:spcBef>
                <a:spcPts val="200"/>
              </a:spcBef>
              <a:buClr>
                <a:srgbClr val="7D2A8D"/>
              </a:buClr>
              <a:buFont typeface="Arial" panose="020B0604020202020204" pitchFamily="34" charset="0"/>
              <a:buChar char="•"/>
            </a:pPr>
            <a:endParaRPr lang="en-US" sz="500" dirty="0">
              <a:solidFill>
                <a:srgbClr val="262626"/>
              </a:solidFill>
              <a:latin typeface="Calibri" panose="020F0502020204030204" pitchFamily="34" charset="0"/>
              <a:cs typeface="Calibri" panose="020F0502020204030204" pitchFamily="34" charset="0"/>
            </a:endParaRPr>
          </a:p>
          <a:p>
            <a:pPr marL="182563" lvl="0" indent="-182563">
              <a:lnSpc>
                <a:spcPts val="1180"/>
              </a:lnSpc>
              <a:spcBef>
                <a:spcPts val="200"/>
              </a:spcBef>
              <a:buClr>
                <a:srgbClr val="7D2A8D"/>
              </a:buClr>
              <a:buFont typeface="Arial" panose="020B0604020202020204" pitchFamily="34" charset="0"/>
              <a:buChar char="•"/>
            </a:pPr>
            <a:r>
              <a:rPr lang="en-US" sz="1300" b="1" dirty="0" err="1">
                <a:solidFill>
                  <a:srgbClr val="EA0E8B"/>
                </a:solidFill>
                <a:latin typeface="Calibri" panose="020F0502020204030204" pitchFamily="34" charset="0"/>
                <a:cs typeface="Calibri" panose="020F0502020204030204" pitchFamily="34" charset="0"/>
              </a:rPr>
              <a:t>Instructables</a:t>
            </a:r>
            <a:endParaRPr lang="en-US" sz="1150" dirty="0">
              <a:solidFill>
                <a:srgbClr val="262626"/>
              </a:solidFill>
              <a:latin typeface="Calibri" panose="020F0502020204030204" pitchFamily="34" charset="0"/>
              <a:cs typeface="Calibri" panose="020F0502020204030204" pitchFamily="34" charset="0"/>
            </a:endParaRPr>
          </a:p>
          <a:p>
            <a:pPr marL="182563" lvl="0">
              <a:lnSpc>
                <a:spcPts val="1180"/>
              </a:lnSpc>
              <a:spcBef>
                <a:spcPts val="200"/>
              </a:spcBef>
              <a:buClr>
                <a:srgbClr val="7D2A8D"/>
              </a:buClr>
            </a:pPr>
            <a:r>
              <a:rPr lang="en-US" sz="1150" dirty="0">
                <a:solidFill>
                  <a:srgbClr val="262626"/>
                </a:solidFill>
                <a:latin typeface="Calibri" panose="020F0502020204030204" pitchFamily="34" charset="0"/>
                <a:cs typeface="Calibri" panose="020F0502020204030204" pitchFamily="34" charset="0"/>
              </a:rPr>
              <a:t>Teachers Section Free, classroom-tested DIY projects across science, tech, art, and more </a:t>
            </a:r>
            <a:r>
              <a:rPr lang="en-US" sz="1150" b="1" dirty="0">
                <a:solidFill>
                  <a:srgbClr val="262626"/>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https://www.instructables.com/teachers/</a:t>
            </a:r>
            <a:endParaRPr lang="en-US" sz="1150" b="1" dirty="0">
              <a:solidFill>
                <a:srgbClr val="262626"/>
              </a:solidFill>
              <a:latin typeface="Calibri" panose="020F0502020204030204" pitchFamily="34" charset="0"/>
              <a:cs typeface="Calibri" panose="020F0502020204030204" pitchFamily="34" charset="0"/>
            </a:endParaRPr>
          </a:p>
          <a:p>
            <a:pPr marL="182563" indent="-182563">
              <a:spcBef>
                <a:spcPts val="200"/>
              </a:spcBef>
              <a:buClr>
                <a:srgbClr val="7D2A8D"/>
              </a:buClr>
              <a:buFont typeface="Arial" panose="020B0604020202020204" pitchFamily="34" charset="0"/>
              <a:buChar char="•"/>
            </a:pPr>
            <a:endParaRPr lang="en-US" sz="500" dirty="0">
              <a:solidFill>
                <a:srgbClr val="262626"/>
              </a:solidFill>
              <a:latin typeface="Calibri" panose="020F0502020204030204" pitchFamily="34" charset="0"/>
              <a:cs typeface="Calibri" panose="020F0502020204030204" pitchFamily="34" charset="0"/>
            </a:endParaRPr>
          </a:p>
          <a:p>
            <a:pPr marL="182563" lvl="0" indent="-182563">
              <a:lnSpc>
                <a:spcPts val="1180"/>
              </a:lnSpc>
              <a:spcBef>
                <a:spcPts val="200"/>
              </a:spcBef>
              <a:buClr>
                <a:srgbClr val="7D2A8D"/>
              </a:buClr>
              <a:buFont typeface="Arial" panose="020B0604020202020204" pitchFamily="34" charset="0"/>
              <a:buChar char="•"/>
            </a:pPr>
            <a:r>
              <a:rPr lang="en-US" sz="1300" b="1" dirty="0">
                <a:solidFill>
                  <a:srgbClr val="EA0E8B"/>
                </a:solidFill>
                <a:latin typeface="Calibri" panose="020F0502020204030204" pitchFamily="34" charset="0"/>
                <a:cs typeface="Calibri" panose="020F0502020204030204" pitchFamily="34" charset="0"/>
              </a:rPr>
              <a:t>Autodesk </a:t>
            </a:r>
            <a:r>
              <a:rPr lang="en-US" sz="1300" b="1" dirty="0" err="1">
                <a:solidFill>
                  <a:srgbClr val="EA0E8B"/>
                </a:solidFill>
                <a:latin typeface="Calibri" panose="020F0502020204030204" pitchFamily="34" charset="0"/>
                <a:cs typeface="Calibri" panose="020F0502020204030204" pitchFamily="34" charset="0"/>
              </a:rPr>
              <a:t>Tinkercad</a:t>
            </a:r>
            <a:r>
              <a:rPr lang="en-US" sz="1300" b="1" dirty="0">
                <a:solidFill>
                  <a:srgbClr val="EA0E8B"/>
                </a:solidFill>
                <a:latin typeface="Calibri" panose="020F0502020204030204" pitchFamily="34" charset="0"/>
                <a:cs typeface="Calibri" panose="020F0502020204030204" pitchFamily="34" charset="0"/>
              </a:rPr>
              <a:t> </a:t>
            </a:r>
            <a:endParaRPr lang="en-US" sz="1150" b="1" dirty="0">
              <a:solidFill>
                <a:srgbClr val="262626"/>
              </a:solidFill>
              <a:latin typeface="Calibri" panose="020F0502020204030204" pitchFamily="34" charset="0"/>
              <a:cs typeface="Calibri" panose="020F0502020204030204" pitchFamily="34" charset="0"/>
            </a:endParaRPr>
          </a:p>
          <a:p>
            <a:pPr marL="182563" lvl="0">
              <a:lnSpc>
                <a:spcPts val="1180"/>
              </a:lnSpc>
              <a:spcBef>
                <a:spcPts val="200"/>
              </a:spcBef>
              <a:buClr>
                <a:srgbClr val="7D2A8D"/>
              </a:buClr>
            </a:pPr>
            <a:r>
              <a:rPr lang="en-US" sz="1150" dirty="0">
                <a:solidFill>
                  <a:srgbClr val="262626"/>
                </a:solidFill>
                <a:latin typeface="Calibri" panose="020F0502020204030204" pitchFamily="34" charset="0"/>
                <a:cs typeface="Calibri" panose="020F0502020204030204" pitchFamily="34" charset="0"/>
              </a:rPr>
              <a:t>Learn Section Interactive lessons for 3D design, coding, and electronics for all ages </a:t>
            </a:r>
            <a:r>
              <a:rPr lang="en-US" sz="1150" b="1" dirty="0">
                <a:solidFill>
                  <a:srgbClr val="262626"/>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https://www.tinkercad.com/learn/designs</a:t>
            </a:r>
            <a:endParaRPr lang="en-US" sz="1150" b="1" dirty="0">
              <a:solidFill>
                <a:srgbClr val="262626"/>
              </a:solidFill>
              <a:latin typeface="Calibri" panose="020F0502020204030204" pitchFamily="34" charset="0"/>
              <a:cs typeface="Calibri" panose="020F0502020204030204" pitchFamily="34" charset="0"/>
            </a:endParaRPr>
          </a:p>
          <a:p>
            <a:pPr marL="182563" lvl="0" indent="-182563">
              <a:spcBef>
                <a:spcPts val="200"/>
              </a:spcBef>
              <a:buClr>
                <a:srgbClr val="7D2A8D"/>
              </a:buClr>
              <a:buFont typeface="Arial" panose="020B0604020202020204" pitchFamily="34" charset="0"/>
              <a:buChar char="•"/>
            </a:pPr>
            <a:endParaRPr lang="en-US" sz="500" dirty="0">
              <a:solidFill>
                <a:srgbClr val="262626"/>
              </a:solidFill>
              <a:latin typeface="Calibri" panose="020F0502020204030204" pitchFamily="34" charset="0"/>
              <a:cs typeface="Calibri" panose="020F0502020204030204" pitchFamily="34" charset="0"/>
            </a:endParaRPr>
          </a:p>
          <a:p>
            <a:pPr marL="182563" lvl="0" indent="-182563">
              <a:lnSpc>
                <a:spcPts val="1180"/>
              </a:lnSpc>
              <a:spcBef>
                <a:spcPts val="200"/>
              </a:spcBef>
              <a:buClr>
                <a:srgbClr val="7D2A8D"/>
              </a:buClr>
              <a:buFont typeface="Arial" panose="020B0604020202020204" pitchFamily="34" charset="0"/>
              <a:buChar char="•"/>
            </a:pPr>
            <a:r>
              <a:rPr lang="en-US" sz="1300" b="1" dirty="0">
                <a:solidFill>
                  <a:srgbClr val="EA0E8B"/>
                </a:solidFill>
                <a:latin typeface="Calibri" panose="020F0502020204030204" pitchFamily="34" charset="0"/>
                <a:cs typeface="Calibri" panose="020F0502020204030204" pitchFamily="34" charset="0"/>
              </a:rPr>
              <a:t>Design for Change </a:t>
            </a:r>
            <a:endParaRPr lang="en-US" sz="1150" b="1" dirty="0">
              <a:solidFill>
                <a:srgbClr val="262626"/>
              </a:solidFill>
              <a:latin typeface="Calibri" panose="020F0502020204030204" pitchFamily="34" charset="0"/>
              <a:cs typeface="Calibri" panose="020F0502020204030204" pitchFamily="34" charset="0"/>
            </a:endParaRPr>
          </a:p>
          <a:p>
            <a:pPr marL="182563" lvl="0">
              <a:lnSpc>
                <a:spcPts val="1180"/>
              </a:lnSpc>
              <a:spcBef>
                <a:spcPts val="200"/>
              </a:spcBef>
              <a:buClr>
                <a:srgbClr val="7D2A8D"/>
              </a:buClr>
            </a:pPr>
            <a:r>
              <a:rPr lang="en-US" sz="1150" dirty="0">
                <a:solidFill>
                  <a:srgbClr val="262626"/>
                </a:solidFill>
                <a:latin typeface="Calibri" panose="020F0502020204030204" pitchFamily="34" charset="0"/>
                <a:cs typeface="Calibri" panose="020F0502020204030204" pitchFamily="34" charset="0"/>
              </a:rPr>
              <a:t>Educator Resources - Empower students to solve real-world problems through creative action. </a:t>
            </a:r>
            <a:r>
              <a:rPr lang="en-US" sz="1150" b="1" dirty="0">
                <a:solidFill>
                  <a:srgbClr val="262626"/>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https://www.dfcworld.org/SITE/Toolkit</a:t>
            </a:r>
            <a:endParaRPr lang="en-US" sz="1150" b="1" dirty="0">
              <a:solidFill>
                <a:srgbClr val="262626"/>
              </a:solidFill>
              <a:latin typeface="Calibri" panose="020F0502020204030204" pitchFamily="34" charset="0"/>
              <a:cs typeface="Calibri" panose="020F0502020204030204" pitchFamily="34" charset="0"/>
            </a:endParaRPr>
          </a:p>
          <a:p>
            <a:pPr marL="182563" lvl="0" indent="-182563">
              <a:spcBef>
                <a:spcPts val="200"/>
              </a:spcBef>
              <a:buClr>
                <a:srgbClr val="7D2A8D"/>
              </a:buClr>
              <a:buFont typeface="Arial" panose="020B0604020202020204" pitchFamily="34" charset="0"/>
              <a:buChar char="•"/>
            </a:pPr>
            <a:endParaRPr lang="en-US" sz="500" dirty="0">
              <a:solidFill>
                <a:srgbClr val="262626"/>
              </a:solidFill>
              <a:latin typeface="Calibri" panose="020F0502020204030204" pitchFamily="34" charset="0"/>
              <a:cs typeface="Calibri" panose="020F0502020204030204" pitchFamily="34" charset="0"/>
            </a:endParaRPr>
          </a:p>
          <a:p>
            <a:pPr marL="182563" lvl="0" indent="-182563">
              <a:lnSpc>
                <a:spcPts val="1180"/>
              </a:lnSpc>
              <a:spcBef>
                <a:spcPts val="200"/>
              </a:spcBef>
              <a:buClr>
                <a:srgbClr val="7D2A8D"/>
              </a:buClr>
              <a:buFont typeface="Arial" panose="020B0604020202020204" pitchFamily="34" charset="0"/>
              <a:buChar char="•"/>
            </a:pPr>
            <a:r>
              <a:rPr lang="en-US" sz="1300" b="1" dirty="0">
                <a:solidFill>
                  <a:srgbClr val="EA0E8B"/>
                </a:solidFill>
                <a:latin typeface="Calibri" panose="020F0502020204030204" pitchFamily="34" charset="0"/>
                <a:cs typeface="Calibri" panose="020F0502020204030204" pitchFamily="34" charset="0"/>
              </a:rPr>
              <a:t>MIT Full STEAM Ahead </a:t>
            </a:r>
            <a:endParaRPr lang="en-US" sz="1150" dirty="0">
              <a:solidFill>
                <a:srgbClr val="262626"/>
              </a:solidFill>
              <a:latin typeface="Calibri" panose="020F0502020204030204" pitchFamily="34" charset="0"/>
              <a:cs typeface="Calibri" panose="020F0502020204030204" pitchFamily="34" charset="0"/>
            </a:endParaRPr>
          </a:p>
          <a:p>
            <a:pPr marL="182563" lvl="0">
              <a:lnSpc>
                <a:spcPts val="1180"/>
              </a:lnSpc>
              <a:spcBef>
                <a:spcPts val="200"/>
              </a:spcBef>
              <a:buClr>
                <a:srgbClr val="7D2A8D"/>
              </a:buClr>
            </a:pPr>
            <a:r>
              <a:rPr lang="en-US" sz="1150" dirty="0">
                <a:solidFill>
                  <a:srgbClr val="262626"/>
                </a:solidFill>
                <a:latin typeface="Calibri" panose="020F0502020204030204" pitchFamily="34" charset="0"/>
                <a:cs typeface="Calibri" panose="020F0502020204030204" pitchFamily="34" charset="0"/>
              </a:rPr>
              <a:t>Free STEAM lessons and activities created by MIT educators.  </a:t>
            </a:r>
          </a:p>
          <a:p>
            <a:pPr marL="182563" lvl="0">
              <a:lnSpc>
                <a:spcPts val="1180"/>
              </a:lnSpc>
              <a:spcBef>
                <a:spcPts val="200"/>
              </a:spcBef>
              <a:buClr>
                <a:srgbClr val="7D2A8D"/>
              </a:buClr>
            </a:pPr>
            <a:r>
              <a:rPr lang="en-US" sz="1150" b="1" dirty="0">
                <a:solidFill>
                  <a:srgbClr val="262626"/>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https://fullsteam.mit.edu/</a:t>
            </a:r>
            <a:endParaRPr lang="en-US" sz="1150" b="1" dirty="0">
              <a:solidFill>
                <a:srgbClr val="262626"/>
              </a:solidFill>
              <a:latin typeface="Calibri" panose="020F0502020204030204" pitchFamily="34" charset="0"/>
              <a:cs typeface="Calibri" panose="020F0502020204030204" pitchFamily="34" charset="0"/>
            </a:endParaRPr>
          </a:p>
          <a:p>
            <a:pPr marL="182563" lvl="0" indent="-182563">
              <a:spcBef>
                <a:spcPts val="200"/>
              </a:spcBef>
              <a:buClr>
                <a:srgbClr val="7D2A8D"/>
              </a:buClr>
              <a:buFont typeface="Arial" panose="020B0604020202020204" pitchFamily="34" charset="0"/>
              <a:buChar char="•"/>
            </a:pPr>
            <a:endParaRPr lang="en-US" sz="500" dirty="0">
              <a:solidFill>
                <a:srgbClr val="262626"/>
              </a:solidFill>
              <a:latin typeface="Calibri" panose="020F0502020204030204" pitchFamily="34" charset="0"/>
              <a:cs typeface="Calibri" panose="020F0502020204030204" pitchFamily="34" charset="0"/>
            </a:endParaRPr>
          </a:p>
          <a:p>
            <a:pPr marL="182563" lvl="0" indent="-182563">
              <a:lnSpc>
                <a:spcPts val="1180"/>
              </a:lnSpc>
              <a:spcBef>
                <a:spcPts val="200"/>
              </a:spcBef>
              <a:buClr>
                <a:srgbClr val="7D2A8D"/>
              </a:buClr>
              <a:buFont typeface="Arial" panose="020B0604020202020204" pitchFamily="34" charset="0"/>
              <a:buChar char="•"/>
            </a:pPr>
            <a:r>
              <a:rPr lang="en-US" sz="1300" b="1" dirty="0">
                <a:solidFill>
                  <a:srgbClr val="EA0E8B"/>
                </a:solidFill>
                <a:latin typeface="Calibri" panose="020F0502020204030204" pitchFamily="34" charset="0"/>
                <a:cs typeface="Calibri" panose="020F0502020204030204" pitchFamily="34" charset="0"/>
              </a:rPr>
              <a:t>M4king Spaces </a:t>
            </a:r>
            <a:endParaRPr lang="en-US" sz="1150" dirty="0">
              <a:solidFill>
                <a:srgbClr val="262626"/>
              </a:solidFill>
              <a:latin typeface="Calibri" panose="020F0502020204030204" pitchFamily="34" charset="0"/>
              <a:cs typeface="Calibri" panose="020F0502020204030204" pitchFamily="34" charset="0"/>
            </a:endParaRPr>
          </a:p>
          <a:p>
            <a:pPr marL="182563" lvl="0">
              <a:lnSpc>
                <a:spcPts val="1180"/>
              </a:lnSpc>
              <a:spcBef>
                <a:spcPts val="200"/>
              </a:spcBef>
              <a:buClr>
                <a:srgbClr val="7D2A8D"/>
              </a:buClr>
            </a:pPr>
            <a:r>
              <a:rPr lang="en-US" sz="1150" dirty="0">
                <a:solidFill>
                  <a:srgbClr val="262626"/>
                </a:solidFill>
                <a:latin typeface="Calibri" panose="020F0502020204030204" pitchFamily="34" charset="0"/>
                <a:cs typeface="Calibri" panose="020F0502020204030204" pitchFamily="34" charset="0"/>
              </a:rPr>
              <a:t>Making Spaces is an international collaboration to develop and share inclusive practices in makerspaces </a:t>
            </a:r>
            <a:r>
              <a:rPr lang="en-US" sz="1150" b="1" dirty="0">
                <a:solidFill>
                  <a:srgbClr val="262626"/>
                </a:solidFill>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https://m4kingspaces.org/</a:t>
            </a:r>
            <a:endParaRPr lang="en-US" sz="1150" b="1" dirty="0">
              <a:solidFill>
                <a:srgbClr val="262626"/>
              </a:solidFill>
              <a:latin typeface="Calibri" panose="020F0502020204030204" pitchFamily="34" charset="0"/>
              <a:cs typeface="Calibri" panose="020F0502020204030204" pitchFamily="34" charset="0"/>
            </a:endParaRPr>
          </a:p>
          <a:p>
            <a:pPr marL="182563" lvl="0" indent="-182563">
              <a:spcBef>
                <a:spcPts val="200"/>
              </a:spcBef>
              <a:buClr>
                <a:srgbClr val="7D2A8D"/>
              </a:buClr>
              <a:buFont typeface="Arial" panose="020B0604020202020204" pitchFamily="34" charset="0"/>
              <a:buChar char="•"/>
            </a:pPr>
            <a:endParaRPr lang="en-US" sz="500" dirty="0">
              <a:solidFill>
                <a:srgbClr val="262626"/>
              </a:solidFill>
              <a:latin typeface="Calibri" panose="020F0502020204030204" pitchFamily="34" charset="0"/>
              <a:cs typeface="Calibri" panose="020F0502020204030204" pitchFamily="34" charset="0"/>
            </a:endParaRPr>
          </a:p>
          <a:p>
            <a:pPr marL="182563" lvl="0" indent="-182563">
              <a:lnSpc>
                <a:spcPts val="1180"/>
              </a:lnSpc>
              <a:spcBef>
                <a:spcPts val="200"/>
              </a:spcBef>
              <a:buClr>
                <a:srgbClr val="7D2A8D"/>
              </a:buClr>
              <a:buFont typeface="Arial" panose="020B0604020202020204" pitchFamily="34" charset="0"/>
              <a:buChar char="•"/>
            </a:pPr>
            <a:r>
              <a:rPr lang="en-US" sz="1300" b="1" dirty="0">
                <a:solidFill>
                  <a:srgbClr val="EA0E8B"/>
                </a:solidFill>
                <a:latin typeface="Calibri" panose="020F0502020204030204" pitchFamily="34" charset="0"/>
                <a:cs typeface="Calibri" panose="020F0502020204030204" pitchFamily="34" charset="0"/>
              </a:rPr>
              <a:t>A Three-Step Guide to Equitable Makerspaces </a:t>
            </a:r>
            <a:endParaRPr lang="en-US" sz="1150" dirty="0">
              <a:solidFill>
                <a:srgbClr val="262626"/>
              </a:solidFill>
              <a:latin typeface="Calibri" panose="020F0502020204030204" pitchFamily="34" charset="0"/>
              <a:cs typeface="Calibri" panose="020F0502020204030204" pitchFamily="34" charset="0"/>
            </a:endParaRPr>
          </a:p>
          <a:p>
            <a:pPr marL="182563" lvl="0">
              <a:lnSpc>
                <a:spcPts val="1180"/>
              </a:lnSpc>
              <a:spcBef>
                <a:spcPts val="200"/>
              </a:spcBef>
              <a:buClr>
                <a:srgbClr val="7D2A8D"/>
              </a:buClr>
            </a:pPr>
            <a:r>
              <a:rPr lang="en-US" sz="1150" dirty="0">
                <a:solidFill>
                  <a:srgbClr val="262626"/>
                </a:solidFill>
                <a:latin typeface="Calibri" panose="020F0502020204030204" pitchFamily="34" charset="0"/>
                <a:cs typeface="Calibri" panose="020F0502020204030204" pitchFamily="34" charset="0"/>
              </a:rPr>
              <a:t>Create an inclusive and equitable culture within your makerspace by including three simple steps into your practice </a:t>
            </a:r>
            <a:r>
              <a:rPr lang="en-US" sz="1150" b="1" dirty="0">
                <a:solidFill>
                  <a:srgbClr val="262626"/>
                </a:solidFill>
                <a:latin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https://www.futurelearn.com/courses/a-three-step-guide-to-equitable-makerspaces</a:t>
            </a:r>
            <a:endParaRPr lang="en-US" sz="1150" b="1" dirty="0">
              <a:solidFill>
                <a:srgbClr val="262626"/>
              </a:solidFill>
              <a:latin typeface="Calibri" panose="020F0502020204030204" pitchFamily="34" charset="0"/>
              <a:cs typeface="Calibri" panose="020F0502020204030204" pitchFamily="34" charset="0"/>
            </a:endParaRPr>
          </a:p>
          <a:p>
            <a:pPr marL="182563" lvl="0" indent="-182563">
              <a:lnSpc>
                <a:spcPts val="1180"/>
              </a:lnSpc>
              <a:spcBef>
                <a:spcPts val="200"/>
              </a:spcBef>
              <a:buClr>
                <a:srgbClr val="7D2A8D"/>
              </a:buClr>
              <a:buFont typeface="Arial" panose="020B0604020202020204" pitchFamily="34" charset="0"/>
              <a:buChar char="•"/>
            </a:pPr>
            <a:endParaRPr lang="en-US" sz="1150" dirty="0">
              <a:solidFill>
                <a:srgbClr val="262626"/>
              </a:solidFill>
              <a:latin typeface="Calibri" panose="020F0502020204030204" pitchFamily="34" charset="0"/>
              <a:cs typeface="Calibri" panose="020F0502020204030204" pitchFamily="34" charset="0"/>
            </a:endParaRPr>
          </a:p>
          <a:p>
            <a:pPr marL="182563" lvl="0" indent="-182563">
              <a:lnSpc>
                <a:spcPts val="1180"/>
              </a:lnSpc>
              <a:spcBef>
                <a:spcPts val="200"/>
              </a:spcBef>
              <a:buClr>
                <a:srgbClr val="7D2A8D"/>
              </a:buClr>
              <a:buFont typeface="Arial" panose="020B0604020202020204" pitchFamily="34" charset="0"/>
              <a:buChar char="•"/>
            </a:pPr>
            <a:endParaRPr lang="en-US" sz="1150" dirty="0">
              <a:solidFill>
                <a:srgbClr val="262626"/>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4C93B227-3B48-29DA-6DFB-DB86AC7127D9}"/>
              </a:ext>
            </a:extLst>
          </p:cNvPr>
          <p:cNvSpPr txBox="1"/>
          <p:nvPr/>
        </p:nvSpPr>
        <p:spPr>
          <a:xfrm>
            <a:off x="0" y="383326"/>
            <a:ext cx="2274849" cy="369332"/>
          </a:xfrm>
          <a:prstGeom prst="rect">
            <a:avLst/>
          </a:prstGeom>
          <a:solidFill>
            <a:srgbClr val="EA0E8B"/>
          </a:solidFill>
        </p:spPr>
        <p:txBody>
          <a:bodyPr wrap="square" rtlCol="0" anchor="ctr">
            <a:spAutoFit/>
          </a:bodyPr>
          <a:lstStyle/>
          <a:p>
            <a:pPr marL="355600"/>
            <a:r>
              <a:rPr lang="en-US" sz="1800" b="1" dirty="0">
                <a:solidFill>
                  <a:schemeClr val="bg1"/>
                </a:solidFill>
                <a:latin typeface="Calibri" panose="020F0502020204030204" pitchFamily="34" charset="0"/>
                <a:cs typeface="Calibri" panose="020F0502020204030204" pitchFamily="34" charset="0"/>
              </a:rPr>
              <a:t>Practical Tutorials</a:t>
            </a:r>
          </a:p>
        </p:txBody>
      </p:sp>
      <p:sp>
        <p:nvSpPr>
          <p:cNvPr id="4" name="TextBox 3">
            <a:extLst>
              <a:ext uri="{FF2B5EF4-FFF2-40B4-BE49-F238E27FC236}">
                <a16:creationId xmlns:a16="http://schemas.microsoft.com/office/drawing/2014/main" id="{026DA00D-5C56-78F5-4961-C09EE0B6523D}"/>
              </a:ext>
            </a:extLst>
          </p:cNvPr>
          <p:cNvSpPr txBox="1"/>
          <p:nvPr/>
        </p:nvSpPr>
        <p:spPr>
          <a:xfrm>
            <a:off x="706116" y="1845859"/>
            <a:ext cx="4748003" cy="2403350"/>
          </a:xfrm>
          <a:prstGeom prst="rect">
            <a:avLst/>
          </a:prstGeom>
          <a:noFill/>
        </p:spPr>
        <p:txBody>
          <a:bodyPr wrap="square" numCol="1" spcCol="216000" rtlCol="0">
            <a:spAutoFit/>
          </a:bodyPr>
          <a:lstStyle/>
          <a:p>
            <a:pPr>
              <a:lnSpc>
                <a:spcPts val="1480"/>
              </a:lnSpc>
            </a:pPr>
            <a:r>
              <a:rPr lang="en-US" sz="1500" dirty="0">
                <a:solidFill>
                  <a:srgbClr val="262626"/>
                </a:solidFill>
                <a:latin typeface="Calibri" panose="020F0502020204030204" pitchFamily="34" charset="0"/>
                <a:cs typeface="Calibri" panose="020F0502020204030204" pitchFamily="34" charset="0"/>
              </a:rPr>
              <a:t>This </a:t>
            </a:r>
            <a:r>
              <a:rPr lang="en-US" sz="1500" b="1" dirty="0">
                <a:solidFill>
                  <a:srgbClr val="262626"/>
                </a:solidFill>
                <a:latin typeface="Calibri" panose="020F0502020204030204" pitchFamily="34" charset="0"/>
                <a:cs typeface="Calibri" panose="020F0502020204030204" pitchFamily="34" charset="0"/>
              </a:rPr>
              <a:t>collection of practical resources </a:t>
            </a:r>
            <a:r>
              <a:rPr lang="en-US" sz="1500" dirty="0">
                <a:solidFill>
                  <a:srgbClr val="262626"/>
                </a:solidFill>
                <a:latin typeface="Calibri" panose="020F0502020204030204" pitchFamily="34" charset="0"/>
                <a:cs typeface="Calibri" panose="020F0502020204030204" pitchFamily="34" charset="0"/>
              </a:rPr>
              <a:t>was curated to support trainers, teachers and fab lab educators to help you develop your </a:t>
            </a:r>
            <a:r>
              <a:rPr lang="en-US" sz="1500" b="1" dirty="0">
                <a:solidFill>
                  <a:srgbClr val="262626"/>
                </a:solidFill>
                <a:latin typeface="Calibri" panose="020F0502020204030204" pitchFamily="34" charset="0"/>
                <a:cs typeface="Calibri" panose="020F0502020204030204" pitchFamily="34" charset="0"/>
              </a:rPr>
              <a:t>digital fabrication skills to better implement FabConnectHer activities</a:t>
            </a:r>
            <a:r>
              <a:rPr lang="en-US" sz="1500" dirty="0">
                <a:solidFill>
                  <a:srgbClr val="262626"/>
                </a:solidFill>
                <a:latin typeface="Calibri" panose="020F0502020204030204" pitchFamily="34" charset="0"/>
                <a:cs typeface="Calibri" panose="020F0502020204030204" pitchFamily="34" charset="0"/>
              </a:rPr>
              <a:t>.</a:t>
            </a:r>
          </a:p>
          <a:p>
            <a:pPr>
              <a:lnSpc>
                <a:spcPts val="1480"/>
              </a:lnSpc>
            </a:pPr>
            <a:endParaRPr lang="en-US" sz="1500" dirty="0">
              <a:solidFill>
                <a:srgbClr val="262626"/>
              </a:solidFill>
              <a:latin typeface="Calibri" panose="020F0502020204030204" pitchFamily="34" charset="0"/>
              <a:cs typeface="Calibri" panose="020F0502020204030204" pitchFamily="34" charset="0"/>
            </a:endParaRPr>
          </a:p>
          <a:p>
            <a:pPr>
              <a:lnSpc>
                <a:spcPts val="1480"/>
              </a:lnSpc>
            </a:pPr>
            <a:r>
              <a:rPr lang="en-US" sz="1500" dirty="0">
                <a:solidFill>
                  <a:srgbClr val="262626"/>
                </a:solidFill>
                <a:latin typeface="Calibri" panose="020F0502020204030204" pitchFamily="34" charset="0"/>
                <a:cs typeface="Calibri" panose="020F0502020204030204" pitchFamily="34" charset="0"/>
              </a:rPr>
              <a:t>It includes a variety of tools, tips, and tutorials in multiple formats - such as videos, PDFs, websites, and more -and in different languages to ensure accessibility for a diverse audience. Whether you're a beginner or looking to expand your expertise, these resources provide valuable guidance to support your learning journey.</a:t>
            </a:r>
          </a:p>
          <a:p>
            <a:pPr>
              <a:lnSpc>
                <a:spcPts val="1480"/>
              </a:lnSpc>
            </a:pPr>
            <a:endParaRPr lang="en-US" sz="1500" b="1" dirty="0">
              <a:solidFill>
                <a:srgbClr val="262626"/>
              </a:solidFill>
              <a:latin typeface="Calibri" panose="020F0502020204030204" pitchFamily="34" charset="0"/>
              <a:cs typeface="Calibri" panose="020F0502020204030204" pitchFamily="34" charset="0"/>
            </a:endParaRPr>
          </a:p>
        </p:txBody>
      </p:sp>
      <p:sp>
        <p:nvSpPr>
          <p:cNvPr id="7" name="Rounded Rectangle 6">
            <a:extLst>
              <a:ext uri="{FF2B5EF4-FFF2-40B4-BE49-F238E27FC236}">
                <a16:creationId xmlns:a16="http://schemas.microsoft.com/office/drawing/2014/main" id="{AFFABA4C-48D5-630B-C516-AE20EAF12E54}"/>
              </a:ext>
            </a:extLst>
          </p:cNvPr>
          <p:cNvSpPr/>
          <p:nvPr/>
        </p:nvSpPr>
        <p:spPr>
          <a:xfrm>
            <a:off x="3008486" y="501227"/>
            <a:ext cx="5217732" cy="833368"/>
          </a:xfrm>
          <a:prstGeom prst="roundRect">
            <a:avLst/>
          </a:prstGeom>
          <a:noFill/>
          <a:ln>
            <a:solidFill>
              <a:srgbClr val="7D2A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7">
            <a:extLst>
              <a:ext uri="{FF2B5EF4-FFF2-40B4-BE49-F238E27FC236}">
                <a16:creationId xmlns:a16="http://schemas.microsoft.com/office/drawing/2014/main" id="{B01D8E37-3FE6-3291-6AD8-7D580203836D}"/>
              </a:ext>
            </a:extLst>
          </p:cNvPr>
          <p:cNvSpPr txBox="1">
            <a:spLocks/>
          </p:cNvSpPr>
          <p:nvPr/>
        </p:nvSpPr>
        <p:spPr>
          <a:xfrm>
            <a:off x="3048479" y="631051"/>
            <a:ext cx="3595929" cy="94866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lnSpc>
                <a:spcPts val="1440"/>
              </a:lnSpc>
            </a:pPr>
            <a:r>
              <a:rPr lang="en-US" sz="1200" i="1" dirty="0"/>
              <a:t>Disclaim that this documentation was not made by the FCH project and the ownership belongs to the authors </a:t>
            </a:r>
            <a:endParaRPr lang="en-US" sz="1200" b="1" dirty="0"/>
          </a:p>
        </p:txBody>
      </p:sp>
      <p:cxnSp>
        <p:nvCxnSpPr>
          <p:cNvPr id="28" name="Straight Connector 27">
            <a:extLst>
              <a:ext uri="{FF2B5EF4-FFF2-40B4-BE49-F238E27FC236}">
                <a16:creationId xmlns:a16="http://schemas.microsoft.com/office/drawing/2014/main" id="{6C3C6C5F-0236-B4C8-CF04-B0304E839FFD}"/>
              </a:ext>
            </a:extLst>
          </p:cNvPr>
          <p:cNvCxnSpPr>
            <a:cxnSpLocks/>
          </p:cNvCxnSpPr>
          <p:nvPr/>
        </p:nvCxnSpPr>
        <p:spPr>
          <a:xfrm flipV="1">
            <a:off x="525368" y="723006"/>
            <a:ext cx="0" cy="9968807"/>
          </a:xfrm>
          <a:prstGeom prst="line">
            <a:avLst/>
          </a:prstGeom>
          <a:ln w="12700">
            <a:solidFill>
              <a:srgbClr val="262626"/>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CA2C494-C9FE-2DC4-E2B7-9B29BBE2152F}"/>
              </a:ext>
            </a:extLst>
          </p:cNvPr>
          <p:cNvCxnSpPr>
            <a:cxnSpLocks/>
          </p:cNvCxnSpPr>
          <p:nvPr/>
        </p:nvCxnSpPr>
        <p:spPr>
          <a:xfrm>
            <a:off x="1219198" y="4429250"/>
            <a:ext cx="6340477" cy="1"/>
          </a:xfrm>
          <a:prstGeom prst="line">
            <a:avLst/>
          </a:prstGeom>
          <a:ln w="12700">
            <a:solidFill>
              <a:srgbClr val="262626"/>
            </a:solidFill>
            <a:prstDash val="sysDash"/>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6E1CE9A6-A9E9-FDF9-A1DD-13EF440376BC}"/>
              </a:ext>
            </a:extLst>
          </p:cNvPr>
          <p:cNvSpPr/>
          <p:nvPr/>
        </p:nvSpPr>
        <p:spPr>
          <a:xfrm>
            <a:off x="366977" y="4272497"/>
            <a:ext cx="995710" cy="313508"/>
          </a:xfrm>
          <a:prstGeom prst="rect">
            <a:avLst/>
          </a:prstGeom>
          <a:solidFill>
            <a:srgbClr val="A63B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007FEEFD-9198-886E-E68B-D98423A99E92}"/>
              </a:ext>
            </a:extLst>
          </p:cNvPr>
          <p:cNvSpPr txBox="1"/>
          <p:nvPr/>
        </p:nvSpPr>
        <p:spPr>
          <a:xfrm>
            <a:off x="525368" y="4298992"/>
            <a:ext cx="1549970" cy="300403"/>
          </a:xfrm>
          <a:prstGeom prst="rect">
            <a:avLst/>
          </a:prstGeom>
          <a:noFill/>
        </p:spPr>
        <p:txBody>
          <a:bodyPr wrap="square" rtlCol="0">
            <a:spAutoFit/>
          </a:bodyPr>
          <a:lstStyle/>
          <a:p>
            <a:pPr>
              <a:lnSpc>
                <a:spcPts val="1580"/>
              </a:lnSpc>
            </a:pPr>
            <a:r>
              <a:rPr lang="en-US" sz="1600" b="1" dirty="0">
                <a:solidFill>
                  <a:schemeClr val="bg1"/>
                </a:solidFill>
                <a:latin typeface="Calibri" panose="020F0502020204030204" pitchFamily="34" charset="0"/>
                <a:cs typeface="Calibri" panose="020F0502020204030204" pitchFamily="34" charset="0"/>
              </a:rPr>
              <a:t>English </a:t>
            </a:r>
          </a:p>
        </p:txBody>
      </p:sp>
      <p:grpSp>
        <p:nvGrpSpPr>
          <p:cNvPr id="39" name="Graphic 3">
            <a:extLst>
              <a:ext uri="{FF2B5EF4-FFF2-40B4-BE49-F238E27FC236}">
                <a16:creationId xmlns:a16="http://schemas.microsoft.com/office/drawing/2014/main" id="{984E9CC6-EADF-B4B5-0EE0-F26120ACE6B6}"/>
              </a:ext>
            </a:extLst>
          </p:cNvPr>
          <p:cNvGrpSpPr/>
          <p:nvPr/>
        </p:nvGrpSpPr>
        <p:grpSpPr>
          <a:xfrm>
            <a:off x="6110364" y="2891992"/>
            <a:ext cx="953639" cy="1076125"/>
            <a:chOff x="4643578" y="432838"/>
            <a:chExt cx="1028134" cy="1160188"/>
          </a:xfrm>
          <a:solidFill>
            <a:srgbClr val="262626"/>
          </a:solidFill>
        </p:grpSpPr>
        <p:sp>
          <p:nvSpPr>
            <p:cNvPr id="40" name="Freeform 39">
              <a:extLst>
                <a:ext uri="{FF2B5EF4-FFF2-40B4-BE49-F238E27FC236}">
                  <a16:creationId xmlns:a16="http://schemas.microsoft.com/office/drawing/2014/main" id="{C28B6988-70CD-138F-3838-EDF262048752}"/>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A0E8B"/>
            </a:solidFill>
            <a:ln w="27426" cap="flat">
              <a:noFill/>
              <a:prstDash val="solid"/>
              <a:miter/>
            </a:ln>
          </p:spPr>
          <p:txBody>
            <a:bodyPr rtlCol="0" anchor="ctr"/>
            <a:lstStyle/>
            <a:p>
              <a:endParaRPr lang="en-US"/>
            </a:p>
          </p:txBody>
        </p:sp>
        <p:grpSp>
          <p:nvGrpSpPr>
            <p:cNvPr id="41" name="Graphic 3">
              <a:extLst>
                <a:ext uri="{FF2B5EF4-FFF2-40B4-BE49-F238E27FC236}">
                  <a16:creationId xmlns:a16="http://schemas.microsoft.com/office/drawing/2014/main" id="{F7820698-7F70-C142-809F-8EC6C063E0E9}"/>
                </a:ext>
              </a:extLst>
            </p:cNvPr>
            <p:cNvGrpSpPr/>
            <p:nvPr/>
          </p:nvGrpSpPr>
          <p:grpSpPr>
            <a:xfrm>
              <a:off x="4643578" y="432838"/>
              <a:ext cx="1028134" cy="1160188"/>
              <a:chOff x="4643578" y="432838"/>
              <a:chExt cx="1028134" cy="1160188"/>
            </a:xfrm>
            <a:grpFill/>
          </p:grpSpPr>
          <p:sp>
            <p:nvSpPr>
              <p:cNvPr id="42" name="Freeform 41">
                <a:extLst>
                  <a:ext uri="{FF2B5EF4-FFF2-40B4-BE49-F238E27FC236}">
                    <a16:creationId xmlns:a16="http://schemas.microsoft.com/office/drawing/2014/main" id="{8CA863E6-F528-824E-1CC8-E596F0BF5613}"/>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43" name="Graphic 3">
                <a:extLst>
                  <a:ext uri="{FF2B5EF4-FFF2-40B4-BE49-F238E27FC236}">
                    <a16:creationId xmlns:a16="http://schemas.microsoft.com/office/drawing/2014/main" id="{9560B7E7-DE06-6C85-6453-6BA9D065A8F9}"/>
                  </a:ext>
                </a:extLst>
              </p:cNvPr>
              <p:cNvGrpSpPr/>
              <p:nvPr/>
            </p:nvGrpSpPr>
            <p:grpSpPr>
              <a:xfrm>
                <a:off x="4643578" y="432838"/>
                <a:ext cx="1028134" cy="1160188"/>
                <a:chOff x="4643578" y="432838"/>
                <a:chExt cx="1028134" cy="1160188"/>
              </a:xfrm>
              <a:grpFill/>
            </p:grpSpPr>
            <p:sp>
              <p:nvSpPr>
                <p:cNvPr id="44" name="Freeform 43">
                  <a:extLst>
                    <a:ext uri="{FF2B5EF4-FFF2-40B4-BE49-F238E27FC236}">
                      <a16:creationId xmlns:a16="http://schemas.microsoft.com/office/drawing/2014/main" id="{5CF13959-62A7-007D-9579-474AD335FE25}"/>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7778F343-D38B-49C3-5F5B-098630B84EB0}"/>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sp>
        <p:nvSpPr>
          <p:cNvPr id="60" name="Slide Number Placeholder 2">
            <a:extLst>
              <a:ext uri="{FF2B5EF4-FFF2-40B4-BE49-F238E27FC236}">
                <a16:creationId xmlns:a16="http://schemas.microsoft.com/office/drawing/2014/main" id="{6B0A28DE-3A59-1903-6355-74F94719BFD6}"/>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12</a:t>
            </a:fld>
            <a:endParaRPr lang="en-US"/>
          </a:p>
        </p:txBody>
      </p:sp>
    </p:spTree>
    <p:extLst>
      <p:ext uri="{BB962C8B-B14F-4D97-AF65-F5344CB8AC3E}">
        <p14:creationId xmlns:p14="http://schemas.microsoft.com/office/powerpoint/2010/main" val="1242384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415EC-EDA4-3085-E997-32AFBB04422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24DE37D-0C3E-99FC-31C5-E145CDFFC5B7}"/>
              </a:ext>
            </a:extLst>
          </p:cNvPr>
          <p:cNvSpPr txBox="1"/>
          <p:nvPr/>
        </p:nvSpPr>
        <p:spPr>
          <a:xfrm>
            <a:off x="578062" y="1801373"/>
            <a:ext cx="6456245" cy="1714893"/>
          </a:xfrm>
          <a:prstGeom prst="rect">
            <a:avLst/>
          </a:prstGeom>
          <a:noFill/>
        </p:spPr>
        <p:txBody>
          <a:bodyPr wrap="square" numCol="1" spcCol="216000" rtlCol="0">
            <a:spAutoFit/>
          </a:bodyPr>
          <a:lstStyle/>
          <a:p>
            <a:pPr marL="182563" indent="-182563">
              <a:lnSpc>
                <a:spcPts val="1180"/>
              </a:lnSpc>
              <a:spcBef>
                <a:spcPts val="200"/>
              </a:spcBef>
              <a:buClr>
                <a:srgbClr val="7D2A8D"/>
              </a:buClr>
              <a:buFont typeface="Arial" panose="020B0604020202020204" pitchFamily="34" charset="0"/>
              <a:buChar char="•"/>
            </a:pPr>
            <a:r>
              <a:rPr lang="en-US" sz="1300" b="1" dirty="0">
                <a:solidFill>
                  <a:srgbClr val="EA0E8B"/>
                </a:solidFill>
                <a:latin typeface="Calibri" panose="020F0502020204030204" pitchFamily="34" charset="0"/>
                <a:cs typeface="Calibri" panose="020F0502020204030204" pitchFamily="34" charset="0"/>
              </a:rPr>
              <a:t>3D printing </a:t>
            </a:r>
            <a:endParaRPr lang="en-US" sz="1150" dirty="0">
              <a:solidFill>
                <a:srgbClr val="262626"/>
              </a:solidFill>
              <a:latin typeface="Calibri" panose="020F0502020204030204" pitchFamily="34" charset="0"/>
              <a:cs typeface="Calibri" panose="020F0502020204030204" pitchFamily="34" charset="0"/>
            </a:endParaRPr>
          </a:p>
          <a:p>
            <a:pPr marL="182563">
              <a:lnSpc>
                <a:spcPts val="1180"/>
              </a:lnSpc>
              <a:spcBef>
                <a:spcPts val="200"/>
              </a:spcBef>
              <a:buClr>
                <a:srgbClr val="7D2A8D"/>
              </a:buClr>
            </a:pPr>
            <a:r>
              <a:rPr lang="en-IE" sz="1150" b="1" dirty="0">
                <a:solidFill>
                  <a:srgbClr val="262626"/>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https://www.youtube.com/watch?v=ohJofHU68HE&amp;list=PLSfAgw-TN0BJ3G0T3zYCpa0H-xxc-wJ-g</a:t>
            </a:r>
            <a:endParaRPr lang="en-IE" sz="1150" b="1" dirty="0">
              <a:solidFill>
                <a:srgbClr val="262626"/>
              </a:solidFill>
              <a:latin typeface="Calibri" panose="020F0502020204030204" pitchFamily="34" charset="0"/>
              <a:ea typeface="Calibri" panose="020F0502020204030204" pitchFamily="34" charset="0"/>
              <a:cs typeface="Calibri" panose="020F0502020204030204" pitchFamily="34" charset="0"/>
            </a:endParaRPr>
          </a:p>
          <a:p>
            <a:pPr marL="182563">
              <a:lnSpc>
                <a:spcPts val="1180"/>
              </a:lnSpc>
              <a:spcBef>
                <a:spcPts val="200"/>
              </a:spcBef>
              <a:buClr>
                <a:srgbClr val="7D2A8D"/>
              </a:buClr>
            </a:pPr>
            <a:endParaRPr lang="en-US" sz="500" dirty="0">
              <a:solidFill>
                <a:srgbClr val="262626"/>
              </a:solidFill>
              <a:latin typeface="Calibri" panose="020F0502020204030204" pitchFamily="34" charset="0"/>
              <a:cs typeface="Calibri" panose="020F0502020204030204" pitchFamily="34" charset="0"/>
            </a:endParaRPr>
          </a:p>
          <a:p>
            <a:pPr marL="182563" lvl="0" indent="-182563">
              <a:lnSpc>
                <a:spcPts val="1180"/>
              </a:lnSpc>
              <a:spcBef>
                <a:spcPts val="200"/>
              </a:spcBef>
              <a:buClr>
                <a:srgbClr val="7D2A8D"/>
              </a:buClr>
              <a:buFont typeface="Arial" panose="020B0604020202020204" pitchFamily="34" charset="0"/>
              <a:buChar char="•"/>
            </a:pPr>
            <a:r>
              <a:rPr lang="en-US" sz="1300" b="1" dirty="0">
                <a:solidFill>
                  <a:srgbClr val="EA0E8B"/>
                </a:solidFill>
                <a:latin typeface="Calibri" panose="020F0502020204030204" pitchFamily="34" charset="0"/>
                <a:cs typeface="Calibri" panose="020F0502020204030204" pitchFamily="34" charset="0"/>
              </a:rPr>
              <a:t>Laser cutter</a:t>
            </a:r>
          </a:p>
          <a:p>
            <a:pPr marL="177800">
              <a:lnSpc>
                <a:spcPct val="105000"/>
              </a:lnSpc>
              <a:spcAft>
                <a:spcPts val="800"/>
              </a:spcAft>
              <a:buNone/>
            </a:pPr>
            <a:r>
              <a:rPr lang="pt-PT" sz="1150" b="1" u="sng" dirty="0">
                <a:solidFill>
                  <a:srgbClr val="262626"/>
                </a:solidFill>
                <a:effectLst/>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https://www.youtube.com/watch?v=93RflztQPuw</a:t>
            </a:r>
            <a:endParaRPr lang="en-IE" sz="1150" b="1"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182563" indent="-182563">
              <a:spcBef>
                <a:spcPts val="200"/>
              </a:spcBef>
              <a:buClr>
                <a:srgbClr val="7D2A8D"/>
              </a:buClr>
              <a:buFont typeface="Arial" panose="020B0604020202020204" pitchFamily="34" charset="0"/>
              <a:buChar char="•"/>
            </a:pPr>
            <a:endParaRPr lang="en-US" sz="500" dirty="0">
              <a:solidFill>
                <a:srgbClr val="262626"/>
              </a:solidFill>
              <a:latin typeface="Calibri" panose="020F0502020204030204" pitchFamily="34" charset="0"/>
              <a:cs typeface="Calibri" panose="020F0502020204030204" pitchFamily="34" charset="0"/>
            </a:endParaRPr>
          </a:p>
          <a:p>
            <a:pPr marL="182563" lvl="0" indent="-182563">
              <a:lnSpc>
                <a:spcPts val="1180"/>
              </a:lnSpc>
              <a:spcBef>
                <a:spcPts val="200"/>
              </a:spcBef>
              <a:buClr>
                <a:srgbClr val="7D2A8D"/>
              </a:buClr>
              <a:buFont typeface="Arial" panose="020B0604020202020204" pitchFamily="34" charset="0"/>
              <a:buChar char="•"/>
            </a:pPr>
            <a:r>
              <a:rPr lang="en-US" sz="1300" b="1" dirty="0">
                <a:solidFill>
                  <a:srgbClr val="EA0E8B"/>
                </a:solidFill>
                <a:latin typeface="Calibri" panose="020F0502020204030204" pitchFamily="34" charset="0"/>
                <a:cs typeface="Calibri" panose="020F0502020204030204" pitchFamily="34" charset="0"/>
              </a:rPr>
              <a:t>Manual Maker </a:t>
            </a:r>
          </a:p>
          <a:p>
            <a:pPr marL="179388" lvl="0">
              <a:lnSpc>
                <a:spcPts val="1180"/>
              </a:lnSpc>
              <a:spcBef>
                <a:spcPts val="200"/>
              </a:spcBef>
              <a:buClr>
                <a:srgbClr val="7D2A8D"/>
              </a:buClr>
            </a:pPr>
            <a:r>
              <a:rPr lang="en-IE" sz="1150" b="1" dirty="0">
                <a:solidFill>
                  <a:srgbClr val="262626"/>
                </a:solidFill>
                <a:effectLst/>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https://www.youtube.com/playlist?list=PLYjrJH3e_wDNLUTN32WittrpBxeleEqNp</a:t>
            </a:r>
            <a:endParaRPr lang="en-IE" sz="1150" b="1"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182563" lvl="0" indent="-182563">
              <a:lnSpc>
                <a:spcPts val="1180"/>
              </a:lnSpc>
              <a:spcBef>
                <a:spcPts val="200"/>
              </a:spcBef>
              <a:buClr>
                <a:srgbClr val="7D2A8D"/>
              </a:buClr>
              <a:buFont typeface="Arial" panose="020B0604020202020204" pitchFamily="34" charset="0"/>
              <a:buChar char="•"/>
            </a:pPr>
            <a:endParaRPr lang="en-US" sz="1150" dirty="0">
              <a:solidFill>
                <a:srgbClr val="262626"/>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91A0D03E-C958-BB33-C820-13BFB6550CBA}"/>
              </a:ext>
            </a:extLst>
          </p:cNvPr>
          <p:cNvSpPr txBox="1"/>
          <p:nvPr/>
        </p:nvSpPr>
        <p:spPr>
          <a:xfrm>
            <a:off x="0" y="383326"/>
            <a:ext cx="2274849" cy="369332"/>
          </a:xfrm>
          <a:prstGeom prst="rect">
            <a:avLst/>
          </a:prstGeom>
          <a:solidFill>
            <a:srgbClr val="EA0E8B"/>
          </a:solidFill>
        </p:spPr>
        <p:txBody>
          <a:bodyPr wrap="square" rtlCol="0" anchor="ctr">
            <a:spAutoFit/>
          </a:bodyPr>
          <a:lstStyle/>
          <a:p>
            <a:pPr marL="355600"/>
            <a:r>
              <a:rPr lang="en-US" sz="1800" b="1" dirty="0">
                <a:solidFill>
                  <a:schemeClr val="bg1"/>
                </a:solidFill>
                <a:latin typeface="Calibri" panose="020F0502020204030204" pitchFamily="34" charset="0"/>
                <a:cs typeface="Calibri" panose="020F0502020204030204" pitchFamily="34" charset="0"/>
              </a:rPr>
              <a:t>Practical Tutorials</a:t>
            </a:r>
          </a:p>
        </p:txBody>
      </p:sp>
      <p:cxnSp>
        <p:nvCxnSpPr>
          <p:cNvPr id="28" name="Straight Connector 27">
            <a:extLst>
              <a:ext uri="{FF2B5EF4-FFF2-40B4-BE49-F238E27FC236}">
                <a16:creationId xmlns:a16="http://schemas.microsoft.com/office/drawing/2014/main" id="{8BDBC88A-C8DD-CC90-8309-0FCDD95F66FC}"/>
              </a:ext>
            </a:extLst>
          </p:cNvPr>
          <p:cNvCxnSpPr>
            <a:cxnSpLocks/>
          </p:cNvCxnSpPr>
          <p:nvPr/>
        </p:nvCxnSpPr>
        <p:spPr>
          <a:xfrm flipV="1">
            <a:off x="525368" y="723006"/>
            <a:ext cx="0" cy="9968807"/>
          </a:xfrm>
          <a:prstGeom prst="line">
            <a:avLst/>
          </a:prstGeom>
          <a:ln w="12700">
            <a:solidFill>
              <a:srgbClr val="262626"/>
            </a:solidFill>
            <a:prstDash val="sysDash"/>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39D74650-4B52-2449-E6D7-45130C7EB196}"/>
              </a:ext>
            </a:extLst>
          </p:cNvPr>
          <p:cNvSpPr/>
          <p:nvPr/>
        </p:nvSpPr>
        <p:spPr>
          <a:xfrm>
            <a:off x="311888" y="1313397"/>
            <a:ext cx="1364512" cy="313508"/>
          </a:xfrm>
          <a:prstGeom prst="rect">
            <a:avLst/>
          </a:prstGeom>
          <a:solidFill>
            <a:srgbClr val="A63B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DB888237-6D01-DBCF-CE9A-26AA3F1576B8}"/>
              </a:ext>
            </a:extLst>
          </p:cNvPr>
          <p:cNvSpPr txBox="1"/>
          <p:nvPr/>
        </p:nvSpPr>
        <p:spPr>
          <a:xfrm>
            <a:off x="470279" y="1339892"/>
            <a:ext cx="1549970" cy="505588"/>
          </a:xfrm>
          <a:prstGeom prst="rect">
            <a:avLst/>
          </a:prstGeom>
          <a:noFill/>
        </p:spPr>
        <p:txBody>
          <a:bodyPr wrap="square" rtlCol="0">
            <a:spAutoFit/>
          </a:bodyPr>
          <a:lstStyle/>
          <a:p>
            <a:pPr>
              <a:lnSpc>
                <a:spcPts val="1580"/>
              </a:lnSpc>
            </a:pPr>
            <a:r>
              <a:rPr lang="en-US" sz="1600" b="1" dirty="0">
                <a:solidFill>
                  <a:schemeClr val="bg1"/>
                </a:solidFill>
                <a:latin typeface="Calibri" panose="020F0502020204030204" pitchFamily="34" charset="0"/>
                <a:cs typeface="Calibri" panose="020F0502020204030204" pitchFamily="34" charset="0"/>
              </a:rPr>
              <a:t>Portuguese  </a:t>
            </a:r>
          </a:p>
          <a:p>
            <a:pPr>
              <a:lnSpc>
                <a:spcPts val="1580"/>
              </a:lnSpc>
            </a:pPr>
            <a:endParaRPr lang="en-US" sz="1600" b="1" dirty="0">
              <a:solidFill>
                <a:schemeClr val="bg1"/>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808A520-8216-32F7-E4DD-CC0A3C61CB0D}"/>
              </a:ext>
            </a:extLst>
          </p:cNvPr>
          <p:cNvSpPr txBox="1"/>
          <p:nvPr/>
        </p:nvSpPr>
        <p:spPr>
          <a:xfrm>
            <a:off x="578062" y="4395984"/>
            <a:ext cx="6456245" cy="1541256"/>
          </a:xfrm>
          <a:prstGeom prst="rect">
            <a:avLst/>
          </a:prstGeom>
          <a:noFill/>
        </p:spPr>
        <p:txBody>
          <a:bodyPr wrap="square" numCol="1" spcCol="216000" rtlCol="0">
            <a:spAutoFit/>
          </a:bodyPr>
          <a:lstStyle/>
          <a:p>
            <a:pPr marL="182563" indent="-182563">
              <a:lnSpc>
                <a:spcPts val="1180"/>
              </a:lnSpc>
              <a:spcBef>
                <a:spcPts val="200"/>
              </a:spcBef>
              <a:buClr>
                <a:srgbClr val="7D2A8D"/>
              </a:buClr>
              <a:buFont typeface="Arial" panose="020B0604020202020204" pitchFamily="34" charset="0"/>
              <a:buChar char="•"/>
            </a:pPr>
            <a:r>
              <a:rPr lang="en-US" sz="1300" b="1" dirty="0">
                <a:solidFill>
                  <a:srgbClr val="EA0E8B"/>
                </a:solidFill>
                <a:latin typeface="Calibri" panose="020F0502020204030204" pitchFamily="34" charset="0"/>
                <a:cs typeface="Calibri" panose="020F0502020204030204" pitchFamily="34" charset="0"/>
              </a:rPr>
              <a:t>3D</a:t>
            </a:r>
            <a:endParaRPr lang="en-US" sz="1150" dirty="0">
              <a:solidFill>
                <a:srgbClr val="262626"/>
              </a:solidFill>
              <a:latin typeface="Calibri" panose="020F0502020204030204" pitchFamily="34" charset="0"/>
              <a:cs typeface="Calibri" panose="020F0502020204030204" pitchFamily="34" charset="0"/>
            </a:endParaRPr>
          </a:p>
          <a:p>
            <a:pPr marL="182563">
              <a:lnSpc>
                <a:spcPts val="1180"/>
              </a:lnSpc>
              <a:spcBef>
                <a:spcPts val="200"/>
              </a:spcBef>
              <a:buClr>
                <a:srgbClr val="7D2A8D"/>
              </a:buClr>
            </a:pPr>
            <a:r>
              <a:rPr lang="en-IE" sz="1150" b="1" dirty="0">
                <a:solidFill>
                  <a:srgbClr val="262626"/>
                </a:solidFill>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https://www.fabmennt.com/myndbond3d</a:t>
            </a:r>
            <a:endParaRPr lang="en-IE" sz="1150" b="1"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182563">
              <a:lnSpc>
                <a:spcPts val="1180"/>
              </a:lnSpc>
              <a:spcBef>
                <a:spcPts val="200"/>
              </a:spcBef>
              <a:buClr>
                <a:srgbClr val="7D2A8D"/>
              </a:buClr>
            </a:pPr>
            <a:endParaRPr lang="en-US" sz="500" dirty="0">
              <a:solidFill>
                <a:srgbClr val="262626"/>
              </a:solidFill>
              <a:latin typeface="Calibri" panose="020F0502020204030204" pitchFamily="34" charset="0"/>
              <a:cs typeface="Calibri" panose="020F0502020204030204" pitchFamily="34" charset="0"/>
            </a:endParaRPr>
          </a:p>
          <a:p>
            <a:pPr marL="182563" lvl="0" indent="-182563">
              <a:lnSpc>
                <a:spcPts val="1180"/>
              </a:lnSpc>
              <a:spcBef>
                <a:spcPts val="200"/>
              </a:spcBef>
              <a:buClr>
                <a:srgbClr val="7D2A8D"/>
              </a:buClr>
              <a:buFont typeface="Arial" panose="020B0604020202020204" pitchFamily="34" charset="0"/>
              <a:buChar char="•"/>
            </a:pPr>
            <a:r>
              <a:rPr lang="en-US" sz="1300" b="1" dirty="0">
                <a:solidFill>
                  <a:srgbClr val="EA0E8B"/>
                </a:solidFill>
                <a:latin typeface="Calibri" panose="020F0502020204030204" pitchFamily="34" charset="0"/>
                <a:cs typeface="Calibri" panose="020F0502020204030204" pitchFamily="34" charset="0"/>
              </a:rPr>
              <a:t>Laser cutter</a:t>
            </a:r>
          </a:p>
          <a:p>
            <a:pPr marL="177800">
              <a:lnSpc>
                <a:spcPct val="105000"/>
              </a:lnSpc>
              <a:spcAft>
                <a:spcPts val="800"/>
              </a:spcAft>
              <a:buNone/>
            </a:pPr>
            <a:r>
              <a:rPr lang="pt-PT" sz="1150" b="1" u="sng" dirty="0" err="1">
                <a:solidFill>
                  <a:srgbClr val="262626"/>
                </a:solidFill>
                <a:effectLst/>
                <a:latin typeface="Calibri" panose="020F0502020204030204" pitchFamily="34" charset="0"/>
                <a:ea typeface="Calibri" panose="020F0502020204030204" pitchFamily="34" charset="0"/>
                <a:cs typeface="Calibri" panose="020F0502020204030204" pitchFamily="34" charset="0"/>
              </a:rPr>
              <a:t>https</a:t>
            </a:r>
            <a:r>
              <a:rPr lang="pt-PT" sz="1150" b="1" u="sng"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a:t>
            </a:r>
            <a:r>
              <a:rPr lang="pt-PT" sz="1150" b="1" u="sng" dirty="0" err="1">
                <a:solidFill>
                  <a:srgbClr val="262626"/>
                </a:solidFill>
                <a:effectLst/>
                <a:latin typeface="Calibri" panose="020F0502020204030204" pitchFamily="34" charset="0"/>
                <a:ea typeface="Calibri" panose="020F0502020204030204" pitchFamily="34" charset="0"/>
                <a:cs typeface="Calibri" panose="020F0502020204030204" pitchFamily="34" charset="0"/>
              </a:rPr>
              <a:t>www.fabmennt.com</a:t>
            </a:r>
            <a:r>
              <a:rPr lang="pt-PT" sz="1150" b="1" u="sng"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a:t>
            </a:r>
            <a:r>
              <a:rPr lang="pt-PT" sz="1150" b="1" u="sng" dirty="0" err="1">
                <a:solidFill>
                  <a:srgbClr val="262626"/>
                </a:solidFill>
                <a:effectLst/>
                <a:latin typeface="Calibri" panose="020F0502020204030204" pitchFamily="34" charset="0"/>
                <a:ea typeface="Calibri" panose="020F0502020204030204" pitchFamily="34" charset="0"/>
                <a:cs typeface="Calibri" panose="020F0502020204030204" pitchFamily="34" charset="0"/>
              </a:rPr>
              <a:t>myndbondgeisla</a:t>
            </a:r>
            <a:endParaRPr lang="pt-PT" sz="1150" b="1" u="sng"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182563" indent="-182563">
              <a:spcBef>
                <a:spcPts val="200"/>
              </a:spcBef>
              <a:buClr>
                <a:srgbClr val="7D2A8D"/>
              </a:buClr>
              <a:buFont typeface="Arial" panose="020B0604020202020204" pitchFamily="34" charset="0"/>
              <a:buChar char="•"/>
            </a:pPr>
            <a:endParaRPr lang="en-US" sz="500" dirty="0">
              <a:solidFill>
                <a:srgbClr val="262626"/>
              </a:solidFill>
              <a:latin typeface="Calibri" panose="020F0502020204030204" pitchFamily="34" charset="0"/>
              <a:cs typeface="Calibri" panose="020F0502020204030204" pitchFamily="34" charset="0"/>
            </a:endParaRPr>
          </a:p>
          <a:p>
            <a:pPr marL="182563" lvl="0" indent="-182563">
              <a:lnSpc>
                <a:spcPts val="1180"/>
              </a:lnSpc>
              <a:spcBef>
                <a:spcPts val="200"/>
              </a:spcBef>
              <a:buClr>
                <a:srgbClr val="7D2A8D"/>
              </a:buClr>
              <a:buFont typeface="Arial" panose="020B0604020202020204" pitchFamily="34" charset="0"/>
              <a:buChar char="•"/>
            </a:pPr>
            <a:r>
              <a:rPr lang="en-US" sz="1300" b="1" dirty="0">
                <a:solidFill>
                  <a:srgbClr val="EA0E8B"/>
                </a:solidFill>
                <a:latin typeface="Calibri" panose="020F0502020204030204" pitchFamily="34" charset="0"/>
                <a:cs typeface="Calibri" panose="020F0502020204030204" pitchFamily="34" charset="0"/>
              </a:rPr>
              <a:t>Vinyl</a:t>
            </a:r>
          </a:p>
          <a:p>
            <a:pPr marL="179388" lvl="0">
              <a:lnSpc>
                <a:spcPts val="1180"/>
              </a:lnSpc>
              <a:spcBef>
                <a:spcPts val="200"/>
              </a:spcBef>
              <a:buClr>
                <a:srgbClr val="7D2A8D"/>
              </a:buClr>
            </a:pPr>
            <a:r>
              <a:rPr kumimoji="0" lang="en-US" altLang="en-US" sz="1200" b="1" i="0" u="none" strike="noStrike" cap="none" normalizeH="0" baseline="0" dirty="0">
                <a:ln>
                  <a:noFill/>
                </a:ln>
                <a:solidFill>
                  <a:srgbClr val="262626"/>
                </a:solidFill>
                <a:effectLst/>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https://www.fabmennt.com/myndbondviny</a:t>
            </a:r>
            <a:endParaRPr lang="en-US" sz="1150" b="1" dirty="0">
              <a:solidFill>
                <a:srgbClr val="262626"/>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5A87395E-F9E7-F4C4-FA1E-B88BB439B32D}"/>
              </a:ext>
            </a:extLst>
          </p:cNvPr>
          <p:cNvSpPr/>
          <p:nvPr/>
        </p:nvSpPr>
        <p:spPr>
          <a:xfrm>
            <a:off x="311888" y="3908008"/>
            <a:ext cx="1154962" cy="313508"/>
          </a:xfrm>
          <a:prstGeom prst="rect">
            <a:avLst/>
          </a:prstGeom>
          <a:solidFill>
            <a:srgbClr val="A63B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EF902373-7521-4246-F8DA-4801E463FD23}"/>
              </a:ext>
            </a:extLst>
          </p:cNvPr>
          <p:cNvSpPr txBox="1"/>
          <p:nvPr/>
        </p:nvSpPr>
        <p:spPr>
          <a:xfrm>
            <a:off x="470279" y="3934503"/>
            <a:ext cx="1549970" cy="300403"/>
          </a:xfrm>
          <a:prstGeom prst="rect">
            <a:avLst/>
          </a:prstGeom>
          <a:noFill/>
        </p:spPr>
        <p:txBody>
          <a:bodyPr wrap="square" rtlCol="0">
            <a:spAutoFit/>
          </a:bodyPr>
          <a:lstStyle/>
          <a:p>
            <a:pPr>
              <a:lnSpc>
                <a:spcPts val="1580"/>
              </a:lnSpc>
            </a:pPr>
            <a:r>
              <a:rPr lang="en-US" sz="1600" b="1" dirty="0">
                <a:solidFill>
                  <a:schemeClr val="bg1"/>
                </a:solidFill>
                <a:latin typeface="Calibri" panose="020F0502020204030204" pitchFamily="34" charset="0"/>
                <a:cs typeface="Calibri" panose="020F0502020204030204" pitchFamily="34" charset="0"/>
              </a:rPr>
              <a:t>Icelandic</a:t>
            </a:r>
          </a:p>
        </p:txBody>
      </p:sp>
      <p:sp>
        <p:nvSpPr>
          <p:cNvPr id="22" name="TextBox 21">
            <a:extLst>
              <a:ext uri="{FF2B5EF4-FFF2-40B4-BE49-F238E27FC236}">
                <a16:creationId xmlns:a16="http://schemas.microsoft.com/office/drawing/2014/main" id="{2471B023-C898-C14A-007F-149C2A690D20}"/>
              </a:ext>
            </a:extLst>
          </p:cNvPr>
          <p:cNvSpPr txBox="1"/>
          <p:nvPr/>
        </p:nvSpPr>
        <p:spPr>
          <a:xfrm>
            <a:off x="578062" y="6918111"/>
            <a:ext cx="6456245" cy="2375458"/>
          </a:xfrm>
          <a:prstGeom prst="rect">
            <a:avLst/>
          </a:prstGeom>
          <a:noFill/>
        </p:spPr>
        <p:txBody>
          <a:bodyPr wrap="square" numCol="1" spcCol="216000" rtlCol="0">
            <a:spAutoFit/>
          </a:bodyPr>
          <a:lstStyle/>
          <a:p>
            <a:pPr marL="182563" indent="-182563">
              <a:lnSpc>
                <a:spcPts val="1180"/>
              </a:lnSpc>
              <a:spcBef>
                <a:spcPts val="200"/>
              </a:spcBef>
              <a:buClr>
                <a:srgbClr val="7D2A8D"/>
              </a:buClr>
              <a:buFont typeface="Arial" panose="020B0604020202020204" pitchFamily="34" charset="0"/>
              <a:buChar char="•"/>
            </a:pPr>
            <a:r>
              <a:rPr lang="en-US" sz="1300" b="1" dirty="0">
                <a:solidFill>
                  <a:srgbClr val="EA0E8B"/>
                </a:solidFill>
                <a:latin typeface="Calibri" panose="020F0502020204030204" pitchFamily="34" charset="0"/>
                <a:cs typeface="Calibri" panose="020F0502020204030204" pitchFamily="34" charset="0"/>
              </a:rPr>
              <a:t>3D printing, laser cutting, CNC milling and many more </a:t>
            </a:r>
            <a:endParaRPr lang="en-US" sz="1150" dirty="0">
              <a:solidFill>
                <a:srgbClr val="262626"/>
              </a:solidFill>
              <a:latin typeface="Calibri" panose="020F0502020204030204" pitchFamily="34" charset="0"/>
              <a:cs typeface="Calibri" panose="020F0502020204030204" pitchFamily="34" charset="0"/>
            </a:endParaRPr>
          </a:p>
          <a:p>
            <a:pPr marL="179388">
              <a:lnSpc>
                <a:spcPts val="1180"/>
              </a:lnSpc>
              <a:spcBef>
                <a:spcPts val="200"/>
              </a:spcBef>
              <a:buClr>
                <a:srgbClr val="7D2A8D"/>
              </a:buClr>
            </a:pPr>
            <a:r>
              <a:rPr lang="en-US" sz="1150" b="1" dirty="0">
                <a:solidFill>
                  <a:srgbClr val="262626"/>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3D Printing 101 | Fablab Arnhem</a:t>
            </a:r>
            <a:endParaRPr lang="en-US" sz="1150" b="1" dirty="0">
              <a:solidFill>
                <a:srgbClr val="262626"/>
              </a:solidFill>
              <a:latin typeface="Calibri" panose="020F0502020204030204" pitchFamily="34" charset="0"/>
              <a:cs typeface="Calibri" panose="020F0502020204030204" pitchFamily="34" charset="0"/>
            </a:endParaRPr>
          </a:p>
          <a:p>
            <a:pPr marL="182563" indent="-182563">
              <a:spcBef>
                <a:spcPts val="200"/>
              </a:spcBef>
              <a:buClr>
                <a:srgbClr val="7D2A8D"/>
              </a:buClr>
              <a:buFont typeface="Arial" panose="020B0604020202020204" pitchFamily="34" charset="0"/>
              <a:buChar char="•"/>
            </a:pPr>
            <a:endParaRPr lang="en-US" sz="500" b="1" dirty="0">
              <a:solidFill>
                <a:srgbClr val="262626"/>
              </a:solidFill>
              <a:latin typeface="Calibri" panose="020F0502020204030204" pitchFamily="34" charset="0"/>
              <a:cs typeface="Calibri" panose="020F0502020204030204" pitchFamily="34" charset="0"/>
            </a:endParaRPr>
          </a:p>
          <a:p>
            <a:pPr marL="182563" indent="-182563">
              <a:lnSpc>
                <a:spcPts val="1180"/>
              </a:lnSpc>
              <a:spcBef>
                <a:spcPts val="200"/>
              </a:spcBef>
              <a:buClr>
                <a:srgbClr val="7D2A8D"/>
              </a:buClr>
              <a:buFont typeface="Arial" panose="020B0604020202020204" pitchFamily="34" charset="0"/>
              <a:buChar char="•"/>
            </a:pPr>
            <a:r>
              <a:rPr lang="en-US" sz="1300" b="1" dirty="0">
                <a:solidFill>
                  <a:srgbClr val="EA0E8B"/>
                </a:solidFill>
                <a:latin typeface="Calibri" panose="020F0502020204030204" pitchFamily="34" charset="0"/>
                <a:cs typeface="Calibri" panose="020F0502020204030204" pitchFamily="34" charset="0"/>
              </a:rPr>
              <a:t>Smart Textiles (also </a:t>
            </a:r>
            <a:r>
              <a:rPr lang="en-US" sz="1300" b="1" dirty="0" err="1">
                <a:solidFill>
                  <a:srgbClr val="EA0E8B"/>
                </a:solidFill>
                <a:latin typeface="Calibri" panose="020F0502020204030204" pitchFamily="34" charset="0"/>
                <a:cs typeface="Calibri" panose="020F0502020204030204" pitchFamily="34" charset="0"/>
              </a:rPr>
              <a:t>availble</a:t>
            </a:r>
            <a:r>
              <a:rPr lang="en-US" sz="1300" b="1" dirty="0">
                <a:solidFill>
                  <a:srgbClr val="EA0E8B"/>
                </a:solidFill>
                <a:latin typeface="Calibri" panose="020F0502020204030204" pitchFamily="34" charset="0"/>
                <a:cs typeface="Calibri" panose="020F0502020204030204" pitchFamily="34" charset="0"/>
              </a:rPr>
              <a:t> in English)</a:t>
            </a:r>
          </a:p>
          <a:p>
            <a:pPr marL="179388">
              <a:lnSpc>
                <a:spcPts val="1180"/>
              </a:lnSpc>
              <a:spcBef>
                <a:spcPts val="200"/>
              </a:spcBef>
              <a:buClr>
                <a:srgbClr val="7D2A8D"/>
              </a:buClr>
            </a:pPr>
            <a:r>
              <a:rPr lang="en-US" sz="1150" b="1" dirty="0">
                <a:solidFill>
                  <a:srgbClr val="262626"/>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Smart Textiles</a:t>
            </a:r>
            <a:endParaRPr lang="en-US" sz="1150" b="1" dirty="0">
              <a:solidFill>
                <a:srgbClr val="262626"/>
              </a:solidFill>
              <a:latin typeface="Calibri" panose="020F0502020204030204" pitchFamily="34" charset="0"/>
              <a:cs typeface="Calibri" panose="020F0502020204030204" pitchFamily="34" charset="0"/>
            </a:endParaRPr>
          </a:p>
          <a:p>
            <a:pPr marL="182563" indent="-182563">
              <a:spcBef>
                <a:spcPts val="200"/>
              </a:spcBef>
              <a:buClr>
                <a:srgbClr val="7D2A8D"/>
              </a:buClr>
              <a:buFont typeface="Arial" panose="020B0604020202020204" pitchFamily="34" charset="0"/>
              <a:buChar char="•"/>
            </a:pPr>
            <a:endParaRPr lang="en-US" sz="500" b="1" dirty="0">
              <a:solidFill>
                <a:srgbClr val="262626"/>
              </a:solidFill>
              <a:latin typeface="Calibri" panose="020F0502020204030204" pitchFamily="34" charset="0"/>
              <a:cs typeface="Calibri" panose="020F0502020204030204" pitchFamily="34" charset="0"/>
            </a:endParaRPr>
          </a:p>
          <a:p>
            <a:pPr marL="182563" lvl="0" indent="-182563">
              <a:lnSpc>
                <a:spcPts val="1180"/>
              </a:lnSpc>
              <a:spcBef>
                <a:spcPts val="200"/>
              </a:spcBef>
              <a:buClr>
                <a:srgbClr val="7D2A8D"/>
              </a:buClr>
              <a:buFont typeface="Arial" panose="020B0604020202020204" pitchFamily="34" charset="0"/>
              <a:buChar char="•"/>
            </a:pPr>
            <a:r>
              <a:rPr lang="en-US" sz="1150" dirty="0">
                <a:solidFill>
                  <a:srgbClr val="262626"/>
                </a:solidFill>
                <a:latin typeface="Calibri" panose="020F0502020204030204" pitchFamily="34" charset="0"/>
                <a:cs typeface="Calibri" panose="020F0502020204030204" pitchFamily="34" charset="0"/>
              </a:rPr>
              <a:t>This report provides guidance and inspiration for the transition to circular vocational education, focusing on five key themes to direct this shift: </a:t>
            </a:r>
            <a:r>
              <a:rPr lang="en-US" sz="1150" b="1" dirty="0">
                <a:solidFill>
                  <a:srgbClr val="262626"/>
                </a:solidFill>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inspiratierapport-circulaire-economie_8-sectoren_sbb_2021_2.pdf</a:t>
            </a:r>
            <a:endParaRPr lang="en-US" sz="1150" b="1" dirty="0">
              <a:solidFill>
                <a:srgbClr val="262626"/>
              </a:solidFill>
              <a:latin typeface="Calibri" panose="020F0502020204030204" pitchFamily="34" charset="0"/>
              <a:cs typeface="Calibri" panose="020F0502020204030204" pitchFamily="34" charset="0"/>
            </a:endParaRPr>
          </a:p>
          <a:p>
            <a:pPr marL="182563" lvl="0" indent="-182563">
              <a:spcBef>
                <a:spcPts val="200"/>
              </a:spcBef>
              <a:buClr>
                <a:srgbClr val="7D2A8D"/>
              </a:buClr>
              <a:buFont typeface="Arial" panose="020B0604020202020204" pitchFamily="34" charset="0"/>
              <a:buChar char="•"/>
            </a:pPr>
            <a:endParaRPr lang="en-US" sz="500" b="1" dirty="0">
              <a:solidFill>
                <a:srgbClr val="262626"/>
              </a:solidFill>
              <a:latin typeface="Calibri" panose="020F0502020204030204" pitchFamily="34" charset="0"/>
              <a:cs typeface="Calibri" panose="020F0502020204030204" pitchFamily="34" charset="0"/>
            </a:endParaRPr>
          </a:p>
          <a:p>
            <a:pPr marL="182563" indent="-182563">
              <a:lnSpc>
                <a:spcPts val="1180"/>
              </a:lnSpc>
              <a:spcBef>
                <a:spcPts val="200"/>
              </a:spcBef>
              <a:buClr>
                <a:srgbClr val="7D2A8D"/>
              </a:buClr>
              <a:buFont typeface="Arial" panose="020B0604020202020204" pitchFamily="34" charset="0"/>
              <a:buChar char="•"/>
            </a:pPr>
            <a:r>
              <a:rPr lang="en-US" sz="1300" b="1" dirty="0">
                <a:solidFill>
                  <a:srgbClr val="EA0E8B"/>
                </a:solidFill>
                <a:latin typeface="Calibri" panose="020F0502020204030204" pitchFamily="34" charset="0"/>
                <a:cs typeface="Calibri" panose="020F0502020204030204" pitchFamily="34" charset="0"/>
              </a:rPr>
              <a:t>Laser Cutting Manual</a:t>
            </a:r>
          </a:p>
          <a:p>
            <a:pPr marL="179388" lvl="0">
              <a:lnSpc>
                <a:spcPts val="1180"/>
              </a:lnSpc>
              <a:spcBef>
                <a:spcPts val="200"/>
              </a:spcBef>
              <a:buClr>
                <a:srgbClr val="7D2A8D"/>
              </a:buClr>
            </a:pPr>
            <a:r>
              <a:rPr lang="en-US" sz="1150" b="1" dirty="0">
                <a:solidFill>
                  <a:srgbClr val="262626"/>
                </a:solidFill>
                <a:latin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LaserSnijden_JES_Astrid.pdf</a:t>
            </a:r>
            <a:endParaRPr lang="en-US" sz="1150" b="1" dirty="0">
              <a:solidFill>
                <a:srgbClr val="262626"/>
              </a:solidFill>
              <a:latin typeface="Calibri" panose="020F0502020204030204" pitchFamily="34" charset="0"/>
              <a:cs typeface="Calibri" panose="020F0502020204030204" pitchFamily="34" charset="0"/>
            </a:endParaRPr>
          </a:p>
          <a:p>
            <a:pPr marL="182563" lvl="0" indent="-182563">
              <a:lnSpc>
                <a:spcPts val="1180"/>
              </a:lnSpc>
              <a:spcBef>
                <a:spcPts val="200"/>
              </a:spcBef>
              <a:buClr>
                <a:srgbClr val="7D2A8D"/>
              </a:buClr>
              <a:buFont typeface="Arial" panose="020B0604020202020204" pitchFamily="34" charset="0"/>
              <a:buChar char="•"/>
            </a:pPr>
            <a:endParaRPr lang="en-US" sz="1150" dirty="0">
              <a:solidFill>
                <a:srgbClr val="262626"/>
              </a:solidFill>
              <a:latin typeface="Calibri" panose="020F0502020204030204" pitchFamily="34" charset="0"/>
              <a:cs typeface="Calibri" panose="020F0502020204030204" pitchFamily="34" charset="0"/>
            </a:endParaRPr>
          </a:p>
          <a:p>
            <a:pPr marL="182563" lvl="0" indent="-182563">
              <a:lnSpc>
                <a:spcPts val="1180"/>
              </a:lnSpc>
              <a:spcBef>
                <a:spcPts val="200"/>
              </a:spcBef>
              <a:buClr>
                <a:srgbClr val="7D2A8D"/>
              </a:buClr>
              <a:buFont typeface="Arial" panose="020B0604020202020204" pitchFamily="34" charset="0"/>
              <a:buChar char="•"/>
            </a:pPr>
            <a:endParaRPr lang="en-US" sz="1150" dirty="0">
              <a:solidFill>
                <a:srgbClr val="262626"/>
              </a:solidFill>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A25ACE9B-7B7F-F8B8-0417-A414E02B9044}"/>
              </a:ext>
            </a:extLst>
          </p:cNvPr>
          <p:cNvSpPr/>
          <p:nvPr/>
        </p:nvSpPr>
        <p:spPr>
          <a:xfrm>
            <a:off x="311888" y="6430135"/>
            <a:ext cx="907312" cy="313508"/>
          </a:xfrm>
          <a:prstGeom prst="rect">
            <a:avLst/>
          </a:prstGeom>
          <a:solidFill>
            <a:srgbClr val="A63B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CC8652D5-A660-F646-F712-B7F3DAB2632A}"/>
              </a:ext>
            </a:extLst>
          </p:cNvPr>
          <p:cNvSpPr txBox="1"/>
          <p:nvPr/>
        </p:nvSpPr>
        <p:spPr>
          <a:xfrm>
            <a:off x="470279" y="6456630"/>
            <a:ext cx="1549970" cy="300403"/>
          </a:xfrm>
          <a:prstGeom prst="rect">
            <a:avLst/>
          </a:prstGeom>
          <a:noFill/>
        </p:spPr>
        <p:txBody>
          <a:bodyPr wrap="square" rtlCol="0">
            <a:spAutoFit/>
          </a:bodyPr>
          <a:lstStyle/>
          <a:p>
            <a:pPr>
              <a:lnSpc>
                <a:spcPts val="1580"/>
              </a:lnSpc>
            </a:pPr>
            <a:r>
              <a:rPr lang="en-US" sz="1600" b="1" dirty="0">
                <a:solidFill>
                  <a:schemeClr val="bg1"/>
                </a:solidFill>
                <a:latin typeface="Calibri" panose="020F0502020204030204" pitchFamily="34" charset="0"/>
                <a:cs typeface="Calibri" panose="020F0502020204030204" pitchFamily="34" charset="0"/>
              </a:rPr>
              <a:t>Dutch</a:t>
            </a:r>
          </a:p>
        </p:txBody>
      </p:sp>
      <p:cxnSp>
        <p:nvCxnSpPr>
          <p:cNvPr id="25" name="Straight Connector 24">
            <a:extLst>
              <a:ext uri="{FF2B5EF4-FFF2-40B4-BE49-F238E27FC236}">
                <a16:creationId xmlns:a16="http://schemas.microsoft.com/office/drawing/2014/main" id="{B8435188-60AC-C65A-022C-A4626E19CEBD}"/>
              </a:ext>
            </a:extLst>
          </p:cNvPr>
          <p:cNvCxnSpPr>
            <a:cxnSpLocks/>
          </p:cNvCxnSpPr>
          <p:nvPr/>
        </p:nvCxnSpPr>
        <p:spPr>
          <a:xfrm>
            <a:off x="1219200" y="6586890"/>
            <a:ext cx="6340477" cy="1"/>
          </a:xfrm>
          <a:prstGeom prst="line">
            <a:avLst/>
          </a:prstGeom>
          <a:ln w="12700">
            <a:solidFill>
              <a:srgbClr val="262626"/>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DB966F-3B8E-66E0-C7D9-687E2B277C9D}"/>
              </a:ext>
            </a:extLst>
          </p:cNvPr>
          <p:cNvCxnSpPr>
            <a:cxnSpLocks/>
          </p:cNvCxnSpPr>
          <p:nvPr/>
        </p:nvCxnSpPr>
        <p:spPr>
          <a:xfrm>
            <a:off x="1521939" y="4055404"/>
            <a:ext cx="6047263" cy="0"/>
          </a:xfrm>
          <a:prstGeom prst="line">
            <a:avLst/>
          </a:prstGeom>
          <a:ln w="12700">
            <a:solidFill>
              <a:srgbClr val="262626"/>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174F700-1E49-65FF-79D4-DFB310FD1977}"/>
              </a:ext>
            </a:extLst>
          </p:cNvPr>
          <p:cNvCxnSpPr>
            <a:cxnSpLocks/>
          </p:cNvCxnSpPr>
          <p:nvPr/>
        </p:nvCxnSpPr>
        <p:spPr>
          <a:xfrm>
            <a:off x="1676400" y="1478038"/>
            <a:ext cx="5892802" cy="0"/>
          </a:xfrm>
          <a:prstGeom prst="line">
            <a:avLst/>
          </a:prstGeom>
          <a:ln w="12700">
            <a:solidFill>
              <a:srgbClr val="262626"/>
            </a:solidFill>
            <a:prstDash val="sysDash"/>
          </a:ln>
        </p:spPr>
        <p:style>
          <a:lnRef idx="1">
            <a:schemeClr val="accent1"/>
          </a:lnRef>
          <a:fillRef idx="0">
            <a:schemeClr val="accent1"/>
          </a:fillRef>
          <a:effectRef idx="0">
            <a:schemeClr val="accent1"/>
          </a:effectRef>
          <a:fontRef idx="minor">
            <a:schemeClr val="tx1"/>
          </a:fontRef>
        </p:style>
      </p:cxnSp>
      <p:grpSp>
        <p:nvGrpSpPr>
          <p:cNvPr id="35" name="Graphic 3">
            <a:extLst>
              <a:ext uri="{FF2B5EF4-FFF2-40B4-BE49-F238E27FC236}">
                <a16:creationId xmlns:a16="http://schemas.microsoft.com/office/drawing/2014/main" id="{D484F3B5-4BFB-03A3-0169-F629A361F98A}"/>
              </a:ext>
            </a:extLst>
          </p:cNvPr>
          <p:cNvGrpSpPr/>
          <p:nvPr/>
        </p:nvGrpSpPr>
        <p:grpSpPr>
          <a:xfrm>
            <a:off x="5809511" y="8916584"/>
            <a:ext cx="953639" cy="1076125"/>
            <a:chOff x="4643578" y="432838"/>
            <a:chExt cx="1028134" cy="1160188"/>
          </a:xfrm>
          <a:solidFill>
            <a:srgbClr val="262626"/>
          </a:solidFill>
        </p:grpSpPr>
        <p:sp>
          <p:nvSpPr>
            <p:cNvPr id="36" name="Freeform 35">
              <a:extLst>
                <a:ext uri="{FF2B5EF4-FFF2-40B4-BE49-F238E27FC236}">
                  <a16:creationId xmlns:a16="http://schemas.microsoft.com/office/drawing/2014/main" id="{3B50A051-1150-88E1-B363-E90769F3E00F}"/>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A0E8B"/>
            </a:solidFill>
            <a:ln w="27426" cap="flat">
              <a:noFill/>
              <a:prstDash val="solid"/>
              <a:miter/>
            </a:ln>
          </p:spPr>
          <p:txBody>
            <a:bodyPr rtlCol="0" anchor="ctr"/>
            <a:lstStyle/>
            <a:p>
              <a:endParaRPr lang="en-US"/>
            </a:p>
          </p:txBody>
        </p:sp>
        <p:grpSp>
          <p:nvGrpSpPr>
            <p:cNvPr id="37" name="Graphic 3">
              <a:extLst>
                <a:ext uri="{FF2B5EF4-FFF2-40B4-BE49-F238E27FC236}">
                  <a16:creationId xmlns:a16="http://schemas.microsoft.com/office/drawing/2014/main" id="{3C01F2EF-CFE2-9F9E-EE5C-9C66996426E3}"/>
                </a:ext>
              </a:extLst>
            </p:cNvPr>
            <p:cNvGrpSpPr/>
            <p:nvPr/>
          </p:nvGrpSpPr>
          <p:grpSpPr>
            <a:xfrm>
              <a:off x="4643578" y="432838"/>
              <a:ext cx="1028134" cy="1160188"/>
              <a:chOff x="4643578" y="432838"/>
              <a:chExt cx="1028134" cy="1160188"/>
            </a:xfrm>
            <a:grpFill/>
          </p:grpSpPr>
          <p:sp>
            <p:nvSpPr>
              <p:cNvPr id="38" name="Freeform 37">
                <a:extLst>
                  <a:ext uri="{FF2B5EF4-FFF2-40B4-BE49-F238E27FC236}">
                    <a16:creationId xmlns:a16="http://schemas.microsoft.com/office/drawing/2014/main" id="{B562DF69-9781-2BE6-1356-F31861A45797}"/>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39" name="Graphic 3">
                <a:extLst>
                  <a:ext uri="{FF2B5EF4-FFF2-40B4-BE49-F238E27FC236}">
                    <a16:creationId xmlns:a16="http://schemas.microsoft.com/office/drawing/2014/main" id="{C3833A4A-87D6-9DA1-B06E-013608A0FC39}"/>
                  </a:ext>
                </a:extLst>
              </p:cNvPr>
              <p:cNvGrpSpPr/>
              <p:nvPr/>
            </p:nvGrpSpPr>
            <p:grpSpPr>
              <a:xfrm>
                <a:off x="4643578" y="432838"/>
                <a:ext cx="1028134" cy="1160188"/>
                <a:chOff x="4643578" y="432838"/>
                <a:chExt cx="1028134" cy="1160188"/>
              </a:xfrm>
              <a:grpFill/>
            </p:grpSpPr>
            <p:sp>
              <p:nvSpPr>
                <p:cNvPr id="40" name="Freeform 39">
                  <a:extLst>
                    <a:ext uri="{FF2B5EF4-FFF2-40B4-BE49-F238E27FC236}">
                      <a16:creationId xmlns:a16="http://schemas.microsoft.com/office/drawing/2014/main" id="{EBA7708A-5441-DF00-BC9D-A335AD7BB204}"/>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7ADAB24-B549-2000-94B5-6BE557777F19}"/>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grpSp>
        <p:nvGrpSpPr>
          <p:cNvPr id="42" name="Graphic 2">
            <a:extLst>
              <a:ext uri="{FF2B5EF4-FFF2-40B4-BE49-F238E27FC236}">
                <a16:creationId xmlns:a16="http://schemas.microsoft.com/office/drawing/2014/main" id="{61520C63-03D0-E54A-610D-E4E0BF94955B}"/>
              </a:ext>
            </a:extLst>
          </p:cNvPr>
          <p:cNvGrpSpPr/>
          <p:nvPr/>
        </p:nvGrpSpPr>
        <p:grpSpPr>
          <a:xfrm rot="15236283">
            <a:off x="6496718" y="5041689"/>
            <a:ext cx="1502137" cy="2024378"/>
            <a:chOff x="-2438426" y="3400425"/>
            <a:chExt cx="821276" cy="1106805"/>
          </a:xfrm>
        </p:grpSpPr>
        <p:sp>
          <p:nvSpPr>
            <p:cNvPr id="43" name="Freeform 42">
              <a:extLst>
                <a:ext uri="{FF2B5EF4-FFF2-40B4-BE49-F238E27FC236}">
                  <a16:creationId xmlns:a16="http://schemas.microsoft.com/office/drawing/2014/main" id="{3181B9F9-9BFC-EFA1-BAC5-CA794FC573EA}"/>
                </a:ext>
              </a:extLst>
            </p:cNvPr>
            <p:cNvSpPr/>
            <p:nvPr/>
          </p:nvSpPr>
          <p:spPr>
            <a:xfrm>
              <a:off x="-2438426" y="3558540"/>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CBDB71B0-257F-61E1-3A55-E63FFDAEC1E5}"/>
                </a:ext>
              </a:extLst>
            </p:cNvPr>
            <p:cNvSpPr/>
            <p:nvPr/>
          </p:nvSpPr>
          <p:spPr>
            <a:xfrm>
              <a:off x="-2438426" y="3400425"/>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0DE521DF-32B0-E09B-082D-1CA942018206}"/>
                </a:ext>
              </a:extLst>
            </p:cNvPr>
            <p:cNvSpPr/>
            <p:nvPr/>
          </p:nvSpPr>
          <p:spPr>
            <a:xfrm>
              <a:off x="-1890274" y="3874769"/>
              <a:ext cx="273124" cy="316230"/>
            </a:xfrm>
            <a:custGeom>
              <a:avLst/>
              <a:gdLst>
                <a:gd name="connsiteX0" fmla="*/ 273125 w 273124"/>
                <a:gd name="connsiteY0" fmla="*/ 0 h 316230"/>
                <a:gd name="connsiteX1" fmla="*/ 0 w 273124"/>
                <a:gd name="connsiteY1" fmla="*/ 158115 h 316230"/>
                <a:gd name="connsiteX2" fmla="*/ 273125 w 273124"/>
                <a:gd name="connsiteY2" fmla="*/ 316230 h 316230"/>
              </a:gdLst>
              <a:ahLst/>
              <a:cxnLst>
                <a:cxn ang="0">
                  <a:pos x="connsiteX0" y="connsiteY0"/>
                </a:cxn>
                <a:cxn ang="0">
                  <a:pos x="connsiteX1" y="connsiteY1"/>
                </a:cxn>
                <a:cxn ang="0">
                  <a:pos x="connsiteX2" y="connsiteY2"/>
                </a:cxn>
              </a:cxnLst>
              <a:rect l="l" t="t" r="r" b="b"/>
              <a:pathLst>
                <a:path w="273124" h="316230">
                  <a:moveTo>
                    <a:pt x="273125" y="0"/>
                  </a:moveTo>
                  <a:lnTo>
                    <a:pt x="0" y="158115"/>
                  </a:lnTo>
                  <a:lnTo>
                    <a:pt x="273125" y="316230"/>
                  </a:lnTo>
                  <a:close/>
                </a:path>
              </a:pathLst>
            </a:custGeom>
            <a:solidFill>
              <a:srgbClr val="BC0A78"/>
            </a:solidFill>
            <a:ln w="9512"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FD68326-4054-4AE0-59E8-FDCEA6C2A1E1}"/>
                </a:ext>
              </a:extLst>
            </p:cNvPr>
            <p:cNvSpPr/>
            <p:nvPr/>
          </p:nvSpPr>
          <p:spPr>
            <a:xfrm>
              <a:off x="-1890274" y="4032884"/>
              <a:ext cx="273124" cy="316230"/>
            </a:xfrm>
            <a:custGeom>
              <a:avLst/>
              <a:gdLst>
                <a:gd name="connsiteX0" fmla="*/ 0 w 273124"/>
                <a:gd name="connsiteY0" fmla="*/ 316230 h 316230"/>
                <a:gd name="connsiteX1" fmla="*/ 273125 w 273124"/>
                <a:gd name="connsiteY1" fmla="*/ 158115 h 316230"/>
                <a:gd name="connsiteX2" fmla="*/ 0 w 273124"/>
                <a:gd name="connsiteY2" fmla="*/ 0 h 316230"/>
              </a:gdLst>
              <a:ahLst/>
              <a:cxnLst>
                <a:cxn ang="0">
                  <a:pos x="connsiteX0" y="connsiteY0"/>
                </a:cxn>
                <a:cxn ang="0">
                  <a:pos x="connsiteX1" y="connsiteY1"/>
                </a:cxn>
                <a:cxn ang="0">
                  <a:pos x="connsiteX2" y="connsiteY2"/>
                </a:cxn>
              </a:cxnLst>
              <a:rect l="l" t="t" r="r" b="b"/>
              <a:pathLst>
                <a:path w="273124" h="316230">
                  <a:moveTo>
                    <a:pt x="0" y="316230"/>
                  </a:moveTo>
                  <a:lnTo>
                    <a:pt x="273125" y="158115"/>
                  </a:lnTo>
                  <a:lnTo>
                    <a:pt x="0" y="0"/>
                  </a:lnTo>
                  <a:close/>
                </a:path>
              </a:pathLst>
            </a:custGeom>
            <a:solidFill>
              <a:srgbClr val="E90989"/>
            </a:solidFill>
            <a:ln w="9512"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DD47841-E8A0-20B3-883C-A322C643B6B9}"/>
                </a:ext>
              </a:extLst>
            </p:cNvPr>
            <p:cNvSpPr/>
            <p:nvPr/>
          </p:nvSpPr>
          <p:spPr>
            <a:xfrm>
              <a:off x="-2164350" y="3400425"/>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E90989"/>
            </a:solidFill>
            <a:ln w="9512"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9D94A6A-1A4F-F476-4C07-44CE977142A0}"/>
                </a:ext>
              </a:extLst>
            </p:cNvPr>
            <p:cNvSpPr/>
            <p:nvPr/>
          </p:nvSpPr>
          <p:spPr>
            <a:xfrm>
              <a:off x="-2164350" y="3558540"/>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BC0A78"/>
            </a:solidFill>
            <a:ln w="9512"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B5D06A3-FD5C-2170-7ED7-35610593EE31}"/>
                </a:ext>
              </a:extLst>
            </p:cNvPr>
            <p:cNvSpPr/>
            <p:nvPr/>
          </p:nvSpPr>
          <p:spPr>
            <a:xfrm>
              <a:off x="-2438426" y="3874769"/>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FDCDFE31-AF87-7C3A-6C82-C625A64057C5}"/>
                </a:ext>
              </a:extLst>
            </p:cNvPr>
            <p:cNvSpPr/>
            <p:nvPr/>
          </p:nvSpPr>
          <p:spPr>
            <a:xfrm>
              <a:off x="-2438426" y="4032884"/>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3C33FB3A-EAC3-F111-50E6-C0F7C727AB29}"/>
                </a:ext>
              </a:extLst>
            </p:cNvPr>
            <p:cNvSpPr/>
            <p:nvPr/>
          </p:nvSpPr>
          <p:spPr>
            <a:xfrm>
              <a:off x="-2438426" y="4191000"/>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451A54"/>
            </a:solidFill>
            <a:ln w="9512"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CDCB1DA-25AF-B1CA-A2A1-FF5850939715}"/>
                </a:ext>
              </a:extLst>
            </p:cNvPr>
            <p:cNvSpPr/>
            <p:nvPr/>
          </p:nvSpPr>
          <p:spPr>
            <a:xfrm>
              <a:off x="-2164350" y="4191000"/>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573568"/>
            </a:solidFill>
            <a:ln w="9512"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5CD39B2F-C760-7B4B-8531-305CA6C57F9C}"/>
                </a:ext>
              </a:extLst>
            </p:cNvPr>
            <p:cNvSpPr/>
            <p:nvPr/>
          </p:nvSpPr>
          <p:spPr>
            <a:xfrm>
              <a:off x="-1890274" y="3558540"/>
              <a:ext cx="273124" cy="316229"/>
            </a:xfrm>
            <a:custGeom>
              <a:avLst/>
              <a:gdLst>
                <a:gd name="connsiteX0" fmla="*/ 273125 w 273124"/>
                <a:gd name="connsiteY0" fmla="*/ 0 h 316229"/>
                <a:gd name="connsiteX1" fmla="*/ 0 w 273124"/>
                <a:gd name="connsiteY1" fmla="*/ 158115 h 316229"/>
                <a:gd name="connsiteX2" fmla="*/ 273125 w 273124"/>
                <a:gd name="connsiteY2" fmla="*/ 316230 h 316229"/>
              </a:gdLst>
              <a:ahLst/>
              <a:cxnLst>
                <a:cxn ang="0">
                  <a:pos x="connsiteX0" y="connsiteY0"/>
                </a:cxn>
                <a:cxn ang="0">
                  <a:pos x="connsiteX1" y="connsiteY1"/>
                </a:cxn>
                <a:cxn ang="0">
                  <a:pos x="connsiteX2" y="connsiteY2"/>
                </a:cxn>
              </a:cxnLst>
              <a:rect l="l" t="t" r="r" b="b"/>
              <a:pathLst>
                <a:path w="273124" h="316229">
                  <a:moveTo>
                    <a:pt x="273125" y="0"/>
                  </a:moveTo>
                  <a:lnTo>
                    <a:pt x="0" y="158115"/>
                  </a:lnTo>
                  <a:lnTo>
                    <a:pt x="273125" y="316230"/>
                  </a:lnTo>
                  <a:close/>
                </a:path>
              </a:pathLst>
            </a:custGeom>
            <a:solidFill>
              <a:srgbClr val="451A54"/>
            </a:solidFill>
            <a:ln w="9512"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39CBDAD-DF52-0294-5057-56FD49D8229A}"/>
                </a:ext>
              </a:extLst>
            </p:cNvPr>
            <p:cNvSpPr/>
            <p:nvPr/>
          </p:nvSpPr>
          <p:spPr>
            <a:xfrm>
              <a:off x="-2164350" y="371665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A63CBC"/>
            </a:solidFill>
            <a:ln w="9512"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2D062F74-C814-4803-E780-1EFA1A9FBA39}"/>
                </a:ext>
              </a:extLst>
            </p:cNvPr>
            <p:cNvSpPr/>
            <p:nvPr/>
          </p:nvSpPr>
          <p:spPr>
            <a:xfrm>
              <a:off x="-1890274" y="3716655"/>
              <a:ext cx="273124" cy="316229"/>
            </a:xfrm>
            <a:custGeom>
              <a:avLst/>
              <a:gdLst>
                <a:gd name="connsiteX0" fmla="*/ 0 w 273124"/>
                <a:gd name="connsiteY0" fmla="*/ 316230 h 316229"/>
                <a:gd name="connsiteX1" fmla="*/ 273125 w 273124"/>
                <a:gd name="connsiteY1" fmla="*/ 158115 h 316229"/>
                <a:gd name="connsiteX2" fmla="*/ 0 w 273124"/>
                <a:gd name="connsiteY2" fmla="*/ 0 h 316229"/>
              </a:gdLst>
              <a:ahLst/>
              <a:cxnLst>
                <a:cxn ang="0">
                  <a:pos x="connsiteX0" y="connsiteY0"/>
                </a:cxn>
                <a:cxn ang="0">
                  <a:pos x="connsiteX1" y="connsiteY1"/>
                </a:cxn>
                <a:cxn ang="0">
                  <a:pos x="connsiteX2" y="connsiteY2"/>
                </a:cxn>
              </a:cxnLst>
              <a:rect l="l" t="t" r="r" b="b"/>
              <a:pathLst>
                <a:path w="273124" h="316229">
                  <a:moveTo>
                    <a:pt x="0" y="316230"/>
                  </a:moveTo>
                  <a:lnTo>
                    <a:pt x="273125" y="158115"/>
                  </a:lnTo>
                  <a:lnTo>
                    <a:pt x="0" y="0"/>
                  </a:lnTo>
                  <a:close/>
                </a:path>
              </a:pathLst>
            </a:custGeom>
            <a:solidFill>
              <a:srgbClr val="7E2A8C"/>
            </a:solidFill>
            <a:ln w="9512" cap="flat">
              <a:noFill/>
              <a:prstDash val="solid"/>
              <a:miter/>
            </a:ln>
          </p:spPr>
          <p:txBody>
            <a:bodyPr rtlCol="0" anchor="ctr"/>
            <a:lstStyle/>
            <a:p>
              <a:endParaRPr lang="en-US"/>
            </a:p>
          </p:txBody>
        </p:sp>
      </p:grpSp>
      <p:sp>
        <p:nvSpPr>
          <p:cNvPr id="70" name="Slide Number Placeholder 2">
            <a:extLst>
              <a:ext uri="{FF2B5EF4-FFF2-40B4-BE49-F238E27FC236}">
                <a16:creationId xmlns:a16="http://schemas.microsoft.com/office/drawing/2014/main" id="{9498B6BA-CED0-205C-72ED-1647FFE9F8F1}"/>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13</a:t>
            </a:fld>
            <a:endParaRPr lang="en-US"/>
          </a:p>
        </p:txBody>
      </p:sp>
    </p:spTree>
    <p:extLst>
      <p:ext uri="{BB962C8B-B14F-4D97-AF65-F5344CB8AC3E}">
        <p14:creationId xmlns:p14="http://schemas.microsoft.com/office/powerpoint/2010/main" val="533830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6158B-C391-3F15-4040-924FCD4313B4}"/>
            </a:ext>
          </a:extLst>
        </p:cNvPr>
        <p:cNvGrpSpPr/>
        <p:nvPr/>
      </p:nvGrpSpPr>
      <p:grpSpPr>
        <a:xfrm>
          <a:off x="0" y="0"/>
          <a:ext cx="0" cy="0"/>
          <a:chOff x="0" y="0"/>
          <a:chExt cx="0" cy="0"/>
        </a:xfrm>
      </p:grpSpPr>
      <p:grpSp>
        <p:nvGrpSpPr>
          <p:cNvPr id="140" name="Group 139">
            <a:extLst>
              <a:ext uri="{FF2B5EF4-FFF2-40B4-BE49-F238E27FC236}">
                <a16:creationId xmlns:a16="http://schemas.microsoft.com/office/drawing/2014/main" id="{571D3AF9-C44F-0D62-D3FF-84703283F77A}"/>
              </a:ext>
            </a:extLst>
          </p:cNvPr>
          <p:cNvGrpSpPr/>
          <p:nvPr/>
        </p:nvGrpSpPr>
        <p:grpSpPr>
          <a:xfrm>
            <a:off x="307033" y="329"/>
            <a:ext cx="7289881" cy="1670099"/>
            <a:chOff x="1142914" y="-397660"/>
            <a:chExt cx="7993861" cy="1831381"/>
          </a:xfrm>
        </p:grpSpPr>
        <p:sp>
          <p:nvSpPr>
            <p:cNvPr id="141" name="Rectangle 107">
              <a:extLst>
                <a:ext uri="{FF2B5EF4-FFF2-40B4-BE49-F238E27FC236}">
                  <a16:creationId xmlns:a16="http://schemas.microsoft.com/office/drawing/2014/main" id="{920EBD89-F879-C29C-3F20-806CDC929F43}"/>
                </a:ext>
              </a:extLst>
            </p:cNvPr>
            <p:cNvSpPr/>
            <p:nvPr/>
          </p:nvSpPr>
          <p:spPr>
            <a:xfrm flipH="1">
              <a:off x="7381912" y="-397660"/>
              <a:ext cx="1754863" cy="1831381"/>
            </a:xfrm>
            <a:custGeom>
              <a:avLst/>
              <a:gdLst>
                <a:gd name="connsiteX0" fmla="*/ 0 w 1277591"/>
                <a:gd name="connsiteY0" fmla="*/ 0 h 1688028"/>
                <a:gd name="connsiteX1" fmla="*/ 1277591 w 1277591"/>
                <a:gd name="connsiteY1" fmla="*/ 0 h 1688028"/>
                <a:gd name="connsiteX2" fmla="*/ 1277591 w 1277591"/>
                <a:gd name="connsiteY2" fmla="*/ 1688028 h 1688028"/>
                <a:gd name="connsiteX3" fmla="*/ 0 w 1277591"/>
                <a:gd name="connsiteY3" fmla="*/ 1688028 h 1688028"/>
                <a:gd name="connsiteX4" fmla="*/ 0 w 1277591"/>
                <a:gd name="connsiteY4" fmla="*/ 0 h 1688028"/>
                <a:gd name="connsiteX0" fmla="*/ 0 w 1582391"/>
                <a:gd name="connsiteY0" fmla="*/ 0 h 1688028"/>
                <a:gd name="connsiteX1" fmla="*/ 1277591 w 1582391"/>
                <a:gd name="connsiteY1" fmla="*/ 0 h 1688028"/>
                <a:gd name="connsiteX2" fmla="*/ 1582391 w 1582391"/>
                <a:gd name="connsiteY2" fmla="*/ 1365299 h 1688028"/>
                <a:gd name="connsiteX3" fmla="*/ 0 w 1582391"/>
                <a:gd name="connsiteY3" fmla="*/ 1688028 h 1688028"/>
                <a:gd name="connsiteX4" fmla="*/ 0 w 1582391"/>
                <a:gd name="connsiteY4" fmla="*/ 0 h 1688028"/>
                <a:gd name="connsiteX0" fmla="*/ 0 w 1600320"/>
                <a:gd name="connsiteY0" fmla="*/ 17929 h 1688028"/>
                <a:gd name="connsiteX1" fmla="*/ 1295520 w 1600320"/>
                <a:gd name="connsiteY1" fmla="*/ 0 h 1688028"/>
                <a:gd name="connsiteX2" fmla="*/ 1600320 w 1600320"/>
                <a:gd name="connsiteY2" fmla="*/ 1365299 h 1688028"/>
                <a:gd name="connsiteX3" fmla="*/ 17929 w 1600320"/>
                <a:gd name="connsiteY3" fmla="*/ 1688028 h 1688028"/>
                <a:gd name="connsiteX4" fmla="*/ 0 w 1600320"/>
                <a:gd name="connsiteY4" fmla="*/ 17929 h 1688028"/>
                <a:gd name="connsiteX0" fmla="*/ 0 w 1600320"/>
                <a:gd name="connsiteY0" fmla="*/ 0 h 1670099"/>
                <a:gd name="connsiteX1" fmla="*/ 1134155 w 1600320"/>
                <a:gd name="connsiteY1" fmla="*/ 1 h 1670099"/>
                <a:gd name="connsiteX2" fmla="*/ 1600320 w 1600320"/>
                <a:gd name="connsiteY2" fmla="*/ 1347370 h 1670099"/>
                <a:gd name="connsiteX3" fmla="*/ 17929 w 1600320"/>
                <a:gd name="connsiteY3" fmla="*/ 1670099 h 1670099"/>
                <a:gd name="connsiteX4" fmla="*/ 0 w 1600320"/>
                <a:gd name="connsiteY4" fmla="*/ 0 h 16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320" h="1670099">
                  <a:moveTo>
                    <a:pt x="0" y="0"/>
                  </a:moveTo>
                  <a:lnTo>
                    <a:pt x="1134155" y="1"/>
                  </a:lnTo>
                  <a:lnTo>
                    <a:pt x="1600320" y="1347370"/>
                  </a:lnTo>
                  <a:lnTo>
                    <a:pt x="17929" y="1670099"/>
                  </a:lnTo>
                  <a:lnTo>
                    <a:pt x="0" y="0"/>
                  </a:lnTo>
                  <a:close/>
                </a:path>
              </a:pathLst>
            </a:custGeom>
            <a:solidFill>
              <a:srgbClr val="7D2A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 Placeholder 1">
              <a:extLst>
                <a:ext uri="{FF2B5EF4-FFF2-40B4-BE49-F238E27FC236}">
                  <a16:creationId xmlns:a16="http://schemas.microsoft.com/office/drawing/2014/main" id="{75712E48-E06A-0647-7800-C277DD3E6BEC}"/>
                </a:ext>
              </a:extLst>
            </p:cNvPr>
            <p:cNvSpPr txBox="1">
              <a:spLocks/>
            </p:cNvSpPr>
            <p:nvPr/>
          </p:nvSpPr>
          <p:spPr>
            <a:xfrm>
              <a:off x="1142914" y="611511"/>
              <a:ext cx="4958843" cy="775916"/>
            </a:xfrm>
            <a:prstGeom prst="rect">
              <a:avLst/>
            </a:prstGeom>
            <a:noFill/>
          </p:spPr>
          <p:txBody>
            <a:bodyPr vert="horz" lIns="91440" tIns="45720" rIns="91440" bIns="45720" rtlCol="0" anchor="b">
              <a:noAutofit/>
            </a:bodyPr>
            <a:lstStyle>
              <a:lvl1pPr marL="0" indent="0" algn="l" defTabSz="2072941" rtl="0" eaLnBrk="1" latinLnBrk="0" hangingPunct="1">
                <a:lnSpc>
                  <a:spcPct val="100000"/>
                </a:lnSpc>
                <a:spcBef>
                  <a:spcPts val="2267"/>
                </a:spcBef>
                <a:buFont typeface="Arial" panose="020B0604020202020204" pitchFamily="34" charset="0"/>
                <a:buNone/>
                <a:defRPr sz="2900" b="1" i="0" kern="1200">
                  <a:solidFill>
                    <a:srgbClr val="EA0E8B"/>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380"/>
                </a:lnSpc>
                <a:spcBef>
                  <a:spcPts val="0"/>
                </a:spcBef>
              </a:pPr>
              <a:r>
                <a:rPr lang="en-US" sz="2700" dirty="0"/>
                <a:t>Ready-to-use Open Educational Resources (OER’s)</a:t>
              </a:r>
            </a:p>
            <a:p>
              <a:pPr>
                <a:lnSpc>
                  <a:spcPts val="2380"/>
                </a:lnSpc>
                <a:spcBef>
                  <a:spcPts val="0"/>
                </a:spcBef>
              </a:pPr>
              <a:endParaRPr lang="en-US" sz="2700" dirty="0"/>
            </a:p>
          </p:txBody>
        </p:sp>
      </p:grpSp>
      <p:grpSp>
        <p:nvGrpSpPr>
          <p:cNvPr id="144" name="Graphic 2">
            <a:extLst>
              <a:ext uri="{FF2B5EF4-FFF2-40B4-BE49-F238E27FC236}">
                <a16:creationId xmlns:a16="http://schemas.microsoft.com/office/drawing/2014/main" id="{073CAC37-83ED-D80C-79A6-084C4DC00D35}"/>
              </a:ext>
            </a:extLst>
          </p:cNvPr>
          <p:cNvGrpSpPr/>
          <p:nvPr/>
        </p:nvGrpSpPr>
        <p:grpSpPr>
          <a:xfrm rot="7320980">
            <a:off x="6960873" y="-396744"/>
            <a:ext cx="734622" cy="1061355"/>
            <a:chOff x="-2164350" y="3558540"/>
            <a:chExt cx="547200" cy="790574"/>
          </a:xfrm>
        </p:grpSpPr>
        <p:sp>
          <p:nvSpPr>
            <p:cNvPr id="145" name="Freeform 144">
              <a:extLst>
                <a:ext uri="{FF2B5EF4-FFF2-40B4-BE49-F238E27FC236}">
                  <a16:creationId xmlns:a16="http://schemas.microsoft.com/office/drawing/2014/main" id="{87338D8A-E03C-BCE0-F948-8BF54FFF1BC7}"/>
                </a:ext>
              </a:extLst>
            </p:cNvPr>
            <p:cNvSpPr/>
            <p:nvPr/>
          </p:nvSpPr>
          <p:spPr>
            <a:xfrm>
              <a:off x="-1890274" y="3874769"/>
              <a:ext cx="273124" cy="316230"/>
            </a:xfrm>
            <a:custGeom>
              <a:avLst/>
              <a:gdLst>
                <a:gd name="connsiteX0" fmla="*/ 273125 w 273124"/>
                <a:gd name="connsiteY0" fmla="*/ 0 h 316230"/>
                <a:gd name="connsiteX1" fmla="*/ 0 w 273124"/>
                <a:gd name="connsiteY1" fmla="*/ 158115 h 316230"/>
                <a:gd name="connsiteX2" fmla="*/ 273125 w 273124"/>
                <a:gd name="connsiteY2" fmla="*/ 316230 h 316230"/>
              </a:gdLst>
              <a:ahLst/>
              <a:cxnLst>
                <a:cxn ang="0">
                  <a:pos x="connsiteX0" y="connsiteY0"/>
                </a:cxn>
                <a:cxn ang="0">
                  <a:pos x="connsiteX1" y="connsiteY1"/>
                </a:cxn>
                <a:cxn ang="0">
                  <a:pos x="connsiteX2" y="connsiteY2"/>
                </a:cxn>
              </a:cxnLst>
              <a:rect l="l" t="t" r="r" b="b"/>
              <a:pathLst>
                <a:path w="273124" h="316230">
                  <a:moveTo>
                    <a:pt x="273125" y="0"/>
                  </a:moveTo>
                  <a:lnTo>
                    <a:pt x="0" y="158115"/>
                  </a:lnTo>
                  <a:lnTo>
                    <a:pt x="273125" y="316230"/>
                  </a:lnTo>
                  <a:close/>
                </a:path>
              </a:pathLst>
            </a:custGeom>
            <a:solidFill>
              <a:srgbClr val="BC0A78"/>
            </a:solidFill>
            <a:ln w="9512"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CAABDEE5-1253-69CE-E8D3-B0A84F338EE1}"/>
                </a:ext>
              </a:extLst>
            </p:cNvPr>
            <p:cNvSpPr/>
            <p:nvPr/>
          </p:nvSpPr>
          <p:spPr>
            <a:xfrm>
              <a:off x="-1890274" y="4032884"/>
              <a:ext cx="273124" cy="316230"/>
            </a:xfrm>
            <a:custGeom>
              <a:avLst/>
              <a:gdLst>
                <a:gd name="connsiteX0" fmla="*/ 0 w 273124"/>
                <a:gd name="connsiteY0" fmla="*/ 316230 h 316230"/>
                <a:gd name="connsiteX1" fmla="*/ 273125 w 273124"/>
                <a:gd name="connsiteY1" fmla="*/ 158115 h 316230"/>
                <a:gd name="connsiteX2" fmla="*/ 0 w 273124"/>
                <a:gd name="connsiteY2" fmla="*/ 0 h 316230"/>
              </a:gdLst>
              <a:ahLst/>
              <a:cxnLst>
                <a:cxn ang="0">
                  <a:pos x="connsiteX0" y="connsiteY0"/>
                </a:cxn>
                <a:cxn ang="0">
                  <a:pos x="connsiteX1" y="connsiteY1"/>
                </a:cxn>
                <a:cxn ang="0">
                  <a:pos x="connsiteX2" y="connsiteY2"/>
                </a:cxn>
              </a:cxnLst>
              <a:rect l="l" t="t" r="r" b="b"/>
              <a:pathLst>
                <a:path w="273124" h="316230">
                  <a:moveTo>
                    <a:pt x="0" y="316230"/>
                  </a:moveTo>
                  <a:lnTo>
                    <a:pt x="273125" y="158115"/>
                  </a:lnTo>
                  <a:lnTo>
                    <a:pt x="0" y="0"/>
                  </a:lnTo>
                  <a:close/>
                </a:path>
              </a:pathLst>
            </a:custGeom>
            <a:solidFill>
              <a:srgbClr val="E90989"/>
            </a:solidFill>
            <a:ln w="9512"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F5FB0ABD-DB40-58A0-AFA6-2B6BCC6CAE45}"/>
                </a:ext>
              </a:extLst>
            </p:cNvPr>
            <p:cNvSpPr/>
            <p:nvPr/>
          </p:nvSpPr>
          <p:spPr>
            <a:xfrm>
              <a:off x="-1890274" y="3558540"/>
              <a:ext cx="273124" cy="316229"/>
            </a:xfrm>
            <a:custGeom>
              <a:avLst/>
              <a:gdLst>
                <a:gd name="connsiteX0" fmla="*/ 273125 w 273124"/>
                <a:gd name="connsiteY0" fmla="*/ 0 h 316229"/>
                <a:gd name="connsiteX1" fmla="*/ 0 w 273124"/>
                <a:gd name="connsiteY1" fmla="*/ 158115 h 316229"/>
                <a:gd name="connsiteX2" fmla="*/ 273125 w 273124"/>
                <a:gd name="connsiteY2" fmla="*/ 316230 h 316229"/>
              </a:gdLst>
              <a:ahLst/>
              <a:cxnLst>
                <a:cxn ang="0">
                  <a:pos x="connsiteX0" y="connsiteY0"/>
                </a:cxn>
                <a:cxn ang="0">
                  <a:pos x="connsiteX1" y="connsiteY1"/>
                </a:cxn>
                <a:cxn ang="0">
                  <a:pos x="connsiteX2" y="connsiteY2"/>
                </a:cxn>
              </a:cxnLst>
              <a:rect l="l" t="t" r="r" b="b"/>
              <a:pathLst>
                <a:path w="273124" h="316229">
                  <a:moveTo>
                    <a:pt x="273125" y="0"/>
                  </a:moveTo>
                  <a:lnTo>
                    <a:pt x="0" y="158115"/>
                  </a:lnTo>
                  <a:lnTo>
                    <a:pt x="273125" y="316230"/>
                  </a:lnTo>
                  <a:close/>
                </a:path>
              </a:pathLst>
            </a:custGeom>
            <a:solidFill>
              <a:srgbClr val="A63BBD"/>
            </a:solidFill>
            <a:ln w="9512"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ED806DDC-45A7-FBD2-E525-8D7ADC169D7C}"/>
                </a:ext>
              </a:extLst>
            </p:cNvPr>
            <p:cNvSpPr/>
            <p:nvPr/>
          </p:nvSpPr>
          <p:spPr>
            <a:xfrm>
              <a:off x="-2164350" y="371665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A63CBC"/>
            </a:solidFill>
            <a:ln w="9512"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CAC25C18-D4DA-CD2D-AF1E-37D39C0F16AD}"/>
                </a:ext>
              </a:extLst>
            </p:cNvPr>
            <p:cNvSpPr/>
            <p:nvPr/>
          </p:nvSpPr>
          <p:spPr>
            <a:xfrm>
              <a:off x="-1890274" y="3716655"/>
              <a:ext cx="273124" cy="316229"/>
            </a:xfrm>
            <a:custGeom>
              <a:avLst/>
              <a:gdLst>
                <a:gd name="connsiteX0" fmla="*/ 0 w 273124"/>
                <a:gd name="connsiteY0" fmla="*/ 316230 h 316229"/>
                <a:gd name="connsiteX1" fmla="*/ 273125 w 273124"/>
                <a:gd name="connsiteY1" fmla="*/ 158115 h 316229"/>
                <a:gd name="connsiteX2" fmla="*/ 0 w 273124"/>
                <a:gd name="connsiteY2" fmla="*/ 0 h 316229"/>
              </a:gdLst>
              <a:ahLst/>
              <a:cxnLst>
                <a:cxn ang="0">
                  <a:pos x="connsiteX0" y="connsiteY0"/>
                </a:cxn>
                <a:cxn ang="0">
                  <a:pos x="connsiteX1" y="connsiteY1"/>
                </a:cxn>
                <a:cxn ang="0">
                  <a:pos x="connsiteX2" y="connsiteY2"/>
                </a:cxn>
              </a:cxnLst>
              <a:rect l="l" t="t" r="r" b="b"/>
              <a:pathLst>
                <a:path w="273124" h="316229">
                  <a:moveTo>
                    <a:pt x="0" y="316230"/>
                  </a:moveTo>
                  <a:lnTo>
                    <a:pt x="273125" y="158115"/>
                  </a:lnTo>
                  <a:lnTo>
                    <a:pt x="0" y="0"/>
                  </a:lnTo>
                  <a:close/>
                </a:path>
              </a:pathLst>
            </a:custGeom>
            <a:solidFill>
              <a:srgbClr val="7E2A8C"/>
            </a:solidFill>
            <a:ln w="9512" cap="flat">
              <a:noFill/>
              <a:prstDash val="solid"/>
              <a:miter/>
            </a:ln>
          </p:spPr>
          <p:txBody>
            <a:bodyPr rtlCol="0" anchor="ctr"/>
            <a:lstStyle/>
            <a:p>
              <a:endParaRPr lang="en-US"/>
            </a:p>
          </p:txBody>
        </p:sp>
      </p:grpSp>
      <p:sp>
        <p:nvSpPr>
          <p:cNvPr id="150" name="Text Placeholder 32">
            <a:extLst>
              <a:ext uri="{FF2B5EF4-FFF2-40B4-BE49-F238E27FC236}">
                <a16:creationId xmlns:a16="http://schemas.microsoft.com/office/drawing/2014/main" id="{45A1E9B3-3151-CA00-AEDD-CB80086D89DC}"/>
              </a:ext>
            </a:extLst>
          </p:cNvPr>
          <p:cNvSpPr txBox="1">
            <a:spLocks/>
          </p:cNvSpPr>
          <p:nvPr/>
        </p:nvSpPr>
        <p:spPr>
          <a:xfrm>
            <a:off x="5757369" y="318978"/>
            <a:ext cx="1645063" cy="1297991"/>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r>
              <a:rPr lang="en-GB" sz="7000" dirty="0">
                <a:solidFill>
                  <a:schemeClr val="bg1"/>
                </a:solidFill>
              </a:rPr>
              <a:t>03</a:t>
            </a:r>
            <a:endParaRPr lang="en-US" sz="7000" dirty="0">
              <a:solidFill>
                <a:schemeClr val="bg1"/>
              </a:solidFill>
            </a:endParaRPr>
          </a:p>
        </p:txBody>
      </p:sp>
      <p:cxnSp>
        <p:nvCxnSpPr>
          <p:cNvPr id="163" name="Straight Connector 162">
            <a:extLst>
              <a:ext uri="{FF2B5EF4-FFF2-40B4-BE49-F238E27FC236}">
                <a16:creationId xmlns:a16="http://schemas.microsoft.com/office/drawing/2014/main" id="{C08776BE-700B-BBDF-7C9B-C4124C14638C}"/>
              </a:ext>
            </a:extLst>
          </p:cNvPr>
          <p:cNvCxnSpPr>
            <a:cxnSpLocks/>
          </p:cNvCxnSpPr>
          <p:nvPr/>
        </p:nvCxnSpPr>
        <p:spPr>
          <a:xfrm>
            <a:off x="283983" y="1347789"/>
            <a:ext cx="5473386" cy="0"/>
          </a:xfrm>
          <a:prstGeom prst="line">
            <a:avLst/>
          </a:prstGeom>
          <a:ln w="15875">
            <a:solidFill>
              <a:srgbClr val="A63BBD"/>
            </a:solidFill>
            <a:prstDash val="sysDash"/>
          </a:ln>
        </p:spPr>
        <p:style>
          <a:lnRef idx="1">
            <a:schemeClr val="accent1"/>
          </a:lnRef>
          <a:fillRef idx="0">
            <a:schemeClr val="accent1"/>
          </a:fillRef>
          <a:effectRef idx="0">
            <a:schemeClr val="accent1"/>
          </a:effectRef>
          <a:fontRef idx="minor">
            <a:schemeClr val="tx1"/>
          </a:fontRef>
        </p:style>
      </p:cxnSp>
      <p:sp>
        <p:nvSpPr>
          <p:cNvPr id="175" name="TextBox 174">
            <a:extLst>
              <a:ext uri="{FF2B5EF4-FFF2-40B4-BE49-F238E27FC236}">
                <a16:creationId xmlns:a16="http://schemas.microsoft.com/office/drawing/2014/main" id="{44193E8D-A048-0E67-5A94-6D0CC2880290}"/>
              </a:ext>
            </a:extLst>
          </p:cNvPr>
          <p:cNvSpPr txBox="1"/>
          <p:nvPr/>
        </p:nvSpPr>
        <p:spPr>
          <a:xfrm>
            <a:off x="329756" y="1889499"/>
            <a:ext cx="5427611" cy="1118255"/>
          </a:xfrm>
          <a:prstGeom prst="rect">
            <a:avLst/>
          </a:prstGeom>
          <a:noFill/>
        </p:spPr>
        <p:txBody>
          <a:bodyPr wrap="square" numCol="1" spcCol="216000" rtlCol="0">
            <a:spAutoFit/>
          </a:bodyPr>
          <a:lstStyle/>
          <a:p>
            <a:pPr>
              <a:lnSpc>
                <a:spcPts val="1580"/>
              </a:lnSpc>
            </a:pPr>
            <a:r>
              <a:rPr lang="en-US" sz="1500" dirty="0">
                <a:solidFill>
                  <a:srgbClr val="262626"/>
                </a:solidFill>
                <a:latin typeface="Calibri" panose="020F0502020204030204" pitchFamily="34" charset="0"/>
                <a:cs typeface="Calibri" panose="020F0502020204030204" pitchFamily="34" charset="0"/>
              </a:rPr>
              <a:t>The FabConnectHer Toolbox includes</a:t>
            </a:r>
            <a:r>
              <a:rPr lang="en-US" sz="1500" b="1" dirty="0">
                <a:solidFill>
                  <a:srgbClr val="262626"/>
                </a:solidFill>
                <a:latin typeface="Calibri" panose="020F0502020204030204" pitchFamily="34" charset="0"/>
                <a:cs typeface="Calibri" panose="020F0502020204030204" pitchFamily="34" charset="0"/>
              </a:rPr>
              <a:t> ready-to-use Open Educational Resources (OERs)</a:t>
            </a:r>
            <a:r>
              <a:rPr lang="en-US" sz="1500" dirty="0">
                <a:solidFill>
                  <a:srgbClr val="262626"/>
                </a:solidFill>
                <a:latin typeface="Calibri" panose="020F0502020204030204" pitchFamily="34" charset="0"/>
                <a:cs typeface="Calibri" panose="020F0502020204030204" pitchFamily="34" charset="0"/>
              </a:rPr>
              <a:t> designed to </a:t>
            </a:r>
            <a:r>
              <a:rPr lang="en-US" sz="1500" b="1" dirty="0">
                <a:solidFill>
                  <a:srgbClr val="262626"/>
                </a:solidFill>
                <a:latin typeface="Calibri" panose="020F0502020204030204" pitchFamily="34" charset="0"/>
                <a:cs typeface="Calibri" panose="020F0502020204030204" pitchFamily="34" charset="0"/>
              </a:rPr>
              <a:t>engage learners </a:t>
            </a:r>
          </a:p>
          <a:p>
            <a:pPr>
              <a:lnSpc>
                <a:spcPts val="1580"/>
              </a:lnSpc>
            </a:pPr>
            <a:r>
              <a:rPr lang="en-US" sz="1500" b="1" dirty="0">
                <a:solidFill>
                  <a:srgbClr val="262626"/>
                </a:solidFill>
                <a:latin typeface="Calibri" panose="020F0502020204030204" pitchFamily="34" charset="0"/>
                <a:cs typeface="Calibri" panose="020F0502020204030204" pitchFamily="34" charset="0"/>
              </a:rPr>
              <a:t>in creativity, technology experimentation, and entrepreneurship</a:t>
            </a:r>
            <a:r>
              <a:rPr lang="en-US" sz="1500" dirty="0">
                <a:solidFill>
                  <a:srgbClr val="262626"/>
                </a:solidFill>
                <a:latin typeface="Calibri" panose="020F0502020204030204" pitchFamily="34" charset="0"/>
                <a:cs typeface="Calibri" panose="020F0502020204030204" pitchFamily="34" charset="0"/>
              </a:rPr>
              <a:t>. Each resource has been carefully developed and tested to ensure its relevance and accessibility.</a:t>
            </a:r>
          </a:p>
        </p:txBody>
      </p:sp>
      <p:grpSp>
        <p:nvGrpSpPr>
          <p:cNvPr id="46" name="Group 45">
            <a:extLst>
              <a:ext uri="{FF2B5EF4-FFF2-40B4-BE49-F238E27FC236}">
                <a16:creationId xmlns:a16="http://schemas.microsoft.com/office/drawing/2014/main" id="{19C74F86-887A-FBE2-4D60-2A3B4BC6CF8B}"/>
              </a:ext>
            </a:extLst>
          </p:cNvPr>
          <p:cNvGrpSpPr/>
          <p:nvPr/>
        </p:nvGrpSpPr>
        <p:grpSpPr>
          <a:xfrm>
            <a:off x="481739" y="3317835"/>
            <a:ext cx="6596196" cy="2362708"/>
            <a:chOff x="1578435" y="2660453"/>
            <a:chExt cx="4399021" cy="2376000"/>
          </a:xfrm>
        </p:grpSpPr>
        <p:cxnSp>
          <p:nvCxnSpPr>
            <p:cNvPr id="47" name="Straight Connector 46">
              <a:extLst>
                <a:ext uri="{FF2B5EF4-FFF2-40B4-BE49-F238E27FC236}">
                  <a16:creationId xmlns:a16="http://schemas.microsoft.com/office/drawing/2014/main" id="{CF20CFA7-3FF2-4369-5491-B52C0A8B309E}"/>
                </a:ext>
              </a:extLst>
            </p:cNvPr>
            <p:cNvCxnSpPr>
              <a:cxnSpLocks/>
            </p:cNvCxnSpPr>
            <p:nvPr/>
          </p:nvCxnSpPr>
          <p:spPr>
            <a:xfrm flipV="1">
              <a:off x="1578435" y="2660453"/>
              <a:ext cx="0" cy="237600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79C5601-FF82-A0B0-117C-051945F2EEBB}"/>
                </a:ext>
              </a:extLst>
            </p:cNvPr>
            <p:cNvCxnSpPr>
              <a:cxnSpLocks/>
            </p:cNvCxnSpPr>
            <p:nvPr/>
          </p:nvCxnSpPr>
          <p:spPr>
            <a:xfrm flipV="1">
              <a:off x="3036386" y="2660453"/>
              <a:ext cx="0" cy="237600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BC6E8F1-1DA2-3AFA-1A38-EEA058C40D54}"/>
                </a:ext>
              </a:extLst>
            </p:cNvPr>
            <p:cNvCxnSpPr>
              <a:cxnSpLocks/>
            </p:cNvCxnSpPr>
            <p:nvPr/>
          </p:nvCxnSpPr>
          <p:spPr>
            <a:xfrm flipV="1">
              <a:off x="4511115" y="2660453"/>
              <a:ext cx="0" cy="237600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6FDBAB6-5619-07C8-5D41-E87FD1D5BC75}"/>
                </a:ext>
              </a:extLst>
            </p:cNvPr>
            <p:cNvCxnSpPr>
              <a:cxnSpLocks/>
            </p:cNvCxnSpPr>
            <p:nvPr/>
          </p:nvCxnSpPr>
          <p:spPr>
            <a:xfrm flipV="1">
              <a:off x="5977456" y="2660453"/>
              <a:ext cx="0" cy="237600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0455EF38-27E4-5911-DF5D-0C3B24C07DF1}"/>
              </a:ext>
            </a:extLst>
          </p:cNvPr>
          <p:cNvGrpSpPr/>
          <p:nvPr/>
        </p:nvGrpSpPr>
        <p:grpSpPr>
          <a:xfrm>
            <a:off x="488861" y="4232197"/>
            <a:ext cx="6629090" cy="1640708"/>
            <a:chOff x="1657641" y="4374749"/>
            <a:chExt cx="4463239" cy="1643242"/>
          </a:xfrm>
          <a:noFill/>
        </p:grpSpPr>
        <p:sp>
          <p:nvSpPr>
            <p:cNvPr id="86" name="Rectangle 85">
              <a:extLst>
                <a:ext uri="{FF2B5EF4-FFF2-40B4-BE49-F238E27FC236}">
                  <a16:creationId xmlns:a16="http://schemas.microsoft.com/office/drawing/2014/main" id="{0EACD8CE-6F36-601D-9E81-71C5EAB376AC}"/>
                </a:ext>
              </a:extLst>
            </p:cNvPr>
            <p:cNvSpPr/>
            <p:nvPr/>
          </p:nvSpPr>
          <p:spPr>
            <a:xfrm>
              <a:off x="1657641" y="4374751"/>
              <a:ext cx="1472400" cy="1257925"/>
            </a:xfrm>
            <a:prstGeom prst="rect">
              <a:avLst/>
            </a:prstGeom>
            <a:grpFill/>
            <a:ln>
              <a:noFill/>
            </a:ln>
          </p:spPr>
          <p:txBody>
            <a:bodyPr wrap="square">
              <a:spAutoFit/>
            </a:bodyPr>
            <a:lstStyle/>
            <a:p>
              <a:pPr algn="ctr" fontAlgn="base">
                <a:lnSpc>
                  <a:spcPts val="1500"/>
                </a:lnSpc>
              </a:pPr>
              <a:r>
                <a:rPr lang="en-IE" sz="1800" b="1" dirty="0">
                  <a:solidFill>
                    <a:srgbClr val="EA0E8B"/>
                  </a:solidFill>
                  <a:latin typeface="Calibri" panose="020F0502020204030204" pitchFamily="34" charset="0"/>
                  <a:ea typeface="Calibri" panose="020F0502020204030204" pitchFamily="34" charset="0"/>
                  <a:cs typeface="Calibri" panose="020F0502020204030204" pitchFamily="34" charset="0"/>
                </a:rPr>
                <a:t>LEARNING </a:t>
              </a:r>
            </a:p>
            <a:p>
              <a:pPr algn="ctr" fontAlgn="base">
                <a:lnSpc>
                  <a:spcPts val="1500"/>
                </a:lnSpc>
              </a:pPr>
              <a:r>
                <a:rPr lang="en-IE" sz="1800" b="1" dirty="0">
                  <a:solidFill>
                    <a:srgbClr val="EA0E8B"/>
                  </a:solidFill>
                  <a:latin typeface="Calibri" panose="020F0502020204030204" pitchFamily="34" charset="0"/>
                  <a:ea typeface="Calibri" panose="020F0502020204030204" pitchFamily="34" charset="0"/>
                  <a:cs typeface="Calibri" panose="020F0502020204030204" pitchFamily="34" charset="0"/>
                </a:rPr>
                <a:t>PATHWAYS 01</a:t>
              </a:r>
            </a:p>
            <a:p>
              <a:pPr algn="ctr" fontAlgn="base">
                <a:lnSpc>
                  <a:spcPts val="1500"/>
                </a:lnSpc>
              </a:pPr>
              <a:endParaRPr lang="en-IE" sz="1700" b="1" dirty="0">
                <a:solidFill>
                  <a:srgbClr val="EA0E8B"/>
                </a:solidFill>
                <a:latin typeface="Calibri" panose="020F0502020204030204" pitchFamily="34" charset="0"/>
                <a:ea typeface="Calibri" panose="020F0502020204030204" pitchFamily="34" charset="0"/>
                <a:cs typeface="Calibri" panose="020F0502020204030204" pitchFamily="34" charset="0"/>
              </a:endParaRPr>
            </a:p>
            <a:p>
              <a:pPr algn="ctr" fontAlgn="base">
                <a:lnSpc>
                  <a:spcPts val="1500"/>
                </a:lnSpc>
              </a:pPr>
              <a:r>
                <a:rPr lang="en-IE" sz="1700" dirty="0">
                  <a:solidFill>
                    <a:srgbClr val="262626"/>
                  </a:solidFill>
                  <a:latin typeface="Calibri" panose="020F0502020204030204" pitchFamily="34" charset="0"/>
                  <a:ea typeface="Calibri" panose="020F0502020204030204" pitchFamily="34" charset="0"/>
                  <a:cs typeface="Calibri" panose="020F0502020204030204" pitchFamily="34" charset="0"/>
                </a:rPr>
                <a:t>World of STEAM</a:t>
              </a:r>
            </a:p>
            <a:p>
              <a:pPr algn="ctr" fontAlgn="base">
                <a:lnSpc>
                  <a:spcPts val="1500"/>
                </a:lnSpc>
              </a:pPr>
              <a:r>
                <a:rPr lang="en-IE" sz="1700" dirty="0">
                  <a:solidFill>
                    <a:srgbClr val="262626"/>
                  </a:solidFill>
                  <a:latin typeface="Calibri" panose="020F0502020204030204" pitchFamily="34" charset="0"/>
                  <a:ea typeface="Calibri" panose="020F0502020204030204" pitchFamily="34" charset="0"/>
                  <a:cs typeface="Calibri" panose="020F0502020204030204" pitchFamily="34" charset="0"/>
                </a:rPr>
                <a:t> for Younger Learners</a:t>
              </a:r>
              <a:endParaRPr lang="en-IE" sz="1450" i="1" dirty="0">
                <a:solidFill>
                  <a:srgbClr val="262626"/>
                </a:solidFill>
                <a:latin typeface="Calibri" panose="020F0502020204030204" pitchFamily="34" charset="0"/>
                <a:ea typeface="Calibri" panose="020F0502020204030204" pitchFamily="34" charset="0"/>
                <a:cs typeface="Calibri" panose="020F0502020204030204" pitchFamily="34" charset="0"/>
              </a:endParaRPr>
            </a:p>
            <a:p>
              <a:pPr algn="ctr" fontAlgn="base">
                <a:lnSpc>
                  <a:spcPts val="1500"/>
                </a:lnSpc>
              </a:pPr>
              <a:endParaRPr lang="en-IE" sz="1700" b="1" dirty="0">
                <a:solidFill>
                  <a:srgbClr val="EA0E8B"/>
                </a:solidFill>
                <a:latin typeface="Calibri" panose="020F0502020204030204" pitchFamily="34" charset="0"/>
                <a:ea typeface="Calibri" panose="020F0502020204030204" pitchFamily="34" charset="0"/>
                <a:cs typeface="Calibri" panose="020F0502020204030204" pitchFamily="34" charset="0"/>
              </a:endParaRPr>
            </a:p>
          </p:txBody>
        </p:sp>
        <p:sp>
          <p:nvSpPr>
            <p:cNvPr id="88" name="Rectangle 87">
              <a:extLst>
                <a:ext uri="{FF2B5EF4-FFF2-40B4-BE49-F238E27FC236}">
                  <a16:creationId xmlns:a16="http://schemas.microsoft.com/office/drawing/2014/main" id="{C470D6A4-0B1C-3489-D6AF-4D878486B054}"/>
                </a:ext>
              </a:extLst>
            </p:cNvPr>
            <p:cNvSpPr/>
            <p:nvPr/>
          </p:nvSpPr>
          <p:spPr>
            <a:xfrm>
              <a:off x="4570817" y="4374751"/>
              <a:ext cx="1550063" cy="1643240"/>
            </a:xfrm>
            <a:prstGeom prst="rect">
              <a:avLst/>
            </a:prstGeom>
            <a:grpFill/>
            <a:ln>
              <a:noFill/>
            </a:ln>
          </p:spPr>
          <p:txBody>
            <a:bodyPr wrap="square">
              <a:spAutoFit/>
            </a:bodyPr>
            <a:lstStyle/>
            <a:p>
              <a:pPr algn="ctr" fontAlgn="base">
                <a:lnSpc>
                  <a:spcPts val="1500"/>
                </a:lnSpc>
              </a:pPr>
              <a:r>
                <a:rPr lang="en-IE" sz="1800" b="1" dirty="0">
                  <a:solidFill>
                    <a:srgbClr val="EA0E8B"/>
                  </a:solidFill>
                  <a:latin typeface="Calibri" panose="020F0502020204030204" pitchFamily="34" charset="0"/>
                  <a:ea typeface="Calibri" panose="020F0502020204030204" pitchFamily="34" charset="0"/>
                  <a:cs typeface="Calibri" panose="020F0502020204030204" pitchFamily="34" charset="0"/>
                </a:rPr>
                <a:t>LEARNING </a:t>
              </a:r>
            </a:p>
            <a:p>
              <a:pPr algn="ctr" fontAlgn="base">
                <a:lnSpc>
                  <a:spcPts val="1500"/>
                </a:lnSpc>
              </a:pPr>
              <a:r>
                <a:rPr lang="en-IE" sz="1800" b="1" dirty="0">
                  <a:solidFill>
                    <a:srgbClr val="EA0E8B"/>
                  </a:solidFill>
                  <a:latin typeface="Calibri" panose="020F0502020204030204" pitchFamily="34" charset="0"/>
                  <a:ea typeface="Calibri" panose="020F0502020204030204" pitchFamily="34" charset="0"/>
                  <a:cs typeface="Calibri" panose="020F0502020204030204" pitchFamily="34" charset="0"/>
                </a:rPr>
                <a:t>PATHWAYS 03</a:t>
              </a:r>
            </a:p>
            <a:p>
              <a:pPr algn="ctr" fontAlgn="base">
                <a:lnSpc>
                  <a:spcPts val="1500"/>
                </a:lnSpc>
              </a:pPr>
              <a:endParaRPr lang="en-IE" sz="1700" b="1" dirty="0">
                <a:solidFill>
                  <a:srgbClr val="EA0E8B"/>
                </a:solidFill>
                <a:latin typeface="Calibri" panose="020F0502020204030204" pitchFamily="34" charset="0"/>
                <a:ea typeface="Calibri" panose="020F0502020204030204" pitchFamily="34" charset="0"/>
                <a:cs typeface="Calibri" panose="020F0502020204030204" pitchFamily="34" charset="0"/>
              </a:endParaRPr>
            </a:p>
            <a:p>
              <a:pPr algn="ctr" fontAlgn="base">
                <a:lnSpc>
                  <a:spcPts val="1500"/>
                </a:lnSpc>
              </a:pPr>
              <a:r>
                <a:rPr lang="en-IE" sz="1700" dirty="0">
                  <a:solidFill>
                    <a:srgbClr val="262626"/>
                  </a:solidFill>
                  <a:latin typeface="Calibri" panose="020F0502020204030204" pitchFamily="34" charset="0"/>
                  <a:ea typeface="Calibri" panose="020F0502020204030204" pitchFamily="34" charset="0"/>
                  <a:cs typeface="Calibri" panose="020F0502020204030204" pitchFamily="34" charset="0"/>
                </a:rPr>
                <a:t>Innovation and Entrepreneurship </a:t>
              </a:r>
            </a:p>
            <a:p>
              <a:pPr algn="ctr" fontAlgn="base">
                <a:lnSpc>
                  <a:spcPts val="1500"/>
                </a:lnSpc>
              </a:pPr>
              <a:r>
                <a:rPr lang="en-IE" sz="1700" dirty="0">
                  <a:solidFill>
                    <a:srgbClr val="262626"/>
                  </a:solidFill>
                  <a:latin typeface="Calibri" panose="020F0502020204030204" pitchFamily="34" charset="0"/>
                  <a:ea typeface="Calibri" panose="020F0502020204030204" pitchFamily="34" charset="0"/>
                  <a:cs typeface="Calibri" panose="020F0502020204030204" pitchFamily="34" charset="0"/>
                </a:rPr>
                <a:t>Path for Women Innovators (25+)</a:t>
              </a:r>
              <a:endParaRPr lang="en-IE" sz="1450" i="1" dirty="0">
                <a:solidFill>
                  <a:srgbClr val="262626"/>
                </a:solidFill>
                <a:latin typeface="Calibri" panose="020F0502020204030204" pitchFamily="34" charset="0"/>
                <a:ea typeface="Calibri" panose="020F0502020204030204" pitchFamily="34" charset="0"/>
                <a:cs typeface="Calibri" panose="020F0502020204030204" pitchFamily="34" charset="0"/>
              </a:endParaRPr>
            </a:p>
            <a:p>
              <a:pPr algn="ctr" fontAlgn="base">
                <a:lnSpc>
                  <a:spcPts val="1500"/>
                </a:lnSpc>
              </a:pPr>
              <a:endParaRPr lang="en-IE" sz="1700" b="1" dirty="0">
                <a:solidFill>
                  <a:srgbClr val="EA0E8B"/>
                </a:solidFill>
                <a:latin typeface="Calibri" panose="020F0502020204030204" pitchFamily="34" charset="0"/>
                <a:ea typeface="Calibri" panose="020F0502020204030204" pitchFamily="34" charset="0"/>
                <a:cs typeface="Calibri" panose="020F0502020204030204" pitchFamily="34" charset="0"/>
              </a:endParaRPr>
            </a:p>
          </p:txBody>
        </p:sp>
        <p:sp>
          <p:nvSpPr>
            <p:cNvPr id="89" name="Rectangle 88">
              <a:extLst>
                <a:ext uri="{FF2B5EF4-FFF2-40B4-BE49-F238E27FC236}">
                  <a16:creationId xmlns:a16="http://schemas.microsoft.com/office/drawing/2014/main" id="{024ECEB0-D3BB-E103-502D-72899A774EB3}"/>
                </a:ext>
              </a:extLst>
            </p:cNvPr>
            <p:cNvSpPr/>
            <p:nvPr/>
          </p:nvSpPr>
          <p:spPr>
            <a:xfrm>
              <a:off x="3135850" y="4374749"/>
              <a:ext cx="1472400" cy="1450582"/>
            </a:xfrm>
            <a:prstGeom prst="rect">
              <a:avLst/>
            </a:prstGeom>
            <a:grpFill/>
            <a:ln>
              <a:noFill/>
            </a:ln>
          </p:spPr>
          <p:txBody>
            <a:bodyPr wrap="square">
              <a:spAutoFit/>
            </a:bodyPr>
            <a:lstStyle/>
            <a:p>
              <a:pPr algn="ctr" fontAlgn="base">
                <a:lnSpc>
                  <a:spcPts val="1500"/>
                </a:lnSpc>
              </a:pPr>
              <a:r>
                <a:rPr lang="en-IE" sz="1800" b="1" dirty="0">
                  <a:solidFill>
                    <a:srgbClr val="EA0E8B"/>
                  </a:solidFill>
                  <a:latin typeface="Calibri" panose="020F0502020204030204" pitchFamily="34" charset="0"/>
                  <a:ea typeface="Calibri" panose="020F0502020204030204" pitchFamily="34" charset="0"/>
                  <a:cs typeface="Calibri" panose="020F0502020204030204" pitchFamily="34" charset="0"/>
                </a:rPr>
                <a:t>LEARNING </a:t>
              </a:r>
            </a:p>
            <a:p>
              <a:pPr algn="ctr" fontAlgn="base">
                <a:lnSpc>
                  <a:spcPts val="1500"/>
                </a:lnSpc>
              </a:pPr>
              <a:r>
                <a:rPr lang="en-IE" sz="1800" b="1" dirty="0">
                  <a:solidFill>
                    <a:srgbClr val="EA0E8B"/>
                  </a:solidFill>
                  <a:latin typeface="Calibri" panose="020F0502020204030204" pitchFamily="34" charset="0"/>
                  <a:ea typeface="Calibri" panose="020F0502020204030204" pitchFamily="34" charset="0"/>
                  <a:cs typeface="Calibri" panose="020F0502020204030204" pitchFamily="34" charset="0"/>
                </a:rPr>
                <a:t>PATHWAYS 02</a:t>
              </a:r>
            </a:p>
            <a:p>
              <a:pPr algn="ctr" fontAlgn="base">
                <a:lnSpc>
                  <a:spcPts val="1500"/>
                </a:lnSpc>
              </a:pPr>
              <a:endParaRPr lang="en-IE" sz="1700" b="1" dirty="0">
                <a:solidFill>
                  <a:srgbClr val="EA0E8B"/>
                </a:solidFill>
                <a:latin typeface="Calibri" panose="020F0502020204030204" pitchFamily="34" charset="0"/>
                <a:ea typeface="Calibri" panose="020F0502020204030204" pitchFamily="34" charset="0"/>
                <a:cs typeface="Calibri" panose="020F0502020204030204" pitchFamily="34" charset="0"/>
              </a:endParaRPr>
            </a:p>
            <a:p>
              <a:pPr algn="ctr" fontAlgn="base">
                <a:lnSpc>
                  <a:spcPts val="1500"/>
                </a:lnSpc>
              </a:pPr>
              <a:r>
                <a:rPr lang="en-IE" sz="1700" dirty="0">
                  <a:solidFill>
                    <a:srgbClr val="262626"/>
                  </a:solidFill>
                  <a:latin typeface="Calibri" panose="020F0502020204030204" pitchFamily="34" charset="0"/>
                  <a:ea typeface="Calibri" panose="020F0502020204030204" pitchFamily="34" charset="0"/>
                  <a:cs typeface="Calibri" panose="020F0502020204030204" pitchFamily="34" charset="0"/>
                </a:rPr>
                <a:t>Tailored Programme for Female </a:t>
              </a:r>
            </a:p>
            <a:p>
              <a:pPr algn="ctr" fontAlgn="base">
                <a:lnSpc>
                  <a:spcPts val="1500"/>
                </a:lnSpc>
              </a:pPr>
              <a:r>
                <a:rPr lang="en-IE" sz="1700" dirty="0">
                  <a:solidFill>
                    <a:srgbClr val="262626"/>
                  </a:solidFill>
                  <a:latin typeface="Calibri" panose="020F0502020204030204" pitchFamily="34" charset="0"/>
                  <a:ea typeface="Calibri" panose="020F0502020204030204" pitchFamily="34" charset="0"/>
                  <a:cs typeface="Calibri" panose="020F0502020204030204" pitchFamily="34" charset="0"/>
                </a:rPr>
                <a:t>Students (15+)</a:t>
              </a:r>
              <a:endParaRPr lang="en-IE" sz="1450" i="1" dirty="0">
                <a:solidFill>
                  <a:srgbClr val="262626"/>
                </a:solidFill>
                <a:latin typeface="Calibri" panose="020F0502020204030204" pitchFamily="34" charset="0"/>
                <a:ea typeface="Calibri" panose="020F0502020204030204" pitchFamily="34" charset="0"/>
                <a:cs typeface="Calibri" panose="020F0502020204030204" pitchFamily="34" charset="0"/>
              </a:endParaRPr>
            </a:p>
            <a:p>
              <a:pPr algn="ctr" fontAlgn="base">
                <a:lnSpc>
                  <a:spcPts val="1500"/>
                </a:lnSpc>
              </a:pPr>
              <a:endParaRPr lang="en-IE" sz="1700" b="1" dirty="0">
                <a:solidFill>
                  <a:srgbClr val="EA0E8B"/>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88" name="Group 287">
            <a:extLst>
              <a:ext uri="{FF2B5EF4-FFF2-40B4-BE49-F238E27FC236}">
                <a16:creationId xmlns:a16="http://schemas.microsoft.com/office/drawing/2014/main" id="{B8109517-42CF-9334-D3A3-DF4F38D9DE6C}"/>
              </a:ext>
            </a:extLst>
          </p:cNvPr>
          <p:cNvGrpSpPr/>
          <p:nvPr/>
        </p:nvGrpSpPr>
        <p:grpSpPr>
          <a:xfrm>
            <a:off x="5670591" y="3353494"/>
            <a:ext cx="702282" cy="701790"/>
            <a:chOff x="5494032" y="6873904"/>
            <a:chExt cx="702282" cy="701790"/>
          </a:xfrm>
        </p:grpSpPr>
        <p:sp>
          <p:nvSpPr>
            <p:cNvPr id="287" name="Rounded Rectangle 286">
              <a:extLst>
                <a:ext uri="{FF2B5EF4-FFF2-40B4-BE49-F238E27FC236}">
                  <a16:creationId xmlns:a16="http://schemas.microsoft.com/office/drawing/2014/main" id="{96DF5C23-7301-A060-66B7-ADF53F7FE2FC}"/>
                </a:ext>
              </a:extLst>
            </p:cNvPr>
            <p:cNvSpPr/>
            <p:nvPr/>
          </p:nvSpPr>
          <p:spPr>
            <a:xfrm>
              <a:off x="5695323" y="7324051"/>
              <a:ext cx="158639" cy="14593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8" name="Graphic 2">
              <a:extLst>
                <a:ext uri="{FF2B5EF4-FFF2-40B4-BE49-F238E27FC236}">
                  <a16:creationId xmlns:a16="http://schemas.microsoft.com/office/drawing/2014/main" id="{D15F8B69-526C-D1A3-2834-3778716560B7}"/>
                </a:ext>
              </a:extLst>
            </p:cNvPr>
            <p:cNvGrpSpPr/>
            <p:nvPr/>
          </p:nvGrpSpPr>
          <p:grpSpPr>
            <a:xfrm>
              <a:off x="5494032" y="6873904"/>
              <a:ext cx="702282" cy="701790"/>
              <a:chOff x="2546563" y="5368649"/>
              <a:chExt cx="910327" cy="909689"/>
            </a:xfrm>
            <a:solidFill>
              <a:srgbClr val="333333"/>
            </a:solidFill>
          </p:grpSpPr>
          <p:sp>
            <p:nvSpPr>
              <p:cNvPr id="259" name="Freeform 258">
                <a:extLst>
                  <a:ext uri="{FF2B5EF4-FFF2-40B4-BE49-F238E27FC236}">
                    <a16:creationId xmlns:a16="http://schemas.microsoft.com/office/drawing/2014/main" id="{7F2FC5C2-5FFA-6EA6-6C17-8B8E95A8F49A}"/>
                  </a:ext>
                </a:extLst>
              </p:cNvPr>
              <p:cNvSpPr/>
              <p:nvPr/>
            </p:nvSpPr>
            <p:spPr>
              <a:xfrm>
                <a:off x="2944811" y="5567587"/>
                <a:ext cx="227591" cy="255907"/>
              </a:xfrm>
              <a:custGeom>
                <a:avLst/>
                <a:gdLst>
                  <a:gd name="connsiteX0" fmla="*/ 128020 w 227591"/>
                  <a:gd name="connsiteY0" fmla="*/ 255908 h 255907"/>
                  <a:gd name="connsiteX1" fmla="*/ 118063 w 227591"/>
                  <a:gd name="connsiteY1" fmla="*/ 251644 h 255907"/>
                  <a:gd name="connsiteX2" fmla="*/ 4267 w 227591"/>
                  <a:gd name="connsiteY2" fmla="*/ 137932 h 255907"/>
                  <a:gd name="connsiteX3" fmla="*/ 4267 w 227591"/>
                  <a:gd name="connsiteY3" fmla="*/ 118033 h 255907"/>
                  <a:gd name="connsiteX4" fmla="*/ 118063 w 227591"/>
                  <a:gd name="connsiteY4" fmla="*/ 4322 h 255907"/>
                  <a:gd name="connsiteX5" fmla="*/ 133710 w 227591"/>
                  <a:gd name="connsiteY5" fmla="*/ 1479 h 255907"/>
                  <a:gd name="connsiteX6" fmla="*/ 142244 w 227591"/>
                  <a:gd name="connsiteY6" fmla="*/ 14271 h 255907"/>
                  <a:gd name="connsiteX7" fmla="*/ 142244 w 227591"/>
                  <a:gd name="connsiteY7" fmla="*/ 56913 h 255907"/>
                  <a:gd name="connsiteX8" fmla="*/ 156469 w 227591"/>
                  <a:gd name="connsiteY8" fmla="*/ 56913 h 255907"/>
                  <a:gd name="connsiteX9" fmla="*/ 170693 w 227591"/>
                  <a:gd name="connsiteY9" fmla="*/ 71127 h 255907"/>
                  <a:gd name="connsiteX10" fmla="*/ 156469 w 227591"/>
                  <a:gd name="connsiteY10" fmla="*/ 85341 h 255907"/>
                  <a:gd name="connsiteX11" fmla="*/ 128020 w 227591"/>
                  <a:gd name="connsiteY11" fmla="*/ 85341 h 255907"/>
                  <a:gd name="connsiteX12" fmla="*/ 113796 w 227591"/>
                  <a:gd name="connsiteY12" fmla="*/ 71127 h 255907"/>
                  <a:gd name="connsiteX13" fmla="*/ 113796 w 227591"/>
                  <a:gd name="connsiteY13" fmla="*/ 48385 h 255907"/>
                  <a:gd name="connsiteX14" fmla="*/ 34139 w 227591"/>
                  <a:gd name="connsiteY14" fmla="*/ 127983 h 255907"/>
                  <a:gd name="connsiteX15" fmla="*/ 113796 w 227591"/>
                  <a:gd name="connsiteY15" fmla="*/ 207581 h 255907"/>
                  <a:gd name="connsiteX16" fmla="*/ 113796 w 227591"/>
                  <a:gd name="connsiteY16" fmla="*/ 184838 h 255907"/>
                  <a:gd name="connsiteX17" fmla="*/ 128020 w 227591"/>
                  <a:gd name="connsiteY17" fmla="*/ 170624 h 255907"/>
                  <a:gd name="connsiteX18" fmla="*/ 213367 w 227591"/>
                  <a:gd name="connsiteY18" fmla="*/ 170624 h 255907"/>
                  <a:gd name="connsiteX19" fmla="*/ 227591 w 227591"/>
                  <a:gd name="connsiteY19" fmla="*/ 184838 h 255907"/>
                  <a:gd name="connsiteX20" fmla="*/ 213367 w 227591"/>
                  <a:gd name="connsiteY20" fmla="*/ 199052 h 255907"/>
                  <a:gd name="connsiteX21" fmla="*/ 142244 w 227591"/>
                  <a:gd name="connsiteY21" fmla="*/ 199052 h 255907"/>
                  <a:gd name="connsiteX22" fmla="*/ 142244 w 227591"/>
                  <a:gd name="connsiteY22" fmla="*/ 241694 h 255907"/>
                  <a:gd name="connsiteX23" fmla="*/ 133710 w 227591"/>
                  <a:gd name="connsiteY23" fmla="*/ 254487 h 255907"/>
                  <a:gd name="connsiteX24" fmla="*/ 128020 w 227591"/>
                  <a:gd name="connsiteY24" fmla="*/ 254487 h 25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7591" h="255907">
                    <a:moveTo>
                      <a:pt x="128020" y="255908"/>
                    </a:moveTo>
                    <a:cubicBezTo>
                      <a:pt x="123753" y="255908"/>
                      <a:pt x="120908" y="254487"/>
                      <a:pt x="118063" y="251644"/>
                    </a:cubicBezTo>
                    <a:lnTo>
                      <a:pt x="4267" y="137932"/>
                    </a:lnTo>
                    <a:cubicBezTo>
                      <a:pt x="-1422" y="132247"/>
                      <a:pt x="-1422" y="123719"/>
                      <a:pt x="4267" y="118033"/>
                    </a:cubicBezTo>
                    <a:lnTo>
                      <a:pt x="118063" y="4322"/>
                    </a:lnTo>
                    <a:cubicBezTo>
                      <a:pt x="122330" y="57"/>
                      <a:pt x="128020" y="-1364"/>
                      <a:pt x="133710" y="1479"/>
                    </a:cubicBezTo>
                    <a:cubicBezTo>
                      <a:pt x="139400" y="4322"/>
                      <a:pt x="142244" y="8586"/>
                      <a:pt x="142244" y="14271"/>
                    </a:cubicBezTo>
                    <a:lnTo>
                      <a:pt x="142244" y="56913"/>
                    </a:lnTo>
                    <a:lnTo>
                      <a:pt x="156469" y="56913"/>
                    </a:lnTo>
                    <a:cubicBezTo>
                      <a:pt x="165004" y="56913"/>
                      <a:pt x="170693" y="62599"/>
                      <a:pt x="170693" y="71127"/>
                    </a:cubicBezTo>
                    <a:cubicBezTo>
                      <a:pt x="170693" y="79655"/>
                      <a:pt x="165004" y="85341"/>
                      <a:pt x="156469" y="85341"/>
                    </a:cubicBezTo>
                    <a:lnTo>
                      <a:pt x="128020" y="85341"/>
                    </a:lnTo>
                    <a:cubicBezTo>
                      <a:pt x="119485" y="85341"/>
                      <a:pt x="113796" y="79655"/>
                      <a:pt x="113796" y="71127"/>
                    </a:cubicBezTo>
                    <a:lnTo>
                      <a:pt x="113796" y="48385"/>
                    </a:lnTo>
                    <a:cubicBezTo>
                      <a:pt x="113796" y="48385"/>
                      <a:pt x="34139" y="127983"/>
                      <a:pt x="34139" y="127983"/>
                    </a:cubicBezTo>
                    <a:lnTo>
                      <a:pt x="113796" y="207581"/>
                    </a:lnTo>
                    <a:lnTo>
                      <a:pt x="113796" y="184838"/>
                    </a:lnTo>
                    <a:cubicBezTo>
                      <a:pt x="113796" y="176310"/>
                      <a:pt x="120908" y="170624"/>
                      <a:pt x="128020" y="170624"/>
                    </a:cubicBezTo>
                    <a:lnTo>
                      <a:pt x="213367" y="170624"/>
                    </a:lnTo>
                    <a:cubicBezTo>
                      <a:pt x="221901" y="170624"/>
                      <a:pt x="227591" y="176310"/>
                      <a:pt x="227591" y="184838"/>
                    </a:cubicBezTo>
                    <a:cubicBezTo>
                      <a:pt x="227591" y="193367"/>
                      <a:pt x="221901" y="199052"/>
                      <a:pt x="213367" y="199052"/>
                    </a:cubicBezTo>
                    <a:lnTo>
                      <a:pt x="142244" y="199052"/>
                    </a:lnTo>
                    <a:lnTo>
                      <a:pt x="142244" y="241694"/>
                    </a:lnTo>
                    <a:cubicBezTo>
                      <a:pt x="142244" y="247380"/>
                      <a:pt x="137977" y="253065"/>
                      <a:pt x="133710" y="254487"/>
                    </a:cubicBezTo>
                    <a:cubicBezTo>
                      <a:pt x="132287" y="254487"/>
                      <a:pt x="129443" y="254487"/>
                      <a:pt x="128020" y="254487"/>
                    </a:cubicBezTo>
                    <a:close/>
                  </a:path>
                </a:pathLst>
              </a:custGeom>
              <a:solidFill>
                <a:srgbClr val="333333"/>
              </a:solidFill>
              <a:ln w="14222" cap="flat">
                <a:noFill/>
                <a:prstDash val="solid"/>
                <a:miter/>
              </a:ln>
            </p:spPr>
            <p:txBody>
              <a:bodyPr rtlCol="0" anchor="ctr"/>
              <a:lstStyle/>
              <a:p>
                <a:endParaRPr lang="en-US"/>
              </a:p>
            </p:txBody>
          </p:sp>
          <p:sp>
            <p:nvSpPr>
              <p:cNvPr id="260" name="Freeform 259">
                <a:extLst>
                  <a:ext uri="{FF2B5EF4-FFF2-40B4-BE49-F238E27FC236}">
                    <a16:creationId xmlns:a16="http://schemas.microsoft.com/office/drawing/2014/main" id="{9B65466C-8071-D4C5-321F-7E3496D6156E}"/>
                  </a:ext>
                </a:extLst>
              </p:cNvPr>
              <p:cNvSpPr/>
              <p:nvPr/>
            </p:nvSpPr>
            <p:spPr>
              <a:xfrm>
                <a:off x="3087919" y="5368650"/>
                <a:ext cx="255233" cy="668053"/>
              </a:xfrm>
              <a:custGeom>
                <a:avLst/>
                <a:gdLst>
                  <a:gd name="connsiteX0" fmla="*/ 70258 w 255233"/>
                  <a:gd name="connsiteY0" fmla="*/ 668053 h 668053"/>
                  <a:gd name="connsiteX1" fmla="*/ 56033 w 255233"/>
                  <a:gd name="connsiteY1" fmla="*/ 653839 h 668053"/>
                  <a:gd name="connsiteX2" fmla="*/ 56033 w 255233"/>
                  <a:gd name="connsiteY2" fmla="*/ 142139 h 668053"/>
                  <a:gd name="connsiteX3" fmla="*/ 13360 w 255233"/>
                  <a:gd name="connsiteY3" fmla="*/ 142139 h 668053"/>
                  <a:gd name="connsiteX4" fmla="*/ 558 w 255233"/>
                  <a:gd name="connsiteY4" fmla="*/ 133611 h 668053"/>
                  <a:gd name="connsiteX5" fmla="*/ 3403 w 255233"/>
                  <a:gd name="connsiteY5" fmla="*/ 117975 h 668053"/>
                  <a:gd name="connsiteX6" fmla="*/ 117198 w 255233"/>
                  <a:gd name="connsiteY6" fmla="*/ 4264 h 668053"/>
                  <a:gd name="connsiteX7" fmla="*/ 137113 w 255233"/>
                  <a:gd name="connsiteY7" fmla="*/ 4264 h 668053"/>
                  <a:gd name="connsiteX8" fmla="*/ 250908 w 255233"/>
                  <a:gd name="connsiteY8" fmla="*/ 117975 h 668053"/>
                  <a:gd name="connsiteX9" fmla="*/ 253753 w 255233"/>
                  <a:gd name="connsiteY9" fmla="*/ 133611 h 668053"/>
                  <a:gd name="connsiteX10" fmla="*/ 240951 w 255233"/>
                  <a:gd name="connsiteY10" fmla="*/ 142139 h 668053"/>
                  <a:gd name="connsiteX11" fmla="*/ 198278 w 255233"/>
                  <a:gd name="connsiteY11" fmla="*/ 142139 h 668053"/>
                  <a:gd name="connsiteX12" fmla="*/ 198278 w 255233"/>
                  <a:gd name="connsiteY12" fmla="*/ 369561 h 668053"/>
                  <a:gd name="connsiteX13" fmla="*/ 184053 w 255233"/>
                  <a:gd name="connsiteY13" fmla="*/ 383775 h 668053"/>
                  <a:gd name="connsiteX14" fmla="*/ 169829 w 255233"/>
                  <a:gd name="connsiteY14" fmla="*/ 369561 h 668053"/>
                  <a:gd name="connsiteX15" fmla="*/ 169829 w 255233"/>
                  <a:gd name="connsiteY15" fmla="*/ 127925 h 668053"/>
                  <a:gd name="connsiteX16" fmla="*/ 184053 w 255233"/>
                  <a:gd name="connsiteY16" fmla="*/ 113711 h 668053"/>
                  <a:gd name="connsiteX17" fmla="*/ 206812 w 255233"/>
                  <a:gd name="connsiteY17" fmla="*/ 113711 h 668053"/>
                  <a:gd name="connsiteX18" fmla="*/ 127155 w 255233"/>
                  <a:gd name="connsiteY18" fmla="*/ 34113 h 668053"/>
                  <a:gd name="connsiteX19" fmla="*/ 47499 w 255233"/>
                  <a:gd name="connsiteY19" fmla="*/ 113711 h 668053"/>
                  <a:gd name="connsiteX20" fmla="*/ 70258 w 255233"/>
                  <a:gd name="connsiteY20" fmla="*/ 113711 h 668053"/>
                  <a:gd name="connsiteX21" fmla="*/ 84482 w 255233"/>
                  <a:gd name="connsiteY21" fmla="*/ 127925 h 668053"/>
                  <a:gd name="connsiteX22" fmla="*/ 84482 w 255233"/>
                  <a:gd name="connsiteY22" fmla="*/ 653839 h 668053"/>
                  <a:gd name="connsiteX23" fmla="*/ 70258 w 255233"/>
                  <a:gd name="connsiteY23" fmla="*/ 668053 h 66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5233" h="668053">
                    <a:moveTo>
                      <a:pt x="70258" y="668053"/>
                    </a:moveTo>
                    <a:cubicBezTo>
                      <a:pt x="61723" y="668053"/>
                      <a:pt x="56033" y="662368"/>
                      <a:pt x="56033" y="653839"/>
                    </a:cubicBezTo>
                    <a:lnTo>
                      <a:pt x="56033" y="142139"/>
                    </a:lnTo>
                    <a:lnTo>
                      <a:pt x="13360" y="142139"/>
                    </a:lnTo>
                    <a:cubicBezTo>
                      <a:pt x="7670" y="142139"/>
                      <a:pt x="1980" y="137875"/>
                      <a:pt x="558" y="133611"/>
                    </a:cubicBezTo>
                    <a:cubicBezTo>
                      <a:pt x="-864" y="129346"/>
                      <a:pt x="558" y="122239"/>
                      <a:pt x="3403" y="117975"/>
                    </a:cubicBezTo>
                    <a:lnTo>
                      <a:pt x="117198" y="4264"/>
                    </a:lnTo>
                    <a:cubicBezTo>
                      <a:pt x="122888" y="-1421"/>
                      <a:pt x="131423" y="-1421"/>
                      <a:pt x="137113" y="4264"/>
                    </a:cubicBezTo>
                    <a:lnTo>
                      <a:pt x="250908" y="117975"/>
                    </a:lnTo>
                    <a:cubicBezTo>
                      <a:pt x="255175" y="122239"/>
                      <a:pt x="256598" y="127925"/>
                      <a:pt x="253753" y="133611"/>
                    </a:cubicBezTo>
                    <a:cubicBezTo>
                      <a:pt x="250908" y="139296"/>
                      <a:pt x="246641" y="142139"/>
                      <a:pt x="240951" y="142139"/>
                    </a:cubicBezTo>
                    <a:lnTo>
                      <a:pt x="198278" y="142139"/>
                    </a:lnTo>
                    <a:lnTo>
                      <a:pt x="198278" y="369561"/>
                    </a:lnTo>
                    <a:cubicBezTo>
                      <a:pt x="198278" y="378090"/>
                      <a:pt x="192588" y="383775"/>
                      <a:pt x="184053" y="383775"/>
                    </a:cubicBezTo>
                    <a:cubicBezTo>
                      <a:pt x="175518" y="383775"/>
                      <a:pt x="169829" y="378090"/>
                      <a:pt x="169829" y="369561"/>
                    </a:cubicBezTo>
                    <a:lnTo>
                      <a:pt x="169829" y="127925"/>
                    </a:lnTo>
                    <a:cubicBezTo>
                      <a:pt x="169829" y="119397"/>
                      <a:pt x="175518" y="113711"/>
                      <a:pt x="184053" y="113711"/>
                    </a:cubicBezTo>
                    <a:lnTo>
                      <a:pt x="206812" y="113711"/>
                    </a:lnTo>
                    <a:cubicBezTo>
                      <a:pt x="206812" y="113711"/>
                      <a:pt x="127155" y="34113"/>
                      <a:pt x="127155" y="34113"/>
                    </a:cubicBezTo>
                    <a:lnTo>
                      <a:pt x="47499" y="113711"/>
                    </a:lnTo>
                    <a:lnTo>
                      <a:pt x="70258" y="113711"/>
                    </a:lnTo>
                    <a:cubicBezTo>
                      <a:pt x="78792" y="113711"/>
                      <a:pt x="84482" y="120818"/>
                      <a:pt x="84482" y="127925"/>
                    </a:cubicBezTo>
                    <a:lnTo>
                      <a:pt x="84482" y="653839"/>
                    </a:lnTo>
                    <a:cubicBezTo>
                      <a:pt x="84482" y="662368"/>
                      <a:pt x="78792" y="668053"/>
                      <a:pt x="70258" y="668053"/>
                    </a:cubicBezTo>
                    <a:close/>
                  </a:path>
                </a:pathLst>
              </a:custGeom>
              <a:solidFill>
                <a:srgbClr val="333333"/>
              </a:solidFill>
              <a:ln w="14222" cap="flat">
                <a:noFill/>
                <a:prstDash val="solid"/>
                <a:miter/>
              </a:ln>
            </p:spPr>
            <p:txBody>
              <a:bodyPr rtlCol="0" anchor="ctr"/>
              <a:lstStyle/>
              <a:p>
                <a:endParaRPr lang="en-US"/>
              </a:p>
            </p:txBody>
          </p:sp>
          <p:grpSp>
            <p:nvGrpSpPr>
              <p:cNvPr id="261" name="Graphic 2">
                <a:extLst>
                  <a:ext uri="{FF2B5EF4-FFF2-40B4-BE49-F238E27FC236}">
                    <a16:creationId xmlns:a16="http://schemas.microsoft.com/office/drawing/2014/main" id="{B1030824-ECB4-E899-9816-C884E3DD1BE7}"/>
                  </a:ext>
                </a:extLst>
              </p:cNvPr>
              <p:cNvGrpSpPr/>
              <p:nvPr/>
            </p:nvGrpSpPr>
            <p:grpSpPr>
              <a:xfrm>
                <a:off x="2546563" y="5368649"/>
                <a:ext cx="483594" cy="909689"/>
                <a:chOff x="2546563" y="5368649"/>
                <a:chExt cx="483594" cy="909689"/>
              </a:xfrm>
              <a:solidFill>
                <a:srgbClr val="333333"/>
              </a:solidFill>
            </p:grpSpPr>
            <p:sp>
              <p:nvSpPr>
                <p:cNvPr id="263" name="Freeform 262">
                  <a:extLst>
                    <a:ext uri="{FF2B5EF4-FFF2-40B4-BE49-F238E27FC236}">
                      <a16:creationId xmlns:a16="http://schemas.microsoft.com/office/drawing/2014/main" id="{94DBC434-F7DD-79DD-3C65-B1FC5AED11C6}"/>
                    </a:ext>
                  </a:extLst>
                </p:cNvPr>
                <p:cNvSpPr/>
                <p:nvPr/>
              </p:nvSpPr>
              <p:spPr>
                <a:xfrm>
                  <a:off x="2731444" y="6036703"/>
                  <a:ext cx="28448" cy="241636"/>
                </a:xfrm>
                <a:custGeom>
                  <a:avLst/>
                  <a:gdLst>
                    <a:gd name="connsiteX0" fmla="*/ 14224 w 28448"/>
                    <a:gd name="connsiteY0" fmla="*/ 241636 h 241636"/>
                    <a:gd name="connsiteX1" fmla="*/ 0 w 28448"/>
                    <a:gd name="connsiteY1" fmla="*/ 227422 h 241636"/>
                    <a:gd name="connsiteX2" fmla="*/ 0 w 28448"/>
                    <a:gd name="connsiteY2" fmla="*/ 14214 h 241636"/>
                    <a:gd name="connsiteX3" fmla="*/ 14224 w 28448"/>
                    <a:gd name="connsiteY3" fmla="*/ 0 h 241636"/>
                    <a:gd name="connsiteX4" fmla="*/ 28449 w 28448"/>
                    <a:gd name="connsiteY4" fmla="*/ 14214 h 241636"/>
                    <a:gd name="connsiteX5" fmla="*/ 28449 w 28448"/>
                    <a:gd name="connsiteY5" fmla="*/ 227422 h 241636"/>
                    <a:gd name="connsiteX6" fmla="*/ 14224 w 28448"/>
                    <a:gd name="connsiteY6" fmla="*/ 241636 h 24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 h="241636">
                      <a:moveTo>
                        <a:pt x="14224" y="241636"/>
                      </a:moveTo>
                      <a:cubicBezTo>
                        <a:pt x="5690" y="241636"/>
                        <a:pt x="0" y="235951"/>
                        <a:pt x="0" y="227422"/>
                      </a:cubicBezTo>
                      <a:lnTo>
                        <a:pt x="0" y="14214"/>
                      </a:lnTo>
                      <a:cubicBezTo>
                        <a:pt x="0" y="5686"/>
                        <a:pt x="5690" y="0"/>
                        <a:pt x="14224" y="0"/>
                      </a:cubicBezTo>
                      <a:cubicBezTo>
                        <a:pt x="22759" y="0"/>
                        <a:pt x="28449" y="5686"/>
                        <a:pt x="28449" y="14214"/>
                      </a:cubicBezTo>
                      <a:lnTo>
                        <a:pt x="28449" y="227422"/>
                      </a:lnTo>
                      <a:cubicBezTo>
                        <a:pt x="28449" y="235951"/>
                        <a:pt x="22759" y="241636"/>
                        <a:pt x="14224" y="241636"/>
                      </a:cubicBezTo>
                      <a:close/>
                    </a:path>
                  </a:pathLst>
                </a:custGeom>
                <a:solidFill>
                  <a:srgbClr val="333333"/>
                </a:solidFill>
                <a:ln w="14222" cap="flat">
                  <a:noFill/>
                  <a:prstDash val="solid"/>
                  <a:miter/>
                </a:ln>
              </p:spPr>
              <p:txBody>
                <a:bodyPr rtlCol="0" anchor="ctr"/>
                <a:lstStyle/>
                <a:p>
                  <a:endParaRPr lang="en-US"/>
                </a:p>
              </p:txBody>
            </p:sp>
            <p:sp>
              <p:nvSpPr>
                <p:cNvPr id="264" name="Freeform 263">
                  <a:extLst>
                    <a:ext uri="{FF2B5EF4-FFF2-40B4-BE49-F238E27FC236}">
                      <a16:creationId xmlns:a16="http://schemas.microsoft.com/office/drawing/2014/main" id="{B060C195-E678-7BB3-0A28-B93EAE734321}"/>
                    </a:ext>
                  </a:extLst>
                </p:cNvPr>
                <p:cNvSpPr/>
                <p:nvPr/>
              </p:nvSpPr>
              <p:spPr>
                <a:xfrm>
                  <a:off x="2674546" y="6036703"/>
                  <a:ext cx="28448" cy="241636"/>
                </a:xfrm>
                <a:custGeom>
                  <a:avLst/>
                  <a:gdLst>
                    <a:gd name="connsiteX0" fmla="*/ 14224 w 28448"/>
                    <a:gd name="connsiteY0" fmla="*/ 241636 h 241636"/>
                    <a:gd name="connsiteX1" fmla="*/ 0 w 28448"/>
                    <a:gd name="connsiteY1" fmla="*/ 227422 h 241636"/>
                    <a:gd name="connsiteX2" fmla="*/ 0 w 28448"/>
                    <a:gd name="connsiteY2" fmla="*/ 14214 h 241636"/>
                    <a:gd name="connsiteX3" fmla="*/ 14224 w 28448"/>
                    <a:gd name="connsiteY3" fmla="*/ 0 h 241636"/>
                    <a:gd name="connsiteX4" fmla="*/ 28449 w 28448"/>
                    <a:gd name="connsiteY4" fmla="*/ 14214 h 241636"/>
                    <a:gd name="connsiteX5" fmla="*/ 28449 w 28448"/>
                    <a:gd name="connsiteY5" fmla="*/ 227422 h 241636"/>
                    <a:gd name="connsiteX6" fmla="*/ 14224 w 28448"/>
                    <a:gd name="connsiteY6" fmla="*/ 241636 h 24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 h="241636">
                      <a:moveTo>
                        <a:pt x="14224" y="241636"/>
                      </a:moveTo>
                      <a:cubicBezTo>
                        <a:pt x="5690" y="241636"/>
                        <a:pt x="0" y="235951"/>
                        <a:pt x="0" y="227422"/>
                      </a:cubicBezTo>
                      <a:lnTo>
                        <a:pt x="0" y="14214"/>
                      </a:lnTo>
                      <a:cubicBezTo>
                        <a:pt x="0" y="5686"/>
                        <a:pt x="5690" y="0"/>
                        <a:pt x="14224" y="0"/>
                      </a:cubicBezTo>
                      <a:cubicBezTo>
                        <a:pt x="22759" y="0"/>
                        <a:pt x="28449" y="5686"/>
                        <a:pt x="28449" y="14214"/>
                      </a:cubicBezTo>
                      <a:lnTo>
                        <a:pt x="28449" y="227422"/>
                      </a:lnTo>
                      <a:cubicBezTo>
                        <a:pt x="28449" y="235951"/>
                        <a:pt x="22759" y="241636"/>
                        <a:pt x="14224" y="241636"/>
                      </a:cubicBezTo>
                      <a:close/>
                    </a:path>
                  </a:pathLst>
                </a:custGeom>
                <a:solidFill>
                  <a:srgbClr val="333333"/>
                </a:solidFill>
                <a:ln w="14222" cap="flat">
                  <a:noFill/>
                  <a:prstDash val="solid"/>
                  <a:miter/>
                </a:ln>
              </p:spPr>
              <p:txBody>
                <a:bodyPr rtlCol="0" anchor="ctr"/>
                <a:lstStyle/>
                <a:p>
                  <a:endParaRPr lang="en-US"/>
                </a:p>
              </p:txBody>
            </p:sp>
            <p:sp>
              <p:nvSpPr>
                <p:cNvPr id="265" name="Freeform 264">
                  <a:extLst>
                    <a:ext uri="{FF2B5EF4-FFF2-40B4-BE49-F238E27FC236}">
                      <a16:creationId xmlns:a16="http://schemas.microsoft.com/office/drawing/2014/main" id="{07D1AFB0-9395-83DB-A81E-B848D5272ECF}"/>
                    </a:ext>
                  </a:extLst>
                </p:cNvPr>
                <p:cNvSpPr/>
                <p:nvPr/>
              </p:nvSpPr>
              <p:spPr>
                <a:xfrm>
                  <a:off x="2788342" y="6178842"/>
                  <a:ext cx="28448" cy="99497"/>
                </a:xfrm>
                <a:custGeom>
                  <a:avLst/>
                  <a:gdLst>
                    <a:gd name="connsiteX0" fmla="*/ 14224 w 28448"/>
                    <a:gd name="connsiteY0" fmla="*/ 99497 h 99497"/>
                    <a:gd name="connsiteX1" fmla="*/ 0 w 28448"/>
                    <a:gd name="connsiteY1" fmla="*/ 85283 h 99497"/>
                    <a:gd name="connsiteX2" fmla="*/ 0 w 28448"/>
                    <a:gd name="connsiteY2" fmla="*/ 14214 h 99497"/>
                    <a:gd name="connsiteX3" fmla="*/ 14224 w 28448"/>
                    <a:gd name="connsiteY3" fmla="*/ 0 h 99497"/>
                    <a:gd name="connsiteX4" fmla="*/ 28449 w 28448"/>
                    <a:gd name="connsiteY4" fmla="*/ 14214 h 99497"/>
                    <a:gd name="connsiteX5" fmla="*/ 28449 w 28448"/>
                    <a:gd name="connsiteY5" fmla="*/ 85283 h 99497"/>
                    <a:gd name="connsiteX6" fmla="*/ 14224 w 28448"/>
                    <a:gd name="connsiteY6" fmla="*/ 99497 h 9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 h="99497">
                      <a:moveTo>
                        <a:pt x="14224" y="99497"/>
                      </a:moveTo>
                      <a:cubicBezTo>
                        <a:pt x="5690" y="99497"/>
                        <a:pt x="0" y="93812"/>
                        <a:pt x="0" y="85283"/>
                      </a:cubicBezTo>
                      <a:lnTo>
                        <a:pt x="0" y="14214"/>
                      </a:lnTo>
                      <a:cubicBezTo>
                        <a:pt x="0" y="5686"/>
                        <a:pt x="5690" y="0"/>
                        <a:pt x="14224" y="0"/>
                      </a:cubicBezTo>
                      <a:cubicBezTo>
                        <a:pt x="22759" y="0"/>
                        <a:pt x="28449" y="5686"/>
                        <a:pt x="28449" y="14214"/>
                      </a:cubicBezTo>
                      <a:lnTo>
                        <a:pt x="28449" y="85283"/>
                      </a:lnTo>
                      <a:cubicBezTo>
                        <a:pt x="28449" y="93812"/>
                        <a:pt x="22759" y="99497"/>
                        <a:pt x="14224" y="99497"/>
                      </a:cubicBezTo>
                      <a:close/>
                    </a:path>
                  </a:pathLst>
                </a:custGeom>
                <a:solidFill>
                  <a:srgbClr val="333333"/>
                </a:solidFill>
                <a:ln w="14222" cap="flat">
                  <a:no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500921F4-EEEF-4769-E68B-E95BEED0EC6C}"/>
                    </a:ext>
                  </a:extLst>
                </p:cNvPr>
                <p:cNvSpPr/>
                <p:nvPr/>
              </p:nvSpPr>
              <p:spPr>
                <a:xfrm>
                  <a:off x="2674546" y="5425505"/>
                  <a:ext cx="142244" cy="184780"/>
                </a:xfrm>
                <a:custGeom>
                  <a:avLst/>
                  <a:gdLst>
                    <a:gd name="connsiteX0" fmla="*/ 71122 w 142244"/>
                    <a:gd name="connsiteY0" fmla="*/ 184781 h 184780"/>
                    <a:gd name="connsiteX1" fmla="*/ 0 w 142244"/>
                    <a:gd name="connsiteY1" fmla="*/ 113711 h 184780"/>
                    <a:gd name="connsiteX2" fmla="*/ 0 w 142244"/>
                    <a:gd name="connsiteY2" fmla="*/ 71070 h 184780"/>
                    <a:gd name="connsiteX3" fmla="*/ 11380 w 142244"/>
                    <a:gd name="connsiteY3" fmla="*/ 56856 h 184780"/>
                    <a:gd name="connsiteX4" fmla="*/ 56898 w 142244"/>
                    <a:gd name="connsiteY4" fmla="*/ 14214 h 184780"/>
                    <a:gd name="connsiteX5" fmla="*/ 61165 w 142244"/>
                    <a:gd name="connsiteY5" fmla="*/ 4264 h 184780"/>
                    <a:gd name="connsiteX6" fmla="*/ 71122 w 142244"/>
                    <a:gd name="connsiteY6" fmla="*/ 0 h 184780"/>
                    <a:gd name="connsiteX7" fmla="*/ 123753 w 142244"/>
                    <a:gd name="connsiteY7" fmla="*/ 21321 h 184780"/>
                    <a:gd name="connsiteX8" fmla="*/ 142244 w 142244"/>
                    <a:gd name="connsiteY8" fmla="*/ 71070 h 184780"/>
                    <a:gd name="connsiteX9" fmla="*/ 142244 w 142244"/>
                    <a:gd name="connsiteY9" fmla="*/ 113711 h 184780"/>
                    <a:gd name="connsiteX10" fmla="*/ 71122 w 142244"/>
                    <a:gd name="connsiteY10" fmla="*/ 184781 h 184780"/>
                    <a:gd name="connsiteX11" fmla="*/ 28449 w 142244"/>
                    <a:gd name="connsiteY11" fmla="*/ 81019 h 184780"/>
                    <a:gd name="connsiteX12" fmla="*/ 28449 w 142244"/>
                    <a:gd name="connsiteY12" fmla="*/ 113711 h 184780"/>
                    <a:gd name="connsiteX13" fmla="*/ 71122 w 142244"/>
                    <a:gd name="connsiteY13" fmla="*/ 156353 h 184780"/>
                    <a:gd name="connsiteX14" fmla="*/ 113795 w 142244"/>
                    <a:gd name="connsiteY14" fmla="*/ 113711 h 184780"/>
                    <a:gd name="connsiteX15" fmla="*/ 113795 w 142244"/>
                    <a:gd name="connsiteY15" fmla="*/ 71070 h 184780"/>
                    <a:gd name="connsiteX16" fmla="*/ 83924 w 142244"/>
                    <a:gd name="connsiteY16" fmla="*/ 29849 h 184780"/>
                    <a:gd name="connsiteX17" fmla="*/ 66855 w 142244"/>
                    <a:gd name="connsiteY17" fmla="*/ 58277 h 184780"/>
                    <a:gd name="connsiteX18" fmla="*/ 28449 w 142244"/>
                    <a:gd name="connsiteY18" fmla="*/ 82441 h 1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44" h="184780">
                      <a:moveTo>
                        <a:pt x="71122" y="184781"/>
                      </a:moveTo>
                      <a:cubicBezTo>
                        <a:pt x="31294" y="184781"/>
                        <a:pt x="0" y="153510"/>
                        <a:pt x="0" y="113711"/>
                      </a:cubicBezTo>
                      <a:lnTo>
                        <a:pt x="0" y="71070"/>
                      </a:lnTo>
                      <a:cubicBezTo>
                        <a:pt x="0" y="63963"/>
                        <a:pt x="4267" y="58277"/>
                        <a:pt x="11380" y="56856"/>
                      </a:cubicBezTo>
                      <a:cubicBezTo>
                        <a:pt x="14224" y="56856"/>
                        <a:pt x="56898" y="44063"/>
                        <a:pt x="56898" y="14214"/>
                      </a:cubicBezTo>
                      <a:cubicBezTo>
                        <a:pt x="56898" y="9950"/>
                        <a:pt x="58320" y="7107"/>
                        <a:pt x="61165" y="4264"/>
                      </a:cubicBezTo>
                      <a:cubicBezTo>
                        <a:pt x="64010" y="1421"/>
                        <a:pt x="66855" y="0"/>
                        <a:pt x="71122" y="0"/>
                      </a:cubicBezTo>
                      <a:cubicBezTo>
                        <a:pt x="75390" y="0"/>
                        <a:pt x="102416" y="0"/>
                        <a:pt x="123753" y="21321"/>
                      </a:cubicBezTo>
                      <a:cubicBezTo>
                        <a:pt x="136555" y="34114"/>
                        <a:pt x="142244" y="51170"/>
                        <a:pt x="142244" y="71070"/>
                      </a:cubicBezTo>
                      <a:lnTo>
                        <a:pt x="142244" y="113711"/>
                      </a:lnTo>
                      <a:cubicBezTo>
                        <a:pt x="142244" y="153510"/>
                        <a:pt x="110951" y="184781"/>
                        <a:pt x="71122" y="184781"/>
                      </a:cubicBezTo>
                      <a:close/>
                      <a:moveTo>
                        <a:pt x="28449" y="81019"/>
                      </a:moveTo>
                      <a:lnTo>
                        <a:pt x="28449" y="113711"/>
                      </a:lnTo>
                      <a:cubicBezTo>
                        <a:pt x="28449" y="137875"/>
                        <a:pt x="46941" y="156353"/>
                        <a:pt x="71122" y="156353"/>
                      </a:cubicBezTo>
                      <a:cubicBezTo>
                        <a:pt x="95304" y="156353"/>
                        <a:pt x="113795" y="137875"/>
                        <a:pt x="113795" y="113711"/>
                      </a:cubicBezTo>
                      <a:lnTo>
                        <a:pt x="113795" y="71070"/>
                      </a:lnTo>
                      <a:cubicBezTo>
                        <a:pt x="113795" y="42642"/>
                        <a:pt x="96726" y="32692"/>
                        <a:pt x="83924" y="29849"/>
                      </a:cubicBezTo>
                      <a:cubicBezTo>
                        <a:pt x="81079" y="39799"/>
                        <a:pt x="75390" y="49749"/>
                        <a:pt x="66855" y="58277"/>
                      </a:cubicBezTo>
                      <a:cubicBezTo>
                        <a:pt x="55475" y="69648"/>
                        <a:pt x="39828" y="78176"/>
                        <a:pt x="28449" y="82441"/>
                      </a:cubicBezTo>
                      <a:close/>
                    </a:path>
                  </a:pathLst>
                </a:custGeom>
                <a:solidFill>
                  <a:srgbClr val="333333"/>
                </a:solidFill>
                <a:ln w="14222" cap="flat">
                  <a:noFill/>
                  <a:prstDash val="solid"/>
                  <a:miter/>
                </a:ln>
              </p:spPr>
              <p:txBody>
                <a:bodyPr rtlCol="0" anchor="ctr"/>
                <a:lstStyle/>
                <a:p>
                  <a:endParaRPr lang="en-US"/>
                </a:p>
              </p:txBody>
            </p:sp>
            <p:sp>
              <p:nvSpPr>
                <p:cNvPr id="267" name="Freeform 266">
                  <a:extLst>
                    <a:ext uri="{FF2B5EF4-FFF2-40B4-BE49-F238E27FC236}">
                      <a16:creationId xmlns:a16="http://schemas.microsoft.com/office/drawing/2014/main" id="{EB4AC684-1B3F-F9DC-6648-27D9065C5AA7}"/>
                    </a:ext>
                  </a:extLst>
                </p:cNvPr>
                <p:cNvSpPr/>
                <p:nvPr/>
              </p:nvSpPr>
              <p:spPr>
                <a:xfrm>
                  <a:off x="2617649" y="5368649"/>
                  <a:ext cx="256039" cy="213208"/>
                </a:xfrm>
                <a:custGeom>
                  <a:avLst/>
                  <a:gdLst>
                    <a:gd name="connsiteX0" fmla="*/ 14224 w 256039"/>
                    <a:gd name="connsiteY0" fmla="*/ 213209 h 213208"/>
                    <a:gd name="connsiteX1" fmla="*/ 0 w 256039"/>
                    <a:gd name="connsiteY1" fmla="*/ 198995 h 213208"/>
                    <a:gd name="connsiteX2" fmla="*/ 0 w 256039"/>
                    <a:gd name="connsiteY2" fmla="*/ 127925 h 213208"/>
                    <a:gd name="connsiteX3" fmla="*/ 38406 w 256039"/>
                    <a:gd name="connsiteY3" fmla="*/ 38378 h 213208"/>
                    <a:gd name="connsiteX4" fmla="*/ 128020 w 256039"/>
                    <a:gd name="connsiteY4" fmla="*/ 0 h 213208"/>
                    <a:gd name="connsiteX5" fmla="*/ 217634 w 256039"/>
                    <a:gd name="connsiteY5" fmla="*/ 38378 h 213208"/>
                    <a:gd name="connsiteX6" fmla="*/ 256040 w 256039"/>
                    <a:gd name="connsiteY6" fmla="*/ 127925 h 213208"/>
                    <a:gd name="connsiteX7" fmla="*/ 256040 w 256039"/>
                    <a:gd name="connsiteY7" fmla="*/ 198995 h 213208"/>
                    <a:gd name="connsiteX8" fmla="*/ 241815 w 256039"/>
                    <a:gd name="connsiteY8" fmla="*/ 213209 h 213208"/>
                    <a:gd name="connsiteX9" fmla="*/ 241815 w 256039"/>
                    <a:gd name="connsiteY9" fmla="*/ 213209 h 213208"/>
                    <a:gd name="connsiteX10" fmla="*/ 227591 w 256039"/>
                    <a:gd name="connsiteY10" fmla="*/ 198995 h 213208"/>
                    <a:gd name="connsiteX11" fmla="*/ 227591 w 256039"/>
                    <a:gd name="connsiteY11" fmla="*/ 127925 h 213208"/>
                    <a:gd name="connsiteX12" fmla="*/ 197720 w 256039"/>
                    <a:gd name="connsiteY12" fmla="*/ 58277 h 213208"/>
                    <a:gd name="connsiteX13" fmla="*/ 128020 w 256039"/>
                    <a:gd name="connsiteY13" fmla="*/ 28428 h 213208"/>
                    <a:gd name="connsiteX14" fmla="*/ 58320 w 256039"/>
                    <a:gd name="connsiteY14" fmla="*/ 58277 h 213208"/>
                    <a:gd name="connsiteX15" fmla="*/ 28449 w 256039"/>
                    <a:gd name="connsiteY15" fmla="*/ 127925 h 213208"/>
                    <a:gd name="connsiteX16" fmla="*/ 28449 w 256039"/>
                    <a:gd name="connsiteY16" fmla="*/ 198995 h 213208"/>
                    <a:gd name="connsiteX17" fmla="*/ 14224 w 256039"/>
                    <a:gd name="connsiteY17" fmla="*/ 213209 h 21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039" h="213208">
                      <a:moveTo>
                        <a:pt x="14224" y="213209"/>
                      </a:moveTo>
                      <a:cubicBezTo>
                        <a:pt x="5690" y="213209"/>
                        <a:pt x="0" y="207523"/>
                        <a:pt x="0" y="198995"/>
                      </a:cubicBezTo>
                      <a:lnTo>
                        <a:pt x="0" y="127925"/>
                      </a:lnTo>
                      <a:cubicBezTo>
                        <a:pt x="0" y="95233"/>
                        <a:pt x="14224" y="62542"/>
                        <a:pt x="38406" y="38378"/>
                      </a:cubicBezTo>
                      <a:cubicBezTo>
                        <a:pt x="62587" y="14214"/>
                        <a:pt x="95304" y="0"/>
                        <a:pt x="128020" y="0"/>
                      </a:cubicBezTo>
                      <a:cubicBezTo>
                        <a:pt x="160736" y="0"/>
                        <a:pt x="192030" y="14214"/>
                        <a:pt x="217634" y="38378"/>
                      </a:cubicBezTo>
                      <a:cubicBezTo>
                        <a:pt x="241815" y="62542"/>
                        <a:pt x="256040" y="95233"/>
                        <a:pt x="256040" y="127925"/>
                      </a:cubicBezTo>
                      <a:cubicBezTo>
                        <a:pt x="256040" y="170567"/>
                        <a:pt x="256040" y="198995"/>
                        <a:pt x="256040" y="198995"/>
                      </a:cubicBezTo>
                      <a:cubicBezTo>
                        <a:pt x="256040" y="207523"/>
                        <a:pt x="250350" y="213209"/>
                        <a:pt x="241815" y="213209"/>
                      </a:cubicBezTo>
                      <a:lnTo>
                        <a:pt x="241815" y="213209"/>
                      </a:lnTo>
                      <a:cubicBezTo>
                        <a:pt x="233281" y="213209"/>
                        <a:pt x="227591" y="207523"/>
                        <a:pt x="227591" y="198995"/>
                      </a:cubicBezTo>
                      <a:cubicBezTo>
                        <a:pt x="227591" y="198995"/>
                        <a:pt x="227591" y="170567"/>
                        <a:pt x="227591" y="127925"/>
                      </a:cubicBezTo>
                      <a:cubicBezTo>
                        <a:pt x="227591" y="103762"/>
                        <a:pt x="216211" y="78176"/>
                        <a:pt x="197720" y="58277"/>
                      </a:cubicBezTo>
                      <a:cubicBezTo>
                        <a:pt x="177805" y="38378"/>
                        <a:pt x="153624" y="28428"/>
                        <a:pt x="128020" y="28428"/>
                      </a:cubicBezTo>
                      <a:cubicBezTo>
                        <a:pt x="102416" y="28428"/>
                        <a:pt x="78234" y="38378"/>
                        <a:pt x="58320" y="58277"/>
                      </a:cubicBezTo>
                      <a:cubicBezTo>
                        <a:pt x="38406" y="78176"/>
                        <a:pt x="27026" y="103762"/>
                        <a:pt x="28449" y="127925"/>
                      </a:cubicBezTo>
                      <a:lnTo>
                        <a:pt x="28449" y="198995"/>
                      </a:lnTo>
                      <a:cubicBezTo>
                        <a:pt x="28449" y="207523"/>
                        <a:pt x="22759" y="213209"/>
                        <a:pt x="14224" y="213209"/>
                      </a:cubicBezTo>
                      <a:close/>
                    </a:path>
                  </a:pathLst>
                </a:custGeom>
                <a:solidFill>
                  <a:srgbClr val="333333"/>
                </a:solidFill>
                <a:ln w="14222" cap="flat">
                  <a:noFill/>
                  <a:prstDash val="solid"/>
                  <a:miter/>
                </a:ln>
              </p:spPr>
              <p:txBody>
                <a:bodyPr rtlCol="0" anchor="ctr"/>
                <a:lstStyle/>
                <a:p>
                  <a:endParaRPr lang="en-US"/>
                </a:p>
              </p:txBody>
            </p:sp>
            <p:sp>
              <p:nvSpPr>
                <p:cNvPr id="268" name="Freeform 267">
                  <a:extLst>
                    <a:ext uri="{FF2B5EF4-FFF2-40B4-BE49-F238E27FC236}">
                      <a16:creationId xmlns:a16="http://schemas.microsoft.com/office/drawing/2014/main" id="{78DB78F0-912E-F0A9-1105-29A9C0EDD0E0}"/>
                    </a:ext>
                  </a:extLst>
                </p:cNvPr>
                <p:cNvSpPr/>
                <p:nvPr/>
              </p:nvSpPr>
              <p:spPr>
                <a:xfrm>
                  <a:off x="2588642" y="5681136"/>
                  <a:ext cx="169828" cy="383994"/>
                </a:xfrm>
                <a:custGeom>
                  <a:avLst/>
                  <a:gdLst>
                    <a:gd name="connsiteX0" fmla="*/ 157027 w 169828"/>
                    <a:gd name="connsiteY0" fmla="*/ 383995 h 383994"/>
                    <a:gd name="connsiteX1" fmla="*/ 14783 w 169828"/>
                    <a:gd name="connsiteY1" fmla="*/ 383995 h 383994"/>
                    <a:gd name="connsiteX2" fmla="*/ 3403 w 169828"/>
                    <a:gd name="connsiteY2" fmla="*/ 378310 h 383994"/>
                    <a:gd name="connsiteX3" fmla="*/ 558 w 169828"/>
                    <a:gd name="connsiteY3" fmla="*/ 366938 h 383994"/>
                    <a:gd name="connsiteX4" fmla="*/ 57456 w 169828"/>
                    <a:gd name="connsiteY4" fmla="*/ 11590 h 383994"/>
                    <a:gd name="connsiteX5" fmla="*/ 73103 w 169828"/>
                    <a:gd name="connsiteY5" fmla="*/ 219 h 383994"/>
                    <a:gd name="connsiteX6" fmla="*/ 84482 w 169828"/>
                    <a:gd name="connsiteY6" fmla="*/ 15855 h 383994"/>
                    <a:gd name="connsiteX7" fmla="*/ 30429 w 169828"/>
                    <a:gd name="connsiteY7" fmla="*/ 354146 h 383994"/>
                    <a:gd name="connsiteX8" fmla="*/ 155604 w 169828"/>
                    <a:gd name="connsiteY8" fmla="*/ 354146 h 383994"/>
                    <a:gd name="connsiteX9" fmla="*/ 169829 w 169828"/>
                    <a:gd name="connsiteY9" fmla="*/ 368360 h 383994"/>
                    <a:gd name="connsiteX10" fmla="*/ 155604 w 169828"/>
                    <a:gd name="connsiteY10" fmla="*/ 382574 h 38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828" h="383994">
                      <a:moveTo>
                        <a:pt x="157027" y="383995"/>
                      </a:moveTo>
                      <a:lnTo>
                        <a:pt x="14783" y="383995"/>
                      </a:lnTo>
                      <a:cubicBezTo>
                        <a:pt x="10515" y="383995"/>
                        <a:pt x="6248" y="382574"/>
                        <a:pt x="3403" y="378310"/>
                      </a:cubicBezTo>
                      <a:cubicBezTo>
                        <a:pt x="558" y="375467"/>
                        <a:pt x="-864" y="371203"/>
                        <a:pt x="558" y="366938"/>
                      </a:cubicBezTo>
                      <a:lnTo>
                        <a:pt x="57456" y="11590"/>
                      </a:lnTo>
                      <a:cubicBezTo>
                        <a:pt x="57456" y="4483"/>
                        <a:pt x="65991" y="-1202"/>
                        <a:pt x="73103" y="219"/>
                      </a:cubicBezTo>
                      <a:cubicBezTo>
                        <a:pt x="80215" y="219"/>
                        <a:pt x="85905" y="8748"/>
                        <a:pt x="84482" y="15855"/>
                      </a:cubicBezTo>
                      <a:lnTo>
                        <a:pt x="30429" y="354146"/>
                      </a:lnTo>
                      <a:lnTo>
                        <a:pt x="155604" y="354146"/>
                      </a:lnTo>
                      <a:cubicBezTo>
                        <a:pt x="164139" y="354146"/>
                        <a:pt x="169829" y="359831"/>
                        <a:pt x="169829" y="368360"/>
                      </a:cubicBezTo>
                      <a:cubicBezTo>
                        <a:pt x="169829" y="376888"/>
                        <a:pt x="164139" y="382574"/>
                        <a:pt x="155604" y="382574"/>
                      </a:cubicBezTo>
                      <a:close/>
                    </a:path>
                  </a:pathLst>
                </a:custGeom>
                <a:solidFill>
                  <a:srgbClr val="333333"/>
                </a:solidFill>
                <a:ln w="14222" cap="flat">
                  <a:noFill/>
                  <a:prstDash val="solid"/>
                  <a:miter/>
                </a:ln>
              </p:spPr>
              <p:txBody>
                <a:bodyPr rtlCol="0" anchor="ctr"/>
                <a:lstStyle/>
                <a:p>
                  <a:endParaRPr lang="en-US"/>
                </a:p>
              </p:txBody>
            </p:sp>
            <p:sp>
              <p:nvSpPr>
                <p:cNvPr id="269" name="Freeform 268">
                  <a:extLst>
                    <a:ext uri="{FF2B5EF4-FFF2-40B4-BE49-F238E27FC236}">
                      <a16:creationId xmlns:a16="http://schemas.microsoft.com/office/drawing/2014/main" id="{6BD3E65C-0529-F856-D550-13EE303C82F3}"/>
                    </a:ext>
                  </a:extLst>
                </p:cNvPr>
                <p:cNvSpPr/>
                <p:nvPr/>
              </p:nvSpPr>
              <p:spPr>
                <a:xfrm>
                  <a:off x="2546563" y="5581589"/>
                  <a:ext cx="213599" cy="369830"/>
                </a:xfrm>
                <a:custGeom>
                  <a:avLst/>
                  <a:gdLst>
                    <a:gd name="connsiteX0" fmla="*/ 73930 w 213599"/>
                    <a:gd name="connsiteY0" fmla="*/ 369831 h 369830"/>
                    <a:gd name="connsiteX1" fmla="*/ 17033 w 213599"/>
                    <a:gd name="connsiteY1" fmla="*/ 342825 h 369830"/>
                    <a:gd name="connsiteX2" fmla="*/ 1386 w 213599"/>
                    <a:gd name="connsiteY2" fmla="*/ 283126 h 369830"/>
                    <a:gd name="connsiteX3" fmla="*/ 35525 w 213599"/>
                    <a:gd name="connsiteY3" fmla="*/ 96924 h 369830"/>
                    <a:gd name="connsiteX4" fmla="*/ 113759 w 213599"/>
                    <a:gd name="connsiteY4" fmla="*/ 17326 h 369830"/>
                    <a:gd name="connsiteX5" fmla="*/ 196261 w 213599"/>
                    <a:gd name="connsiteY5" fmla="*/ 269 h 369830"/>
                    <a:gd name="connsiteX6" fmla="*/ 213330 w 213599"/>
                    <a:gd name="connsiteY6" fmla="*/ 11641 h 369830"/>
                    <a:gd name="connsiteX7" fmla="*/ 201950 w 213599"/>
                    <a:gd name="connsiteY7" fmla="*/ 28697 h 369830"/>
                    <a:gd name="connsiteX8" fmla="*/ 119449 w 213599"/>
                    <a:gd name="connsiteY8" fmla="*/ 45754 h 369830"/>
                    <a:gd name="connsiteX9" fmla="*/ 63973 w 213599"/>
                    <a:gd name="connsiteY9" fmla="*/ 102610 h 369830"/>
                    <a:gd name="connsiteX10" fmla="*/ 29835 w 213599"/>
                    <a:gd name="connsiteY10" fmla="*/ 288811 h 369830"/>
                    <a:gd name="connsiteX11" fmla="*/ 39792 w 213599"/>
                    <a:gd name="connsiteY11" fmla="*/ 325768 h 369830"/>
                    <a:gd name="connsiteX12" fmla="*/ 73930 w 213599"/>
                    <a:gd name="connsiteY12" fmla="*/ 341403 h 369830"/>
                    <a:gd name="connsiteX13" fmla="*/ 88155 w 213599"/>
                    <a:gd name="connsiteY13" fmla="*/ 355617 h 369830"/>
                    <a:gd name="connsiteX14" fmla="*/ 73930 w 213599"/>
                    <a:gd name="connsiteY14" fmla="*/ 369831 h 3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599" h="369830">
                      <a:moveTo>
                        <a:pt x="73930" y="369831"/>
                      </a:moveTo>
                      <a:cubicBezTo>
                        <a:pt x="52594" y="369831"/>
                        <a:pt x="31257" y="359881"/>
                        <a:pt x="17033" y="342825"/>
                      </a:cubicBezTo>
                      <a:cubicBezTo>
                        <a:pt x="2808" y="325768"/>
                        <a:pt x="-2881" y="304447"/>
                        <a:pt x="1386" y="283126"/>
                      </a:cubicBezTo>
                      <a:lnTo>
                        <a:pt x="35525" y="96924"/>
                      </a:lnTo>
                      <a:cubicBezTo>
                        <a:pt x="42637" y="57125"/>
                        <a:pt x="73930" y="25855"/>
                        <a:pt x="113759" y="17326"/>
                      </a:cubicBezTo>
                      <a:lnTo>
                        <a:pt x="196261" y="269"/>
                      </a:lnTo>
                      <a:cubicBezTo>
                        <a:pt x="203373" y="-1152"/>
                        <a:pt x="211907" y="3112"/>
                        <a:pt x="213330" y="11641"/>
                      </a:cubicBezTo>
                      <a:cubicBezTo>
                        <a:pt x="214753" y="18748"/>
                        <a:pt x="210485" y="27276"/>
                        <a:pt x="201950" y="28697"/>
                      </a:cubicBezTo>
                      <a:lnTo>
                        <a:pt x="119449" y="45754"/>
                      </a:lnTo>
                      <a:cubicBezTo>
                        <a:pt x="91000" y="51439"/>
                        <a:pt x="68241" y="74182"/>
                        <a:pt x="63973" y="102610"/>
                      </a:cubicBezTo>
                      <a:lnTo>
                        <a:pt x="29835" y="288811"/>
                      </a:lnTo>
                      <a:cubicBezTo>
                        <a:pt x="26990" y="301604"/>
                        <a:pt x="29835" y="315818"/>
                        <a:pt x="39792" y="325768"/>
                      </a:cubicBezTo>
                      <a:cubicBezTo>
                        <a:pt x="49749" y="335718"/>
                        <a:pt x="61129" y="341403"/>
                        <a:pt x="73930" y="341403"/>
                      </a:cubicBezTo>
                      <a:cubicBezTo>
                        <a:pt x="86733" y="341403"/>
                        <a:pt x="88155" y="347089"/>
                        <a:pt x="88155" y="355617"/>
                      </a:cubicBezTo>
                      <a:cubicBezTo>
                        <a:pt x="88155" y="364146"/>
                        <a:pt x="82465" y="369831"/>
                        <a:pt x="73930" y="369831"/>
                      </a:cubicBezTo>
                      <a:close/>
                    </a:path>
                  </a:pathLst>
                </a:custGeom>
                <a:solidFill>
                  <a:srgbClr val="333333"/>
                </a:solidFill>
                <a:ln w="14222" cap="flat">
                  <a:noFill/>
                  <a:prstDash val="solid"/>
                  <a:miter/>
                </a:ln>
              </p:spPr>
              <p:txBody>
                <a:bodyPr rtlCol="0" anchor="ctr"/>
                <a:lstStyle/>
                <a:p>
                  <a:endParaRPr lang="en-US"/>
                </a:p>
              </p:txBody>
            </p:sp>
            <p:sp>
              <p:nvSpPr>
                <p:cNvPr id="270" name="Freeform 269">
                  <a:extLst>
                    <a:ext uri="{FF2B5EF4-FFF2-40B4-BE49-F238E27FC236}">
                      <a16:creationId xmlns:a16="http://schemas.microsoft.com/office/drawing/2014/main" id="{8B88024F-70F1-7C45-447F-88D2598851F2}"/>
                    </a:ext>
                  </a:extLst>
                </p:cNvPr>
                <p:cNvSpPr/>
                <p:nvPr/>
              </p:nvSpPr>
              <p:spPr>
                <a:xfrm>
                  <a:off x="2731225" y="5581639"/>
                  <a:ext cx="213549" cy="369780"/>
                </a:xfrm>
                <a:custGeom>
                  <a:avLst/>
                  <a:gdLst>
                    <a:gd name="connsiteX0" fmla="*/ 139619 w 213549"/>
                    <a:gd name="connsiteY0" fmla="*/ 369781 h 369780"/>
                    <a:gd name="connsiteX1" fmla="*/ 125395 w 213549"/>
                    <a:gd name="connsiteY1" fmla="*/ 355567 h 369780"/>
                    <a:gd name="connsiteX2" fmla="*/ 139619 w 213549"/>
                    <a:gd name="connsiteY2" fmla="*/ 341353 h 369780"/>
                    <a:gd name="connsiteX3" fmla="*/ 173758 w 213549"/>
                    <a:gd name="connsiteY3" fmla="*/ 325718 h 369780"/>
                    <a:gd name="connsiteX4" fmla="*/ 183715 w 213549"/>
                    <a:gd name="connsiteY4" fmla="*/ 288761 h 369780"/>
                    <a:gd name="connsiteX5" fmla="*/ 149576 w 213549"/>
                    <a:gd name="connsiteY5" fmla="*/ 102559 h 369780"/>
                    <a:gd name="connsiteX6" fmla="*/ 94101 w 213549"/>
                    <a:gd name="connsiteY6" fmla="*/ 45704 h 369780"/>
                    <a:gd name="connsiteX7" fmla="*/ 11599 w 213549"/>
                    <a:gd name="connsiteY7" fmla="*/ 28647 h 369780"/>
                    <a:gd name="connsiteX8" fmla="*/ 219 w 213549"/>
                    <a:gd name="connsiteY8" fmla="*/ 11591 h 369780"/>
                    <a:gd name="connsiteX9" fmla="*/ 17289 w 213549"/>
                    <a:gd name="connsiteY9" fmla="*/ 219 h 369780"/>
                    <a:gd name="connsiteX10" fmla="*/ 99791 w 213549"/>
                    <a:gd name="connsiteY10" fmla="*/ 17276 h 369780"/>
                    <a:gd name="connsiteX11" fmla="*/ 178025 w 213549"/>
                    <a:gd name="connsiteY11" fmla="*/ 96874 h 369780"/>
                    <a:gd name="connsiteX12" fmla="*/ 212163 w 213549"/>
                    <a:gd name="connsiteY12" fmla="*/ 283076 h 369780"/>
                    <a:gd name="connsiteX13" fmla="*/ 196517 w 213549"/>
                    <a:gd name="connsiteY13" fmla="*/ 342775 h 369780"/>
                    <a:gd name="connsiteX14" fmla="*/ 139619 w 213549"/>
                    <a:gd name="connsiteY14" fmla="*/ 369781 h 36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549" h="369780">
                      <a:moveTo>
                        <a:pt x="139619" y="369781"/>
                      </a:moveTo>
                      <a:cubicBezTo>
                        <a:pt x="131084" y="369781"/>
                        <a:pt x="125395" y="364096"/>
                        <a:pt x="125395" y="355567"/>
                      </a:cubicBezTo>
                      <a:cubicBezTo>
                        <a:pt x="125395" y="347039"/>
                        <a:pt x="131084" y="341353"/>
                        <a:pt x="139619" y="341353"/>
                      </a:cubicBezTo>
                      <a:cubicBezTo>
                        <a:pt x="152421" y="341353"/>
                        <a:pt x="165223" y="335668"/>
                        <a:pt x="173758" y="325718"/>
                      </a:cubicBezTo>
                      <a:cubicBezTo>
                        <a:pt x="182292" y="315768"/>
                        <a:pt x="186560" y="301554"/>
                        <a:pt x="183715" y="288761"/>
                      </a:cubicBezTo>
                      <a:lnTo>
                        <a:pt x="149576" y="102559"/>
                      </a:lnTo>
                      <a:cubicBezTo>
                        <a:pt x="143886" y="74132"/>
                        <a:pt x="122550" y="51389"/>
                        <a:pt x="94101" y="45704"/>
                      </a:cubicBezTo>
                      <a:lnTo>
                        <a:pt x="11599" y="28647"/>
                      </a:lnTo>
                      <a:cubicBezTo>
                        <a:pt x="4487" y="27226"/>
                        <a:pt x="-1203" y="20119"/>
                        <a:pt x="219" y="11591"/>
                      </a:cubicBezTo>
                      <a:cubicBezTo>
                        <a:pt x="1642" y="4484"/>
                        <a:pt x="8754" y="-1202"/>
                        <a:pt x="17289" y="219"/>
                      </a:cubicBezTo>
                      <a:lnTo>
                        <a:pt x="99791" y="17276"/>
                      </a:lnTo>
                      <a:cubicBezTo>
                        <a:pt x="139619" y="25804"/>
                        <a:pt x="170913" y="57075"/>
                        <a:pt x="178025" y="96874"/>
                      </a:cubicBezTo>
                      <a:lnTo>
                        <a:pt x="212163" y="283076"/>
                      </a:lnTo>
                      <a:cubicBezTo>
                        <a:pt x="216431" y="304397"/>
                        <a:pt x="210741" y="327139"/>
                        <a:pt x="196517" y="342775"/>
                      </a:cubicBezTo>
                      <a:cubicBezTo>
                        <a:pt x="182292" y="359831"/>
                        <a:pt x="162378" y="369781"/>
                        <a:pt x="139619" y="369781"/>
                      </a:cubicBezTo>
                      <a:close/>
                    </a:path>
                  </a:pathLst>
                </a:custGeom>
                <a:solidFill>
                  <a:srgbClr val="333333"/>
                </a:solidFill>
                <a:ln w="14222" cap="flat">
                  <a:noFill/>
                  <a:prstDash val="solid"/>
                  <a:miter/>
                </a:ln>
              </p:spPr>
              <p:txBody>
                <a:bodyPr rtlCol="0" anchor="ctr"/>
                <a:lstStyle/>
                <a:p>
                  <a:endParaRPr lang="en-US"/>
                </a:p>
              </p:txBody>
            </p:sp>
            <p:grpSp>
              <p:nvGrpSpPr>
                <p:cNvPr id="271" name="Graphic 2">
                  <a:extLst>
                    <a:ext uri="{FF2B5EF4-FFF2-40B4-BE49-F238E27FC236}">
                      <a16:creationId xmlns:a16="http://schemas.microsoft.com/office/drawing/2014/main" id="{FC653E9C-415C-46DA-73E0-79E5662698FC}"/>
                    </a:ext>
                  </a:extLst>
                </p:cNvPr>
                <p:cNvGrpSpPr/>
                <p:nvPr/>
              </p:nvGrpSpPr>
              <p:grpSpPr>
                <a:xfrm>
                  <a:off x="2774117" y="5922992"/>
                  <a:ext cx="256039" cy="227422"/>
                  <a:chOff x="2774117" y="5922992"/>
                  <a:chExt cx="256039" cy="227422"/>
                </a:xfrm>
                <a:solidFill>
                  <a:srgbClr val="333333"/>
                </a:solidFill>
              </p:grpSpPr>
              <p:sp>
                <p:nvSpPr>
                  <p:cNvPr id="273" name="Freeform 272">
                    <a:extLst>
                      <a:ext uri="{FF2B5EF4-FFF2-40B4-BE49-F238E27FC236}">
                        <a16:creationId xmlns:a16="http://schemas.microsoft.com/office/drawing/2014/main" id="{8AE2456F-76D8-B61A-B23F-DF1DCB4A2E68}"/>
                      </a:ext>
                    </a:extLst>
                  </p:cNvPr>
                  <p:cNvSpPr/>
                  <p:nvPr/>
                </p:nvSpPr>
                <p:spPr>
                  <a:xfrm>
                    <a:off x="2774117" y="5922992"/>
                    <a:ext cx="256039" cy="113711"/>
                  </a:xfrm>
                  <a:custGeom>
                    <a:avLst/>
                    <a:gdLst>
                      <a:gd name="connsiteX0" fmla="*/ 213367 w 256039"/>
                      <a:gd name="connsiteY0" fmla="*/ 113711 h 113711"/>
                      <a:gd name="connsiteX1" fmla="*/ 42673 w 256039"/>
                      <a:gd name="connsiteY1" fmla="*/ 113711 h 113711"/>
                      <a:gd name="connsiteX2" fmla="*/ 0 w 256039"/>
                      <a:gd name="connsiteY2" fmla="*/ 71070 h 113711"/>
                      <a:gd name="connsiteX3" fmla="*/ 0 w 256039"/>
                      <a:gd name="connsiteY3" fmla="*/ 42642 h 113711"/>
                      <a:gd name="connsiteX4" fmla="*/ 42673 w 256039"/>
                      <a:gd name="connsiteY4" fmla="*/ 0 h 113711"/>
                      <a:gd name="connsiteX5" fmla="*/ 213367 w 256039"/>
                      <a:gd name="connsiteY5" fmla="*/ 0 h 113711"/>
                      <a:gd name="connsiteX6" fmla="*/ 256040 w 256039"/>
                      <a:gd name="connsiteY6" fmla="*/ 42642 h 113711"/>
                      <a:gd name="connsiteX7" fmla="*/ 256040 w 256039"/>
                      <a:gd name="connsiteY7" fmla="*/ 71070 h 113711"/>
                      <a:gd name="connsiteX8" fmla="*/ 213367 w 256039"/>
                      <a:gd name="connsiteY8" fmla="*/ 113711 h 113711"/>
                      <a:gd name="connsiteX9" fmla="*/ 42673 w 256039"/>
                      <a:gd name="connsiteY9" fmla="*/ 28428 h 113711"/>
                      <a:gd name="connsiteX10" fmla="*/ 28449 w 256039"/>
                      <a:gd name="connsiteY10" fmla="*/ 42642 h 113711"/>
                      <a:gd name="connsiteX11" fmla="*/ 28449 w 256039"/>
                      <a:gd name="connsiteY11" fmla="*/ 71070 h 113711"/>
                      <a:gd name="connsiteX12" fmla="*/ 42673 w 256039"/>
                      <a:gd name="connsiteY12" fmla="*/ 85283 h 113711"/>
                      <a:gd name="connsiteX13" fmla="*/ 213367 w 256039"/>
                      <a:gd name="connsiteY13" fmla="*/ 85283 h 113711"/>
                      <a:gd name="connsiteX14" fmla="*/ 227591 w 256039"/>
                      <a:gd name="connsiteY14" fmla="*/ 71070 h 113711"/>
                      <a:gd name="connsiteX15" fmla="*/ 227591 w 256039"/>
                      <a:gd name="connsiteY15" fmla="*/ 42642 h 113711"/>
                      <a:gd name="connsiteX16" fmla="*/ 213367 w 256039"/>
                      <a:gd name="connsiteY16" fmla="*/ 28428 h 113711"/>
                      <a:gd name="connsiteX17" fmla="*/ 42673 w 256039"/>
                      <a:gd name="connsiteY17" fmla="*/ 28428 h 1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039" h="113711">
                        <a:moveTo>
                          <a:pt x="213367" y="113711"/>
                        </a:moveTo>
                        <a:lnTo>
                          <a:pt x="42673" y="113711"/>
                        </a:lnTo>
                        <a:cubicBezTo>
                          <a:pt x="18492" y="113711"/>
                          <a:pt x="0" y="95233"/>
                          <a:pt x="0" y="71070"/>
                        </a:cubicBezTo>
                        <a:lnTo>
                          <a:pt x="0" y="42642"/>
                        </a:lnTo>
                        <a:cubicBezTo>
                          <a:pt x="0" y="18478"/>
                          <a:pt x="18492" y="0"/>
                          <a:pt x="42673" y="0"/>
                        </a:cubicBezTo>
                        <a:lnTo>
                          <a:pt x="213367" y="0"/>
                        </a:lnTo>
                        <a:cubicBezTo>
                          <a:pt x="237548" y="0"/>
                          <a:pt x="256040" y="18478"/>
                          <a:pt x="256040" y="42642"/>
                        </a:cubicBezTo>
                        <a:lnTo>
                          <a:pt x="256040" y="71070"/>
                        </a:lnTo>
                        <a:cubicBezTo>
                          <a:pt x="256040" y="95233"/>
                          <a:pt x="237548" y="113711"/>
                          <a:pt x="213367" y="113711"/>
                        </a:cubicBezTo>
                        <a:close/>
                        <a:moveTo>
                          <a:pt x="42673" y="28428"/>
                        </a:moveTo>
                        <a:cubicBezTo>
                          <a:pt x="34139" y="28428"/>
                          <a:pt x="28449" y="34114"/>
                          <a:pt x="28449" y="42642"/>
                        </a:cubicBezTo>
                        <a:lnTo>
                          <a:pt x="28449" y="71070"/>
                        </a:lnTo>
                        <a:cubicBezTo>
                          <a:pt x="28449" y="79598"/>
                          <a:pt x="34139" y="85283"/>
                          <a:pt x="42673" y="85283"/>
                        </a:cubicBezTo>
                        <a:lnTo>
                          <a:pt x="213367" y="85283"/>
                        </a:lnTo>
                        <a:cubicBezTo>
                          <a:pt x="221901" y="85283"/>
                          <a:pt x="227591" y="79598"/>
                          <a:pt x="227591" y="71070"/>
                        </a:cubicBezTo>
                        <a:lnTo>
                          <a:pt x="227591" y="42642"/>
                        </a:lnTo>
                        <a:cubicBezTo>
                          <a:pt x="227591" y="34114"/>
                          <a:pt x="221901" y="28428"/>
                          <a:pt x="213367" y="28428"/>
                        </a:cubicBezTo>
                        <a:lnTo>
                          <a:pt x="42673" y="28428"/>
                        </a:lnTo>
                        <a:close/>
                      </a:path>
                    </a:pathLst>
                  </a:custGeom>
                  <a:solidFill>
                    <a:srgbClr val="333333"/>
                  </a:solidFill>
                  <a:ln w="14222" cap="flat">
                    <a:noFill/>
                    <a:prstDash val="solid"/>
                    <a:miter/>
                  </a:ln>
                </p:spPr>
                <p:txBody>
                  <a:bodyPr rtlCol="0" anchor="ctr"/>
                  <a:lstStyle/>
                  <a:p>
                    <a:endParaRPr lang="en-US"/>
                  </a:p>
                </p:txBody>
              </p:sp>
              <p:sp>
                <p:nvSpPr>
                  <p:cNvPr id="274" name="Freeform 273">
                    <a:extLst>
                      <a:ext uri="{FF2B5EF4-FFF2-40B4-BE49-F238E27FC236}">
                        <a16:creationId xmlns:a16="http://schemas.microsoft.com/office/drawing/2014/main" id="{FCFB79AB-29F2-632F-B2B2-CC9AA16A128E}"/>
                      </a:ext>
                    </a:extLst>
                  </p:cNvPr>
                  <p:cNvSpPr/>
                  <p:nvPr/>
                </p:nvSpPr>
                <p:spPr>
                  <a:xfrm>
                    <a:off x="2788342" y="6065131"/>
                    <a:ext cx="227590" cy="85283"/>
                  </a:xfrm>
                  <a:custGeom>
                    <a:avLst/>
                    <a:gdLst>
                      <a:gd name="connsiteX0" fmla="*/ 184918 w 227590"/>
                      <a:gd name="connsiteY0" fmla="*/ 85283 h 85283"/>
                      <a:gd name="connsiteX1" fmla="*/ 42673 w 227590"/>
                      <a:gd name="connsiteY1" fmla="*/ 85283 h 85283"/>
                      <a:gd name="connsiteX2" fmla="*/ 0 w 227590"/>
                      <a:gd name="connsiteY2" fmla="*/ 42642 h 85283"/>
                      <a:gd name="connsiteX3" fmla="*/ 0 w 227590"/>
                      <a:gd name="connsiteY3" fmla="*/ 14214 h 85283"/>
                      <a:gd name="connsiteX4" fmla="*/ 14224 w 227590"/>
                      <a:gd name="connsiteY4" fmla="*/ 0 h 85283"/>
                      <a:gd name="connsiteX5" fmla="*/ 28449 w 227590"/>
                      <a:gd name="connsiteY5" fmla="*/ 14214 h 85283"/>
                      <a:gd name="connsiteX6" fmla="*/ 28449 w 227590"/>
                      <a:gd name="connsiteY6" fmla="*/ 42642 h 85283"/>
                      <a:gd name="connsiteX7" fmla="*/ 42673 w 227590"/>
                      <a:gd name="connsiteY7" fmla="*/ 56856 h 85283"/>
                      <a:gd name="connsiteX8" fmla="*/ 184918 w 227590"/>
                      <a:gd name="connsiteY8" fmla="*/ 56856 h 85283"/>
                      <a:gd name="connsiteX9" fmla="*/ 199142 w 227590"/>
                      <a:gd name="connsiteY9" fmla="*/ 42642 h 85283"/>
                      <a:gd name="connsiteX10" fmla="*/ 199142 w 227590"/>
                      <a:gd name="connsiteY10" fmla="*/ 14214 h 85283"/>
                      <a:gd name="connsiteX11" fmla="*/ 213367 w 227590"/>
                      <a:gd name="connsiteY11" fmla="*/ 0 h 85283"/>
                      <a:gd name="connsiteX12" fmla="*/ 227591 w 227590"/>
                      <a:gd name="connsiteY12" fmla="*/ 14214 h 85283"/>
                      <a:gd name="connsiteX13" fmla="*/ 227591 w 227590"/>
                      <a:gd name="connsiteY13" fmla="*/ 42642 h 85283"/>
                      <a:gd name="connsiteX14" fmla="*/ 184918 w 227590"/>
                      <a:gd name="connsiteY14" fmla="*/ 85283 h 8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590" h="85283">
                        <a:moveTo>
                          <a:pt x="184918" y="85283"/>
                        </a:moveTo>
                        <a:lnTo>
                          <a:pt x="42673" y="85283"/>
                        </a:lnTo>
                        <a:cubicBezTo>
                          <a:pt x="18492" y="85283"/>
                          <a:pt x="0" y="66806"/>
                          <a:pt x="0" y="42642"/>
                        </a:cubicBezTo>
                        <a:lnTo>
                          <a:pt x="0" y="14214"/>
                        </a:lnTo>
                        <a:cubicBezTo>
                          <a:pt x="0" y="5686"/>
                          <a:pt x="5690" y="0"/>
                          <a:pt x="14224" y="0"/>
                        </a:cubicBezTo>
                        <a:cubicBezTo>
                          <a:pt x="22759" y="0"/>
                          <a:pt x="28449" y="5686"/>
                          <a:pt x="28449" y="14214"/>
                        </a:cubicBezTo>
                        <a:lnTo>
                          <a:pt x="28449" y="42642"/>
                        </a:lnTo>
                        <a:cubicBezTo>
                          <a:pt x="28449" y="51171"/>
                          <a:pt x="34139" y="56856"/>
                          <a:pt x="42673" y="56856"/>
                        </a:cubicBezTo>
                        <a:lnTo>
                          <a:pt x="184918" y="56856"/>
                        </a:lnTo>
                        <a:cubicBezTo>
                          <a:pt x="193452" y="56856"/>
                          <a:pt x="199142" y="51171"/>
                          <a:pt x="199142" y="42642"/>
                        </a:cubicBezTo>
                        <a:lnTo>
                          <a:pt x="199142" y="14214"/>
                        </a:lnTo>
                        <a:cubicBezTo>
                          <a:pt x="199142" y="5686"/>
                          <a:pt x="204832" y="0"/>
                          <a:pt x="213367" y="0"/>
                        </a:cubicBezTo>
                        <a:cubicBezTo>
                          <a:pt x="221901" y="0"/>
                          <a:pt x="227591" y="5686"/>
                          <a:pt x="227591" y="14214"/>
                        </a:cubicBezTo>
                        <a:lnTo>
                          <a:pt x="227591" y="42642"/>
                        </a:lnTo>
                        <a:cubicBezTo>
                          <a:pt x="227591" y="66806"/>
                          <a:pt x="209099" y="85283"/>
                          <a:pt x="184918" y="85283"/>
                        </a:cubicBezTo>
                        <a:close/>
                      </a:path>
                    </a:pathLst>
                  </a:custGeom>
                  <a:solidFill>
                    <a:srgbClr val="333333"/>
                  </a:solidFill>
                  <a:ln w="14222" cap="flat">
                    <a:noFill/>
                    <a:prstDash val="solid"/>
                    <a:miter/>
                  </a:ln>
                </p:spPr>
                <p:txBody>
                  <a:bodyPr rtlCol="0" anchor="ctr"/>
                  <a:lstStyle/>
                  <a:p>
                    <a:endParaRPr lang="en-US"/>
                  </a:p>
                </p:txBody>
              </p:sp>
              <p:sp>
                <p:nvSpPr>
                  <p:cNvPr id="275" name="Freeform 274">
                    <a:extLst>
                      <a:ext uri="{FF2B5EF4-FFF2-40B4-BE49-F238E27FC236}">
                        <a16:creationId xmlns:a16="http://schemas.microsoft.com/office/drawing/2014/main" id="{886BEB20-75C0-7714-B433-FD3BCAC12935}"/>
                      </a:ext>
                    </a:extLst>
                  </p:cNvPr>
                  <p:cNvSpPr/>
                  <p:nvPr/>
                </p:nvSpPr>
                <p:spPr>
                  <a:xfrm>
                    <a:off x="2845240" y="6008275"/>
                    <a:ext cx="28448" cy="56855"/>
                  </a:xfrm>
                  <a:custGeom>
                    <a:avLst/>
                    <a:gdLst>
                      <a:gd name="connsiteX0" fmla="*/ 14224 w 28448"/>
                      <a:gd name="connsiteY0" fmla="*/ 56856 h 56855"/>
                      <a:gd name="connsiteX1" fmla="*/ 0 w 28448"/>
                      <a:gd name="connsiteY1" fmla="*/ 42642 h 56855"/>
                      <a:gd name="connsiteX2" fmla="*/ 0 w 28448"/>
                      <a:gd name="connsiteY2" fmla="*/ 14214 h 56855"/>
                      <a:gd name="connsiteX3" fmla="*/ 14224 w 28448"/>
                      <a:gd name="connsiteY3" fmla="*/ 0 h 56855"/>
                      <a:gd name="connsiteX4" fmla="*/ 28449 w 28448"/>
                      <a:gd name="connsiteY4" fmla="*/ 14214 h 56855"/>
                      <a:gd name="connsiteX5" fmla="*/ 28449 w 28448"/>
                      <a:gd name="connsiteY5" fmla="*/ 42642 h 56855"/>
                      <a:gd name="connsiteX6" fmla="*/ 14224 w 28448"/>
                      <a:gd name="connsiteY6" fmla="*/ 56856 h 5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 h="56855">
                        <a:moveTo>
                          <a:pt x="14224" y="56856"/>
                        </a:moveTo>
                        <a:cubicBezTo>
                          <a:pt x="5690" y="56856"/>
                          <a:pt x="0" y="51171"/>
                          <a:pt x="0" y="42642"/>
                        </a:cubicBezTo>
                        <a:lnTo>
                          <a:pt x="0" y="14214"/>
                        </a:lnTo>
                        <a:cubicBezTo>
                          <a:pt x="0" y="5686"/>
                          <a:pt x="5690" y="0"/>
                          <a:pt x="14224" y="0"/>
                        </a:cubicBezTo>
                        <a:cubicBezTo>
                          <a:pt x="22759" y="0"/>
                          <a:pt x="28449" y="5686"/>
                          <a:pt x="28449" y="14214"/>
                        </a:cubicBezTo>
                        <a:lnTo>
                          <a:pt x="28449" y="42642"/>
                        </a:lnTo>
                        <a:cubicBezTo>
                          <a:pt x="28449" y="51171"/>
                          <a:pt x="22759" y="56856"/>
                          <a:pt x="14224" y="56856"/>
                        </a:cubicBezTo>
                        <a:close/>
                      </a:path>
                    </a:pathLst>
                  </a:custGeom>
                  <a:solidFill>
                    <a:srgbClr val="333333"/>
                  </a:solidFill>
                  <a:ln w="14222" cap="flat">
                    <a:noFill/>
                    <a:prstDash val="solid"/>
                    <a:miter/>
                  </a:ln>
                </p:spPr>
                <p:txBody>
                  <a:bodyPr rtlCol="0" anchor="ctr"/>
                  <a:lstStyle/>
                  <a:p>
                    <a:endParaRPr lang="en-US"/>
                  </a:p>
                </p:txBody>
              </p:sp>
              <p:sp>
                <p:nvSpPr>
                  <p:cNvPr id="276" name="Freeform 275">
                    <a:extLst>
                      <a:ext uri="{FF2B5EF4-FFF2-40B4-BE49-F238E27FC236}">
                        <a16:creationId xmlns:a16="http://schemas.microsoft.com/office/drawing/2014/main" id="{ACF12747-D7BE-FFD0-D4CA-2006184F14DE}"/>
                      </a:ext>
                    </a:extLst>
                  </p:cNvPr>
                  <p:cNvSpPr/>
                  <p:nvPr/>
                </p:nvSpPr>
                <p:spPr>
                  <a:xfrm>
                    <a:off x="2930586" y="6008275"/>
                    <a:ext cx="28448" cy="56855"/>
                  </a:xfrm>
                  <a:custGeom>
                    <a:avLst/>
                    <a:gdLst>
                      <a:gd name="connsiteX0" fmla="*/ 14224 w 28448"/>
                      <a:gd name="connsiteY0" fmla="*/ 56856 h 56855"/>
                      <a:gd name="connsiteX1" fmla="*/ 0 w 28448"/>
                      <a:gd name="connsiteY1" fmla="*/ 42642 h 56855"/>
                      <a:gd name="connsiteX2" fmla="*/ 0 w 28448"/>
                      <a:gd name="connsiteY2" fmla="*/ 14214 h 56855"/>
                      <a:gd name="connsiteX3" fmla="*/ 14224 w 28448"/>
                      <a:gd name="connsiteY3" fmla="*/ 0 h 56855"/>
                      <a:gd name="connsiteX4" fmla="*/ 28449 w 28448"/>
                      <a:gd name="connsiteY4" fmla="*/ 14214 h 56855"/>
                      <a:gd name="connsiteX5" fmla="*/ 28449 w 28448"/>
                      <a:gd name="connsiteY5" fmla="*/ 42642 h 56855"/>
                      <a:gd name="connsiteX6" fmla="*/ 14224 w 28448"/>
                      <a:gd name="connsiteY6" fmla="*/ 56856 h 5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 h="56855">
                        <a:moveTo>
                          <a:pt x="14224" y="56856"/>
                        </a:moveTo>
                        <a:cubicBezTo>
                          <a:pt x="5690" y="56856"/>
                          <a:pt x="0" y="51171"/>
                          <a:pt x="0" y="42642"/>
                        </a:cubicBezTo>
                        <a:lnTo>
                          <a:pt x="0" y="14214"/>
                        </a:lnTo>
                        <a:cubicBezTo>
                          <a:pt x="0" y="5686"/>
                          <a:pt x="5690" y="0"/>
                          <a:pt x="14224" y="0"/>
                        </a:cubicBezTo>
                        <a:cubicBezTo>
                          <a:pt x="22759" y="0"/>
                          <a:pt x="28449" y="5686"/>
                          <a:pt x="28449" y="14214"/>
                        </a:cubicBezTo>
                        <a:lnTo>
                          <a:pt x="28449" y="42642"/>
                        </a:lnTo>
                        <a:cubicBezTo>
                          <a:pt x="28449" y="51171"/>
                          <a:pt x="22759" y="56856"/>
                          <a:pt x="14224" y="56856"/>
                        </a:cubicBezTo>
                        <a:close/>
                      </a:path>
                    </a:pathLst>
                  </a:custGeom>
                  <a:solidFill>
                    <a:srgbClr val="333333"/>
                  </a:solidFill>
                  <a:ln w="14222" cap="flat">
                    <a:noFill/>
                    <a:prstDash val="solid"/>
                    <a:miter/>
                  </a:ln>
                </p:spPr>
                <p:txBody>
                  <a:bodyPr rtlCol="0" anchor="ctr"/>
                  <a:lstStyle/>
                  <a:p>
                    <a:endParaRPr lang="en-US"/>
                  </a:p>
                </p:txBody>
              </p:sp>
            </p:grpSp>
            <p:sp>
              <p:nvSpPr>
                <p:cNvPr id="272" name="Freeform 271">
                  <a:extLst>
                    <a:ext uri="{FF2B5EF4-FFF2-40B4-BE49-F238E27FC236}">
                      <a16:creationId xmlns:a16="http://schemas.microsoft.com/office/drawing/2014/main" id="{30F78A7C-E8A5-AF38-F9C2-4B8A09EC155E}"/>
                    </a:ext>
                  </a:extLst>
                </p:cNvPr>
                <p:cNvSpPr/>
                <p:nvPr/>
              </p:nvSpPr>
              <p:spPr>
                <a:xfrm>
                  <a:off x="2816791" y="5682777"/>
                  <a:ext cx="65432" cy="268642"/>
                </a:xfrm>
                <a:custGeom>
                  <a:avLst/>
                  <a:gdLst>
                    <a:gd name="connsiteX0" fmla="*/ 52630 w 65432"/>
                    <a:gd name="connsiteY0" fmla="*/ 268642 h 268642"/>
                    <a:gd name="connsiteX1" fmla="*/ 38406 w 65432"/>
                    <a:gd name="connsiteY1" fmla="*/ 257271 h 268642"/>
                    <a:gd name="connsiteX2" fmla="*/ 0 w 65432"/>
                    <a:gd name="connsiteY2" fmla="*/ 15635 h 268642"/>
                    <a:gd name="connsiteX3" fmla="*/ 11380 w 65432"/>
                    <a:gd name="connsiteY3" fmla="*/ 0 h 268642"/>
                    <a:gd name="connsiteX4" fmla="*/ 27026 w 65432"/>
                    <a:gd name="connsiteY4" fmla="*/ 11371 h 268642"/>
                    <a:gd name="connsiteX5" fmla="*/ 65432 w 65432"/>
                    <a:gd name="connsiteY5" fmla="*/ 253007 h 268642"/>
                    <a:gd name="connsiteX6" fmla="*/ 54053 w 65432"/>
                    <a:gd name="connsiteY6" fmla="*/ 268642 h 268642"/>
                    <a:gd name="connsiteX7" fmla="*/ 51208 w 65432"/>
                    <a:gd name="connsiteY7" fmla="*/ 268642 h 26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432" h="268642">
                      <a:moveTo>
                        <a:pt x="52630" y="268642"/>
                      </a:moveTo>
                      <a:cubicBezTo>
                        <a:pt x="45518" y="268642"/>
                        <a:pt x="39828" y="262957"/>
                        <a:pt x="38406" y="257271"/>
                      </a:cubicBezTo>
                      <a:lnTo>
                        <a:pt x="0" y="15635"/>
                      </a:lnTo>
                      <a:cubicBezTo>
                        <a:pt x="0" y="8528"/>
                        <a:pt x="4267" y="0"/>
                        <a:pt x="11380" y="0"/>
                      </a:cubicBezTo>
                      <a:cubicBezTo>
                        <a:pt x="18492" y="0"/>
                        <a:pt x="27026" y="4264"/>
                        <a:pt x="27026" y="11371"/>
                      </a:cubicBezTo>
                      <a:lnTo>
                        <a:pt x="65432" y="253007"/>
                      </a:lnTo>
                      <a:cubicBezTo>
                        <a:pt x="65432" y="260114"/>
                        <a:pt x="61165" y="268642"/>
                        <a:pt x="54053" y="268642"/>
                      </a:cubicBezTo>
                      <a:cubicBezTo>
                        <a:pt x="54053" y="268642"/>
                        <a:pt x="52630" y="268642"/>
                        <a:pt x="51208" y="268642"/>
                      </a:cubicBezTo>
                      <a:close/>
                    </a:path>
                  </a:pathLst>
                </a:custGeom>
                <a:solidFill>
                  <a:srgbClr val="333333"/>
                </a:solidFill>
                <a:ln w="14222" cap="flat">
                  <a:noFill/>
                  <a:prstDash val="solid"/>
                  <a:miter/>
                </a:ln>
              </p:spPr>
              <p:txBody>
                <a:bodyPr rtlCol="0" anchor="ctr"/>
                <a:lstStyle/>
                <a:p>
                  <a:endParaRPr lang="en-US"/>
                </a:p>
              </p:txBody>
            </p:sp>
          </p:grpSp>
          <p:sp>
            <p:nvSpPr>
              <p:cNvPr id="262" name="Freeform 261">
                <a:extLst>
                  <a:ext uri="{FF2B5EF4-FFF2-40B4-BE49-F238E27FC236}">
                    <a16:creationId xmlns:a16="http://schemas.microsoft.com/office/drawing/2014/main" id="{112964ED-5DC3-282E-E3E9-41419E568660}"/>
                  </a:ext>
                </a:extLst>
              </p:cNvPr>
              <p:cNvSpPr/>
              <p:nvPr/>
            </p:nvSpPr>
            <p:spPr>
              <a:xfrm>
                <a:off x="3143953" y="5724861"/>
                <a:ext cx="312937" cy="553478"/>
              </a:xfrm>
              <a:custGeom>
                <a:avLst/>
                <a:gdLst>
                  <a:gd name="connsiteX0" fmla="*/ 128020 w 312937"/>
                  <a:gd name="connsiteY0" fmla="*/ 553478 h 553478"/>
                  <a:gd name="connsiteX1" fmla="*/ 113795 w 312937"/>
                  <a:gd name="connsiteY1" fmla="*/ 539264 h 553478"/>
                  <a:gd name="connsiteX2" fmla="*/ 113795 w 312937"/>
                  <a:gd name="connsiteY2" fmla="*/ 269200 h 553478"/>
                  <a:gd name="connsiteX3" fmla="*/ 184918 w 312937"/>
                  <a:gd name="connsiteY3" fmla="*/ 169703 h 553478"/>
                  <a:gd name="connsiteX4" fmla="*/ 199142 w 312937"/>
                  <a:gd name="connsiteY4" fmla="*/ 183917 h 553478"/>
                  <a:gd name="connsiteX5" fmla="*/ 199142 w 312937"/>
                  <a:gd name="connsiteY5" fmla="*/ 206659 h 553478"/>
                  <a:gd name="connsiteX6" fmla="*/ 278799 w 312937"/>
                  <a:gd name="connsiteY6" fmla="*/ 127061 h 553478"/>
                  <a:gd name="connsiteX7" fmla="*/ 199142 w 312937"/>
                  <a:gd name="connsiteY7" fmla="*/ 47464 h 553478"/>
                  <a:gd name="connsiteX8" fmla="*/ 199142 w 312937"/>
                  <a:gd name="connsiteY8" fmla="*/ 70205 h 553478"/>
                  <a:gd name="connsiteX9" fmla="*/ 184918 w 312937"/>
                  <a:gd name="connsiteY9" fmla="*/ 84419 h 553478"/>
                  <a:gd name="connsiteX10" fmla="*/ 28449 w 312937"/>
                  <a:gd name="connsiteY10" fmla="*/ 269200 h 553478"/>
                  <a:gd name="connsiteX11" fmla="*/ 28449 w 312937"/>
                  <a:gd name="connsiteY11" fmla="*/ 539264 h 553478"/>
                  <a:gd name="connsiteX12" fmla="*/ 14224 w 312937"/>
                  <a:gd name="connsiteY12" fmla="*/ 553478 h 553478"/>
                  <a:gd name="connsiteX13" fmla="*/ 0 w 312937"/>
                  <a:gd name="connsiteY13" fmla="*/ 539264 h 553478"/>
                  <a:gd name="connsiteX14" fmla="*/ 0 w 312937"/>
                  <a:gd name="connsiteY14" fmla="*/ 269200 h 553478"/>
                  <a:gd name="connsiteX15" fmla="*/ 170693 w 312937"/>
                  <a:gd name="connsiteY15" fmla="*/ 55992 h 553478"/>
                  <a:gd name="connsiteX16" fmla="*/ 170693 w 312937"/>
                  <a:gd name="connsiteY16" fmla="*/ 13350 h 553478"/>
                  <a:gd name="connsiteX17" fmla="*/ 179228 w 312937"/>
                  <a:gd name="connsiteY17" fmla="*/ 558 h 553478"/>
                  <a:gd name="connsiteX18" fmla="*/ 194875 w 312937"/>
                  <a:gd name="connsiteY18" fmla="*/ 3400 h 553478"/>
                  <a:gd name="connsiteX19" fmla="*/ 308670 w 312937"/>
                  <a:gd name="connsiteY19" fmla="*/ 117111 h 553478"/>
                  <a:gd name="connsiteX20" fmla="*/ 308670 w 312937"/>
                  <a:gd name="connsiteY20" fmla="*/ 137011 h 553478"/>
                  <a:gd name="connsiteX21" fmla="*/ 194875 w 312937"/>
                  <a:gd name="connsiteY21" fmla="*/ 250722 h 553478"/>
                  <a:gd name="connsiteX22" fmla="*/ 179228 w 312937"/>
                  <a:gd name="connsiteY22" fmla="*/ 253565 h 553478"/>
                  <a:gd name="connsiteX23" fmla="*/ 170693 w 312937"/>
                  <a:gd name="connsiteY23" fmla="*/ 240772 h 553478"/>
                  <a:gd name="connsiteX24" fmla="*/ 170693 w 312937"/>
                  <a:gd name="connsiteY24" fmla="*/ 200974 h 553478"/>
                  <a:gd name="connsiteX25" fmla="*/ 142244 w 312937"/>
                  <a:gd name="connsiteY25" fmla="*/ 269200 h 553478"/>
                  <a:gd name="connsiteX26" fmla="*/ 142244 w 312937"/>
                  <a:gd name="connsiteY26" fmla="*/ 539264 h 553478"/>
                  <a:gd name="connsiteX27" fmla="*/ 128020 w 312937"/>
                  <a:gd name="connsiteY27" fmla="*/ 553478 h 553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2937" h="553478">
                    <a:moveTo>
                      <a:pt x="128020" y="553478"/>
                    </a:moveTo>
                    <a:cubicBezTo>
                      <a:pt x="119485" y="553478"/>
                      <a:pt x="113795" y="547793"/>
                      <a:pt x="113795" y="539264"/>
                    </a:cubicBezTo>
                    <a:lnTo>
                      <a:pt x="113795" y="269200"/>
                    </a:lnTo>
                    <a:cubicBezTo>
                      <a:pt x="113795" y="195288"/>
                      <a:pt x="152201" y="169703"/>
                      <a:pt x="184918" y="169703"/>
                    </a:cubicBezTo>
                    <a:cubicBezTo>
                      <a:pt x="217634" y="169703"/>
                      <a:pt x="199142" y="175389"/>
                      <a:pt x="199142" y="183917"/>
                    </a:cubicBezTo>
                    <a:lnTo>
                      <a:pt x="199142" y="206659"/>
                    </a:lnTo>
                    <a:cubicBezTo>
                      <a:pt x="199142" y="206659"/>
                      <a:pt x="278799" y="127061"/>
                      <a:pt x="278799" y="127061"/>
                    </a:cubicBezTo>
                    <a:lnTo>
                      <a:pt x="199142" y="47464"/>
                    </a:lnTo>
                    <a:lnTo>
                      <a:pt x="199142" y="70205"/>
                    </a:lnTo>
                    <a:cubicBezTo>
                      <a:pt x="199142" y="78734"/>
                      <a:pt x="192030" y="84419"/>
                      <a:pt x="184918" y="84419"/>
                    </a:cubicBezTo>
                    <a:cubicBezTo>
                      <a:pt x="91036" y="84419"/>
                      <a:pt x="28449" y="158332"/>
                      <a:pt x="28449" y="269200"/>
                    </a:cubicBezTo>
                    <a:lnTo>
                      <a:pt x="28449" y="539264"/>
                    </a:lnTo>
                    <a:cubicBezTo>
                      <a:pt x="28449" y="547793"/>
                      <a:pt x="22759" y="553478"/>
                      <a:pt x="14224" y="553478"/>
                    </a:cubicBezTo>
                    <a:cubicBezTo>
                      <a:pt x="5690" y="553478"/>
                      <a:pt x="0" y="547793"/>
                      <a:pt x="0" y="539264"/>
                    </a:cubicBezTo>
                    <a:lnTo>
                      <a:pt x="0" y="269200"/>
                    </a:lnTo>
                    <a:cubicBezTo>
                      <a:pt x="0" y="146961"/>
                      <a:pt x="68277" y="63099"/>
                      <a:pt x="170693" y="55992"/>
                    </a:cubicBezTo>
                    <a:lnTo>
                      <a:pt x="170693" y="13350"/>
                    </a:lnTo>
                    <a:cubicBezTo>
                      <a:pt x="170693" y="7665"/>
                      <a:pt x="174961" y="1979"/>
                      <a:pt x="179228" y="558"/>
                    </a:cubicBezTo>
                    <a:cubicBezTo>
                      <a:pt x="183495" y="-864"/>
                      <a:pt x="190607" y="558"/>
                      <a:pt x="194875" y="3400"/>
                    </a:cubicBezTo>
                    <a:lnTo>
                      <a:pt x="308670" y="117111"/>
                    </a:lnTo>
                    <a:cubicBezTo>
                      <a:pt x="314360" y="122797"/>
                      <a:pt x="314360" y="131325"/>
                      <a:pt x="308670" y="137011"/>
                    </a:cubicBezTo>
                    <a:lnTo>
                      <a:pt x="194875" y="250722"/>
                    </a:lnTo>
                    <a:cubicBezTo>
                      <a:pt x="190607" y="254986"/>
                      <a:pt x="184918" y="256408"/>
                      <a:pt x="179228" y="253565"/>
                    </a:cubicBezTo>
                    <a:cubicBezTo>
                      <a:pt x="173538" y="250722"/>
                      <a:pt x="170693" y="246458"/>
                      <a:pt x="170693" y="240772"/>
                    </a:cubicBezTo>
                    <a:lnTo>
                      <a:pt x="170693" y="200974"/>
                    </a:lnTo>
                    <a:cubicBezTo>
                      <a:pt x="152201" y="209502"/>
                      <a:pt x="142244" y="233665"/>
                      <a:pt x="142244" y="269200"/>
                    </a:cubicBezTo>
                    <a:lnTo>
                      <a:pt x="142244" y="539264"/>
                    </a:lnTo>
                    <a:cubicBezTo>
                      <a:pt x="142244" y="547793"/>
                      <a:pt x="136555" y="553478"/>
                      <a:pt x="128020" y="553478"/>
                    </a:cubicBezTo>
                    <a:close/>
                  </a:path>
                </a:pathLst>
              </a:custGeom>
              <a:solidFill>
                <a:srgbClr val="333333"/>
              </a:solidFill>
              <a:ln w="14222" cap="flat">
                <a:noFill/>
                <a:prstDash val="solid"/>
                <a:miter/>
              </a:ln>
            </p:spPr>
            <p:txBody>
              <a:bodyPr rtlCol="0" anchor="ctr"/>
              <a:lstStyle/>
              <a:p>
                <a:endParaRPr lang="en-US"/>
              </a:p>
            </p:txBody>
          </p:sp>
        </p:grpSp>
      </p:grpSp>
      <p:pic>
        <p:nvPicPr>
          <p:cNvPr id="290" name="Picture 289" descr="A few young women working on a machine&#10;&#10;AI-generated content may be incorrect.">
            <a:extLst>
              <a:ext uri="{FF2B5EF4-FFF2-40B4-BE49-F238E27FC236}">
                <a16:creationId xmlns:a16="http://schemas.microsoft.com/office/drawing/2014/main" id="{3215F8B6-2208-3484-427D-C8A3212C47D5}"/>
              </a:ext>
            </a:extLst>
          </p:cNvPr>
          <p:cNvPicPr>
            <a:picLocks noChangeAspect="1"/>
          </p:cNvPicPr>
          <p:nvPr/>
        </p:nvPicPr>
        <p:blipFill rotWithShape="1">
          <a:blip r:embed="rId2"/>
          <a:srcRect t="10094" b="10094"/>
          <a:stretch/>
        </p:blipFill>
        <p:spPr>
          <a:xfrm>
            <a:off x="0" y="6158137"/>
            <a:ext cx="7559675" cy="4022777"/>
          </a:xfrm>
          <a:prstGeom prst="rect">
            <a:avLst/>
          </a:prstGeom>
        </p:spPr>
      </p:pic>
      <p:grpSp>
        <p:nvGrpSpPr>
          <p:cNvPr id="291" name="Graphic 2">
            <a:extLst>
              <a:ext uri="{FF2B5EF4-FFF2-40B4-BE49-F238E27FC236}">
                <a16:creationId xmlns:a16="http://schemas.microsoft.com/office/drawing/2014/main" id="{1EC99D64-13C4-CE3F-8F46-9AA2159D3CBF}"/>
              </a:ext>
            </a:extLst>
          </p:cNvPr>
          <p:cNvGrpSpPr/>
          <p:nvPr/>
        </p:nvGrpSpPr>
        <p:grpSpPr>
          <a:xfrm rot="17847649">
            <a:off x="6749555" y="8378221"/>
            <a:ext cx="1502137" cy="2024378"/>
            <a:chOff x="-2438426" y="3400425"/>
            <a:chExt cx="821276" cy="1106805"/>
          </a:xfrm>
        </p:grpSpPr>
        <p:sp>
          <p:nvSpPr>
            <p:cNvPr id="292" name="Freeform 291">
              <a:extLst>
                <a:ext uri="{FF2B5EF4-FFF2-40B4-BE49-F238E27FC236}">
                  <a16:creationId xmlns:a16="http://schemas.microsoft.com/office/drawing/2014/main" id="{59673D1B-BFA9-2DA2-D964-A001F9B10695}"/>
                </a:ext>
              </a:extLst>
            </p:cNvPr>
            <p:cNvSpPr/>
            <p:nvPr/>
          </p:nvSpPr>
          <p:spPr>
            <a:xfrm>
              <a:off x="-2438426" y="3558540"/>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293" name="Freeform 292">
              <a:extLst>
                <a:ext uri="{FF2B5EF4-FFF2-40B4-BE49-F238E27FC236}">
                  <a16:creationId xmlns:a16="http://schemas.microsoft.com/office/drawing/2014/main" id="{9217D612-F5CB-89E8-56AB-58DD79F574E6}"/>
                </a:ext>
              </a:extLst>
            </p:cNvPr>
            <p:cNvSpPr/>
            <p:nvPr/>
          </p:nvSpPr>
          <p:spPr>
            <a:xfrm>
              <a:off x="-2438426" y="3400425"/>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294" name="Freeform 293">
              <a:extLst>
                <a:ext uri="{FF2B5EF4-FFF2-40B4-BE49-F238E27FC236}">
                  <a16:creationId xmlns:a16="http://schemas.microsoft.com/office/drawing/2014/main" id="{70225E6C-A31F-A680-9823-7251BCA21BC0}"/>
                </a:ext>
              </a:extLst>
            </p:cNvPr>
            <p:cNvSpPr/>
            <p:nvPr/>
          </p:nvSpPr>
          <p:spPr>
            <a:xfrm>
              <a:off x="-1890274" y="3874769"/>
              <a:ext cx="273124" cy="316230"/>
            </a:xfrm>
            <a:custGeom>
              <a:avLst/>
              <a:gdLst>
                <a:gd name="connsiteX0" fmla="*/ 273125 w 273124"/>
                <a:gd name="connsiteY0" fmla="*/ 0 h 316230"/>
                <a:gd name="connsiteX1" fmla="*/ 0 w 273124"/>
                <a:gd name="connsiteY1" fmla="*/ 158115 h 316230"/>
                <a:gd name="connsiteX2" fmla="*/ 273125 w 273124"/>
                <a:gd name="connsiteY2" fmla="*/ 316230 h 316230"/>
              </a:gdLst>
              <a:ahLst/>
              <a:cxnLst>
                <a:cxn ang="0">
                  <a:pos x="connsiteX0" y="connsiteY0"/>
                </a:cxn>
                <a:cxn ang="0">
                  <a:pos x="connsiteX1" y="connsiteY1"/>
                </a:cxn>
                <a:cxn ang="0">
                  <a:pos x="connsiteX2" y="connsiteY2"/>
                </a:cxn>
              </a:cxnLst>
              <a:rect l="l" t="t" r="r" b="b"/>
              <a:pathLst>
                <a:path w="273124" h="316230">
                  <a:moveTo>
                    <a:pt x="273125" y="0"/>
                  </a:moveTo>
                  <a:lnTo>
                    <a:pt x="0" y="158115"/>
                  </a:lnTo>
                  <a:lnTo>
                    <a:pt x="273125" y="316230"/>
                  </a:lnTo>
                  <a:close/>
                </a:path>
              </a:pathLst>
            </a:custGeom>
            <a:solidFill>
              <a:srgbClr val="BC0A78"/>
            </a:solidFill>
            <a:ln w="9512" cap="flat">
              <a:noFill/>
              <a:prstDash val="solid"/>
              <a:miter/>
            </a:ln>
          </p:spPr>
          <p:txBody>
            <a:bodyPr rtlCol="0" anchor="ctr"/>
            <a:lstStyle/>
            <a:p>
              <a:endParaRPr lang="en-US"/>
            </a:p>
          </p:txBody>
        </p:sp>
        <p:sp>
          <p:nvSpPr>
            <p:cNvPr id="295" name="Freeform 294">
              <a:extLst>
                <a:ext uri="{FF2B5EF4-FFF2-40B4-BE49-F238E27FC236}">
                  <a16:creationId xmlns:a16="http://schemas.microsoft.com/office/drawing/2014/main" id="{EA422149-03E0-6F09-BF68-E35D94928681}"/>
                </a:ext>
              </a:extLst>
            </p:cNvPr>
            <p:cNvSpPr/>
            <p:nvPr/>
          </p:nvSpPr>
          <p:spPr>
            <a:xfrm>
              <a:off x="-1890274" y="4032884"/>
              <a:ext cx="273124" cy="316230"/>
            </a:xfrm>
            <a:custGeom>
              <a:avLst/>
              <a:gdLst>
                <a:gd name="connsiteX0" fmla="*/ 0 w 273124"/>
                <a:gd name="connsiteY0" fmla="*/ 316230 h 316230"/>
                <a:gd name="connsiteX1" fmla="*/ 273125 w 273124"/>
                <a:gd name="connsiteY1" fmla="*/ 158115 h 316230"/>
                <a:gd name="connsiteX2" fmla="*/ 0 w 273124"/>
                <a:gd name="connsiteY2" fmla="*/ 0 h 316230"/>
              </a:gdLst>
              <a:ahLst/>
              <a:cxnLst>
                <a:cxn ang="0">
                  <a:pos x="connsiteX0" y="connsiteY0"/>
                </a:cxn>
                <a:cxn ang="0">
                  <a:pos x="connsiteX1" y="connsiteY1"/>
                </a:cxn>
                <a:cxn ang="0">
                  <a:pos x="connsiteX2" y="connsiteY2"/>
                </a:cxn>
              </a:cxnLst>
              <a:rect l="l" t="t" r="r" b="b"/>
              <a:pathLst>
                <a:path w="273124" h="316230">
                  <a:moveTo>
                    <a:pt x="0" y="316230"/>
                  </a:moveTo>
                  <a:lnTo>
                    <a:pt x="273125" y="158115"/>
                  </a:lnTo>
                  <a:lnTo>
                    <a:pt x="0" y="0"/>
                  </a:lnTo>
                  <a:close/>
                </a:path>
              </a:pathLst>
            </a:custGeom>
            <a:solidFill>
              <a:srgbClr val="E90989"/>
            </a:solidFill>
            <a:ln w="9512" cap="flat">
              <a:noFill/>
              <a:prstDash val="solid"/>
              <a:miter/>
            </a:ln>
          </p:spPr>
          <p:txBody>
            <a:bodyPr rtlCol="0" anchor="ctr"/>
            <a:lstStyle/>
            <a:p>
              <a:endParaRPr lang="en-US"/>
            </a:p>
          </p:txBody>
        </p:sp>
        <p:sp>
          <p:nvSpPr>
            <p:cNvPr id="296" name="Freeform 295">
              <a:extLst>
                <a:ext uri="{FF2B5EF4-FFF2-40B4-BE49-F238E27FC236}">
                  <a16:creationId xmlns:a16="http://schemas.microsoft.com/office/drawing/2014/main" id="{7048CE4E-8884-68C2-0FC1-C5E18C47EEAD}"/>
                </a:ext>
              </a:extLst>
            </p:cNvPr>
            <p:cNvSpPr/>
            <p:nvPr/>
          </p:nvSpPr>
          <p:spPr>
            <a:xfrm>
              <a:off x="-2164350" y="3400425"/>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E90989"/>
            </a:solidFill>
            <a:ln w="9512" cap="flat">
              <a:noFill/>
              <a:prstDash val="solid"/>
              <a:miter/>
            </a:ln>
          </p:spPr>
          <p:txBody>
            <a:bodyPr rtlCol="0" anchor="ctr"/>
            <a:lstStyle/>
            <a:p>
              <a:endParaRPr lang="en-US"/>
            </a:p>
          </p:txBody>
        </p:sp>
        <p:sp>
          <p:nvSpPr>
            <p:cNvPr id="297" name="Freeform 296">
              <a:extLst>
                <a:ext uri="{FF2B5EF4-FFF2-40B4-BE49-F238E27FC236}">
                  <a16:creationId xmlns:a16="http://schemas.microsoft.com/office/drawing/2014/main" id="{20F5D0F8-B6DB-8CCB-1283-9006F648C650}"/>
                </a:ext>
              </a:extLst>
            </p:cNvPr>
            <p:cNvSpPr/>
            <p:nvPr/>
          </p:nvSpPr>
          <p:spPr>
            <a:xfrm>
              <a:off x="-2164350" y="3558540"/>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BC0A78"/>
            </a:solidFill>
            <a:ln w="9512" cap="flat">
              <a:noFill/>
              <a:prstDash val="solid"/>
              <a:miter/>
            </a:ln>
          </p:spPr>
          <p:txBody>
            <a:bodyPr rtlCol="0" anchor="ctr"/>
            <a:lstStyle/>
            <a:p>
              <a:endParaRPr lang="en-US"/>
            </a:p>
          </p:txBody>
        </p:sp>
        <p:sp>
          <p:nvSpPr>
            <p:cNvPr id="298" name="Freeform 297">
              <a:extLst>
                <a:ext uri="{FF2B5EF4-FFF2-40B4-BE49-F238E27FC236}">
                  <a16:creationId xmlns:a16="http://schemas.microsoft.com/office/drawing/2014/main" id="{187F556E-2784-1B65-ECBA-73EB05EBAF16}"/>
                </a:ext>
              </a:extLst>
            </p:cNvPr>
            <p:cNvSpPr/>
            <p:nvPr/>
          </p:nvSpPr>
          <p:spPr>
            <a:xfrm>
              <a:off x="-2438426" y="3874769"/>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299" name="Freeform 298">
              <a:extLst>
                <a:ext uri="{FF2B5EF4-FFF2-40B4-BE49-F238E27FC236}">
                  <a16:creationId xmlns:a16="http://schemas.microsoft.com/office/drawing/2014/main" id="{ACD8EDB1-7EA6-90AD-5A7A-3EB5CBB315A1}"/>
                </a:ext>
              </a:extLst>
            </p:cNvPr>
            <p:cNvSpPr/>
            <p:nvPr/>
          </p:nvSpPr>
          <p:spPr>
            <a:xfrm>
              <a:off x="-2438426" y="4032884"/>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300" name="Freeform 299">
              <a:extLst>
                <a:ext uri="{FF2B5EF4-FFF2-40B4-BE49-F238E27FC236}">
                  <a16:creationId xmlns:a16="http://schemas.microsoft.com/office/drawing/2014/main" id="{41FD3B5C-04B6-0DC7-CE41-8AA94D7784CA}"/>
                </a:ext>
              </a:extLst>
            </p:cNvPr>
            <p:cNvSpPr/>
            <p:nvPr/>
          </p:nvSpPr>
          <p:spPr>
            <a:xfrm>
              <a:off x="-2438426" y="4191000"/>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451A54"/>
            </a:solidFill>
            <a:ln w="9512" cap="flat">
              <a:noFill/>
              <a:prstDash val="solid"/>
              <a:miter/>
            </a:ln>
          </p:spPr>
          <p:txBody>
            <a:bodyPr rtlCol="0" anchor="ctr"/>
            <a:lstStyle/>
            <a:p>
              <a:endParaRPr lang="en-US"/>
            </a:p>
          </p:txBody>
        </p:sp>
        <p:sp>
          <p:nvSpPr>
            <p:cNvPr id="301" name="Freeform 300">
              <a:extLst>
                <a:ext uri="{FF2B5EF4-FFF2-40B4-BE49-F238E27FC236}">
                  <a16:creationId xmlns:a16="http://schemas.microsoft.com/office/drawing/2014/main" id="{FBD7B815-3D85-E9F5-ADBF-2CC18F4CEF1B}"/>
                </a:ext>
              </a:extLst>
            </p:cNvPr>
            <p:cNvSpPr/>
            <p:nvPr/>
          </p:nvSpPr>
          <p:spPr>
            <a:xfrm>
              <a:off x="-2164350" y="4191000"/>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573568"/>
            </a:solidFill>
            <a:ln w="9512" cap="flat">
              <a:noFill/>
              <a:prstDash val="solid"/>
              <a:miter/>
            </a:ln>
          </p:spPr>
          <p:txBody>
            <a:bodyPr rtlCol="0" anchor="ctr"/>
            <a:lstStyle/>
            <a:p>
              <a:endParaRPr lang="en-US"/>
            </a:p>
          </p:txBody>
        </p:sp>
        <p:sp>
          <p:nvSpPr>
            <p:cNvPr id="302" name="Freeform 301">
              <a:extLst>
                <a:ext uri="{FF2B5EF4-FFF2-40B4-BE49-F238E27FC236}">
                  <a16:creationId xmlns:a16="http://schemas.microsoft.com/office/drawing/2014/main" id="{E3E07116-58FF-B758-8809-465F41FE5914}"/>
                </a:ext>
              </a:extLst>
            </p:cNvPr>
            <p:cNvSpPr/>
            <p:nvPr/>
          </p:nvSpPr>
          <p:spPr>
            <a:xfrm>
              <a:off x="-1890274" y="3558540"/>
              <a:ext cx="273124" cy="316229"/>
            </a:xfrm>
            <a:custGeom>
              <a:avLst/>
              <a:gdLst>
                <a:gd name="connsiteX0" fmla="*/ 273125 w 273124"/>
                <a:gd name="connsiteY0" fmla="*/ 0 h 316229"/>
                <a:gd name="connsiteX1" fmla="*/ 0 w 273124"/>
                <a:gd name="connsiteY1" fmla="*/ 158115 h 316229"/>
                <a:gd name="connsiteX2" fmla="*/ 273125 w 273124"/>
                <a:gd name="connsiteY2" fmla="*/ 316230 h 316229"/>
              </a:gdLst>
              <a:ahLst/>
              <a:cxnLst>
                <a:cxn ang="0">
                  <a:pos x="connsiteX0" y="connsiteY0"/>
                </a:cxn>
                <a:cxn ang="0">
                  <a:pos x="connsiteX1" y="connsiteY1"/>
                </a:cxn>
                <a:cxn ang="0">
                  <a:pos x="connsiteX2" y="connsiteY2"/>
                </a:cxn>
              </a:cxnLst>
              <a:rect l="l" t="t" r="r" b="b"/>
              <a:pathLst>
                <a:path w="273124" h="316229">
                  <a:moveTo>
                    <a:pt x="273125" y="0"/>
                  </a:moveTo>
                  <a:lnTo>
                    <a:pt x="0" y="158115"/>
                  </a:lnTo>
                  <a:lnTo>
                    <a:pt x="273125" y="316230"/>
                  </a:lnTo>
                  <a:close/>
                </a:path>
              </a:pathLst>
            </a:custGeom>
            <a:solidFill>
              <a:srgbClr val="451A54"/>
            </a:solidFill>
            <a:ln w="9512" cap="flat">
              <a:noFill/>
              <a:prstDash val="solid"/>
              <a:miter/>
            </a:ln>
          </p:spPr>
          <p:txBody>
            <a:bodyPr rtlCol="0" anchor="ctr"/>
            <a:lstStyle/>
            <a:p>
              <a:endParaRPr lang="en-US"/>
            </a:p>
          </p:txBody>
        </p:sp>
        <p:sp>
          <p:nvSpPr>
            <p:cNvPr id="303" name="Freeform 302">
              <a:extLst>
                <a:ext uri="{FF2B5EF4-FFF2-40B4-BE49-F238E27FC236}">
                  <a16:creationId xmlns:a16="http://schemas.microsoft.com/office/drawing/2014/main" id="{BC6E76B9-D349-1F41-1E76-65319FD02A04}"/>
                </a:ext>
              </a:extLst>
            </p:cNvPr>
            <p:cNvSpPr/>
            <p:nvPr/>
          </p:nvSpPr>
          <p:spPr>
            <a:xfrm>
              <a:off x="-2164350" y="371665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A63CBC"/>
            </a:solidFill>
            <a:ln w="9512" cap="flat">
              <a:noFill/>
              <a:prstDash val="solid"/>
              <a:miter/>
            </a:ln>
          </p:spPr>
          <p:txBody>
            <a:bodyPr rtlCol="0" anchor="ctr"/>
            <a:lstStyle/>
            <a:p>
              <a:endParaRPr lang="en-US"/>
            </a:p>
          </p:txBody>
        </p:sp>
        <p:sp>
          <p:nvSpPr>
            <p:cNvPr id="304" name="Freeform 303">
              <a:extLst>
                <a:ext uri="{FF2B5EF4-FFF2-40B4-BE49-F238E27FC236}">
                  <a16:creationId xmlns:a16="http://schemas.microsoft.com/office/drawing/2014/main" id="{AEBAC7F4-B375-A3E4-52C7-60CEC2E54C96}"/>
                </a:ext>
              </a:extLst>
            </p:cNvPr>
            <p:cNvSpPr/>
            <p:nvPr/>
          </p:nvSpPr>
          <p:spPr>
            <a:xfrm>
              <a:off x="-1890274" y="3716655"/>
              <a:ext cx="273124" cy="316229"/>
            </a:xfrm>
            <a:custGeom>
              <a:avLst/>
              <a:gdLst>
                <a:gd name="connsiteX0" fmla="*/ 0 w 273124"/>
                <a:gd name="connsiteY0" fmla="*/ 316230 h 316229"/>
                <a:gd name="connsiteX1" fmla="*/ 273125 w 273124"/>
                <a:gd name="connsiteY1" fmla="*/ 158115 h 316229"/>
                <a:gd name="connsiteX2" fmla="*/ 0 w 273124"/>
                <a:gd name="connsiteY2" fmla="*/ 0 h 316229"/>
              </a:gdLst>
              <a:ahLst/>
              <a:cxnLst>
                <a:cxn ang="0">
                  <a:pos x="connsiteX0" y="connsiteY0"/>
                </a:cxn>
                <a:cxn ang="0">
                  <a:pos x="connsiteX1" y="connsiteY1"/>
                </a:cxn>
                <a:cxn ang="0">
                  <a:pos x="connsiteX2" y="connsiteY2"/>
                </a:cxn>
              </a:cxnLst>
              <a:rect l="l" t="t" r="r" b="b"/>
              <a:pathLst>
                <a:path w="273124" h="316229">
                  <a:moveTo>
                    <a:pt x="0" y="316230"/>
                  </a:moveTo>
                  <a:lnTo>
                    <a:pt x="273125" y="158115"/>
                  </a:lnTo>
                  <a:lnTo>
                    <a:pt x="0" y="0"/>
                  </a:lnTo>
                  <a:close/>
                </a:path>
              </a:pathLst>
            </a:custGeom>
            <a:solidFill>
              <a:srgbClr val="7E2A8C"/>
            </a:solidFill>
            <a:ln w="9512" cap="flat">
              <a:noFill/>
              <a:prstDash val="solid"/>
              <a:miter/>
            </a:ln>
          </p:spPr>
          <p:txBody>
            <a:bodyPr rtlCol="0" anchor="ctr"/>
            <a:lstStyle/>
            <a:p>
              <a:endParaRPr lang="en-US"/>
            </a:p>
          </p:txBody>
        </p:sp>
      </p:grpSp>
      <p:grpSp>
        <p:nvGrpSpPr>
          <p:cNvPr id="381" name="Group 380">
            <a:extLst>
              <a:ext uri="{FF2B5EF4-FFF2-40B4-BE49-F238E27FC236}">
                <a16:creationId xmlns:a16="http://schemas.microsoft.com/office/drawing/2014/main" id="{A6D3D79D-8F00-925E-66C3-E216EA887479}"/>
              </a:ext>
            </a:extLst>
          </p:cNvPr>
          <p:cNvGrpSpPr/>
          <p:nvPr/>
        </p:nvGrpSpPr>
        <p:grpSpPr>
          <a:xfrm>
            <a:off x="1277868" y="3351872"/>
            <a:ext cx="668777" cy="724726"/>
            <a:chOff x="1277868" y="3351872"/>
            <a:chExt cx="668777" cy="724726"/>
          </a:xfrm>
        </p:grpSpPr>
        <p:sp>
          <p:nvSpPr>
            <p:cNvPr id="378" name="Freeform 377">
              <a:extLst>
                <a:ext uri="{FF2B5EF4-FFF2-40B4-BE49-F238E27FC236}">
                  <a16:creationId xmlns:a16="http://schemas.microsoft.com/office/drawing/2014/main" id="{FA7118B6-3636-E25F-3777-4BFA11A11676}"/>
                </a:ext>
              </a:extLst>
            </p:cNvPr>
            <p:cNvSpPr/>
            <p:nvPr/>
          </p:nvSpPr>
          <p:spPr>
            <a:xfrm>
              <a:off x="1650758" y="3623812"/>
              <a:ext cx="292311" cy="407491"/>
            </a:xfrm>
            <a:custGeom>
              <a:avLst/>
              <a:gdLst>
                <a:gd name="connsiteX0" fmla="*/ 214313 w 257175"/>
                <a:gd name="connsiteY0" fmla="*/ 322897 h 323850"/>
                <a:gd name="connsiteX1" fmla="*/ 8573 w 257175"/>
                <a:gd name="connsiteY1" fmla="*/ 322897 h 323850"/>
                <a:gd name="connsiteX2" fmla="*/ 952 w 257175"/>
                <a:gd name="connsiteY2" fmla="*/ 318135 h 323850"/>
                <a:gd name="connsiteX3" fmla="*/ 2857 w 257175"/>
                <a:gd name="connsiteY3" fmla="*/ 308610 h 323850"/>
                <a:gd name="connsiteX4" fmla="*/ 34290 w 257175"/>
                <a:gd name="connsiteY4" fmla="*/ 246698 h 323850"/>
                <a:gd name="connsiteX5" fmla="*/ 21907 w 257175"/>
                <a:gd name="connsiteY5" fmla="*/ 212408 h 323850"/>
                <a:gd name="connsiteX6" fmla="*/ 0 w 257175"/>
                <a:gd name="connsiteY6" fmla="*/ 127635 h 323850"/>
                <a:gd name="connsiteX7" fmla="*/ 37148 w 257175"/>
                <a:gd name="connsiteY7" fmla="*/ 37148 h 323850"/>
                <a:gd name="connsiteX8" fmla="*/ 128588 w 257175"/>
                <a:gd name="connsiteY8" fmla="*/ 0 h 323850"/>
                <a:gd name="connsiteX9" fmla="*/ 180023 w 257175"/>
                <a:gd name="connsiteY9" fmla="*/ 0 h 323850"/>
                <a:gd name="connsiteX10" fmla="*/ 188595 w 257175"/>
                <a:gd name="connsiteY10" fmla="*/ 8573 h 323850"/>
                <a:gd name="connsiteX11" fmla="*/ 188595 w 257175"/>
                <a:gd name="connsiteY11" fmla="*/ 56198 h 323850"/>
                <a:gd name="connsiteX12" fmla="*/ 243840 w 257175"/>
                <a:gd name="connsiteY12" fmla="*/ 111443 h 323850"/>
                <a:gd name="connsiteX13" fmla="*/ 257175 w 257175"/>
                <a:gd name="connsiteY13" fmla="*/ 140970 h 323850"/>
                <a:gd name="connsiteX14" fmla="*/ 257175 w 257175"/>
                <a:gd name="connsiteY14" fmla="*/ 147638 h 323850"/>
                <a:gd name="connsiteX15" fmla="*/ 239077 w 257175"/>
                <a:gd name="connsiteY15" fmla="*/ 182880 h 323850"/>
                <a:gd name="connsiteX16" fmla="*/ 200977 w 257175"/>
                <a:gd name="connsiteY16" fmla="*/ 188595 h 323850"/>
                <a:gd name="connsiteX17" fmla="*/ 188595 w 257175"/>
                <a:gd name="connsiteY17" fmla="*/ 184785 h 323850"/>
                <a:gd name="connsiteX18" fmla="*/ 188595 w 257175"/>
                <a:gd name="connsiteY18" fmla="*/ 211455 h 323850"/>
                <a:gd name="connsiteX19" fmla="*/ 210502 w 257175"/>
                <a:gd name="connsiteY19" fmla="*/ 296228 h 323850"/>
                <a:gd name="connsiteX20" fmla="*/ 220980 w 257175"/>
                <a:gd name="connsiteY20" fmla="*/ 309563 h 323850"/>
                <a:gd name="connsiteX21" fmla="*/ 222885 w 257175"/>
                <a:gd name="connsiteY21" fmla="*/ 319088 h 323850"/>
                <a:gd name="connsiteX22" fmla="*/ 215265 w 257175"/>
                <a:gd name="connsiteY22" fmla="*/ 323850 h 323850"/>
                <a:gd name="connsiteX23" fmla="*/ 215265 w 257175"/>
                <a:gd name="connsiteY23" fmla="*/ 32385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7175" h="323850">
                  <a:moveTo>
                    <a:pt x="214313" y="322897"/>
                  </a:moveTo>
                  <a:lnTo>
                    <a:pt x="8573" y="322897"/>
                  </a:lnTo>
                  <a:cubicBezTo>
                    <a:pt x="4763" y="322897"/>
                    <a:pt x="1905" y="320993"/>
                    <a:pt x="952" y="318135"/>
                  </a:cubicBezTo>
                  <a:cubicBezTo>
                    <a:pt x="-952" y="314325"/>
                    <a:pt x="952" y="311468"/>
                    <a:pt x="2857" y="308610"/>
                  </a:cubicBezTo>
                  <a:cubicBezTo>
                    <a:pt x="2857" y="308610"/>
                    <a:pt x="34290" y="276225"/>
                    <a:pt x="34290" y="246698"/>
                  </a:cubicBezTo>
                  <a:cubicBezTo>
                    <a:pt x="34290" y="217170"/>
                    <a:pt x="29527" y="224790"/>
                    <a:pt x="21907" y="212408"/>
                  </a:cubicBezTo>
                  <a:cubicBezTo>
                    <a:pt x="11430" y="193358"/>
                    <a:pt x="0" y="169545"/>
                    <a:pt x="0" y="127635"/>
                  </a:cubicBezTo>
                  <a:cubicBezTo>
                    <a:pt x="0" y="85725"/>
                    <a:pt x="13335" y="60960"/>
                    <a:pt x="37148" y="37148"/>
                  </a:cubicBezTo>
                  <a:cubicBezTo>
                    <a:pt x="60960" y="13335"/>
                    <a:pt x="93345" y="0"/>
                    <a:pt x="128588" y="0"/>
                  </a:cubicBezTo>
                  <a:lnTo>
                    <a:pt x="180023" y="0"/>
                  </a:lnTo>
                  <a:cubicBezTo>
                    <a:pt x="184785" y="0"/>
                    <a:pt x="188595" y="3810"/>
                    <a:pt x="188595" y="8573"/>
                  </a:cubicBezTo>
                  <a:lnTo>
                    <a:pt x="188595" y="56198"/>
                  </a:lnTo>
                  <a:lnTo>
                    <a:pt x="243840" y="111443"/>
                  </a:lnTo>
                  <a:cubicBezTo>
                    <a:pt x="251460" y="119063"/>
                    <a:pt x="257175" y="130493"/>
                    <a:pt x="257175" y="140970"/>
                  </a:cubicBezTo>
                  <a:lnTo>
                    <a:pt x="257175" y="147638"/>
                  </a:lnTo>
                  <a:cubicBezTo>
                    <a:pt x="257175" y="160973"/>
                    <a:pt x="250508" y="174308"/>
                    <a:pt x="239077" y="182880"/>
                  </a:cubicBezTo>
                  <a:cubicBezTo>
                    <a:pt x="227648" y="190500"/>
                    <a:pt x="213360" y="193358"/>
                    <a:pt x="200977" y="188595"/>
                  </a:cubicBezTo>
                  <a:lnTo>
                    <a:pt x="188595" y="184785"/>
                  </a:lnTo>
                  <a:lnTo>
                    <a:pt x="188595" y="211455"/>
                  </a:lnTo>
                  <a:cubicBezTo>
                    <a:pt x="188595" y="241935"/>
                    <a:pt x="196215" y="271463"/>
                    <a:pt x="210502" y="296228"/>
                  </a:cubicBezTo>
                  <a:cubicBezTo>
                    <a:pt x="214313" y="301943"/>
                    <a:pt x="217170" y="307658"/>
                    <a:pt x="220980" y="309563"/>
                  </a:cubicBezTo>
                  <a:cubicBezTo>
                    <a:pt x="224790" y="312420"/>
                    <a:pt x="224790" y="315278"/>
                    <a:pt x="222885" y="319088"/>
                  </a:cubicBezTo>
                  <a:cubicBezTo>
                    <a:pt x="220980" y="322897"/>
                    <a:pt x="219075" y="323850"/>
                    <a:pt x="215265" y="323850"/>
                  </a:cubicBezTo>
                  <a:lnTo>
                    <a:pt x="215265" y="323850"/>
                  </a:lnTo>
                  <a:close/>
                </a:path>
              </a:pathLst>
            </a:custGeom>
            <a:solidFill>
              <a:srgbClr val="E90989"/>
            </a:solidFill>
            <a:ln w="9525" cap="flat">
              <a:noFill/>
              <a:prstDash val="solid"/>
              <a:miter/>
            </a:ln>
          </p:spPr>
          <p:txBody>
            <a:bodyPr rtlCol="0" anchor="ctr"/>
            <a:lstStyle/>
            <a:p>
              <a:endParaRPr lang="en-US"/>
            </a:p>
          </p:txBody>
        </p:sp>
        <p:grpSp>
          <p:nvGrpSpPr>
            <p:cNvPr id="332" name="Graphic 2">
              <a:extLst>
                <a:ext uri="{FF2B5EF4-FFF2-40B4-BE49-F238E27FC236}">
                  <a16:creationId xmlns:a16="http://schemas.microsoft.com/office/drawing/2014/main" id="{6107AB02-F267-C095-53C7-D0A25F3D36FB}"/>
                </a:ext>
              </a:extLst>
            </p:cNvPr>
            <p:cNvGrpSpPr/>
            <p:nvPr/>
          </p:nvGrpSpPr>
          <p:grpSpPr>
            <a:xfrm>
              <a:off x="1277868" y="3351872"/>
              <a:ext cx="668777" cy="724726"/>
              <a:chOff x="7354166" y="2184735"/>
              <a:chExt cx="839461" cy="909689"/>
            </a:xfrm>
            <a:solidFill>
              <a:srgbClr val="333333"/>
            </a:solidFill>
          </p:grpSpPr>
          <p:grpSp>
            <p:nvGrpSpPr>
              <p:cNvPr id="333" name="Graphic 2">
                <a:extLst>
                  <a:ext uri="{FF2B5EF4-FFF2-40B4-BE49-F238E27FC236}">
                    <a16:creationId xmlns:a16="http://schemas.microsoft.com/office/drawing/2014/main" id="{DBA6E4DE-446C-6CF7-6BA7-39EDE9E502DE}"/>
                  </a:ext>
                </a:extLst>
              </p:cNvPr>
              <p:cNvGrpSpPr/>
              <p:nvPr/>
            </p:nvGrpSpPr>
            <p:grpSpPr>
              <a:xfrm>
                <a:off x="7709997" y="2497441"/>
                <a:ext cx="483630" cy="596983"/>
                <a:chOff x="7709997" y="2497441"/>
                <a:chExt cx="483630" cy="596983"/>
              </a:xfrm>
              <a:solidFill>
                <a:srgbClr val="333333"/>
              </a:solidFill>
            </p:grpSpPr>
            <p:sp>
              <p:nvSpPr>
                <p:cNvPr id="346" name="Freeform 345">
                  <a:extLst>
                    <a:ext uri="{FF2B5EF4-FFF2-40B4-BE49-F238E27FC236}">
                      <a16:creationId xmlns:a16="http://schemas.microsoft.com/office/drawing/2014/main" id="{34D31D2F-A45A-76D4-7D5B-73B9AA5C1C19}"/>
                    </a:ext>
                  </a:extLst>
                </p:cNvPr>
                <p:cNvSpPr/>
                <p:nvPr/>
              </p:nvSpPr>
              <p:spPr>
                <a:xfrm>
                  <a:off x="7709997" y="3065997"/>
                  <a:ext cx="483630" cy="28427"/>
                </a:xfrm>
                <a:custGeom>
                  <a:avLst/>
                  <a:gdLst>
                    <a:gd name="connsiteX0" fmla="*/ 469406 w 483630"/>
                    <a:gd name="connsiteY0" fmla="*/ 28428 h 28427"/>
                    <a:gd name="connsiteX1" fmla="*/ 14224 w 483630"/>
                    <a:gd name="connsiteY1" fmla="*/ 28428 h 28427"/>
                    <a:gd name="connsiteX2" fmla="*/ 0 w 483630"/>
                    <a:gd name="connsiteY2" fmla="*/ 14214 h 28427"/>
                    <a:gd name="connsiteX3" fmla="*/ 14224 w 483630"/>
                    <a:gd name="connsiteY3" fmla="*/ 0 h 28427"/>
                    <a:gd name="connsiteX4" fmla="*/ 469406 w 483630"/>
                    <a:gd name="connsiteY4" fmla="*/ 0 h 28427"/>
                    <a:gd name="connsiteX5" fmla="*/ 483631 w 483630"/>
                    <a:gd name="connsiteY5" fmla="*/ 14214 h 28427"/>
                    <a:gd name="connsiteX6" fmla="*/ 469406 w 483630"/>
                    <a:gd name="connsiteY6" fmla="*/ 28428 h 2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630" h="28427">
                      <a:moveTo>
                        <a:pt x="469406" y="28428"/>
                      </a:moveTo>
                      <a:lnTo>
                        <a:pt x="14224" y="28428"/>
                      </a:lnTo>
                      <a:cubicBezTo>
                        <a:pt x="5690" y="28428"/>
                        <a:pt x="0" y="22742"/>
                        <a:pt x="0" y="14214"/>
                      </a:cubicBezTo>
                      <a:cubicBezTo>
                        <a:pt x="0" y="5686"/>
                        <a:pt x="5690" y="0"/>
                        <a:pt x="14224" y="0"/>
                      </a:cubicBezTo>
                      <a:lnTo>
                        <a:pt x="469406" y="0"/>
                      </a:lnTo>
                      <a:cubicBezTo>
                        <a:pt x="477941" y="0"/>
                        <a:pt x="483631" y="5686"/>
                        <a:pt x="483631" y="14214"/>
                      </a:cubicBezTo>
                      <a:cubicBezTo>
                        <a:pt x="483631" y="22742"/>
                        <a:pt x="477941" y="28428"/>
                        <a:pt x="469406" y="28428"/>
                      </a:cubicBezTo>
                      <a:close/>
                    </a:path>
                  </a:pathLst>
                </a:custGeom>
                <a:solidFill>
                  <a:srgbClr val="333333"/>
                </a:solidFill>
                <a:ln w="14222" cap="flat">
                  <a:noFill/>
                  <a:prstDash val="solid"/>
                  <a:miter/>
                </a:ln>
              </p:spPr>
              <p:txBody>
                <a:bodyPr rtlCol="0" anchor="ctr"/>
                <a:lstStyle/>
                <a:p>
                  <a:endParaRPr lang="en-US"/>
                </a:p>
              </p:txBody>
            </p:sp>
            <p:sp>
              <p:nvSpPr>
                <p:cNvPr id="347" name="Freeform 346">
                  <a:extLst>
                    <a:ext uri="{FF2B5EF4-FFF2-40B4-BE49-F238E27FC236}">
                      <a16:creationId xmlns:a16="http://schemas.microsoft.com/office/drawing/2014/main" id="{3F14CBFE-8F92-874E-EAAF-505DAD927234}"/>
                    </a:ext>
                  </a:extLst>
                </p:cNvPr>
                <p:cNvSpPr/>
                <p:nvPr/>
              </p:nvSpPr>
              <p:spPr>
                <a:xfrm>
                  <a:off x="7766894" y="2497441"/>
                  <a:ext cx="426733" cy="540128"/>
                </a:xfrm>
                <a:custGeom>
                  <a:avLst/>
                  <a:gdLst>
                    <a:gd name="connsiteX0" fmla="*/ 355611 w 426733"/>
                    <a:gd name="connsiteY0" fmla="*/ 540128 h 540128"/>
                    <a:gd name="connsiteX1" fmla="*/ 14224 w 426733"/>
                    <a:gd name="connsiteY1" fmla="*/ 540128 h 540128"/>
                    <a:gd name="connsiteX2" fmla="*/ 1422 w 426733"/>
                    <a:gd name="connsiteY2" fmla="*/ 531600 h 540128"/>
                    <a:gd name="connsiteX3" fmla="*/ 4267 w 426733"/>
                    <a:gd name="connsiteY3" fmla="*/ 515965 h 540128"/>
                    <a:gd name="connsiteX4" fmla="*/ 56898 w 426733"/>
                    <a:gd name="connsiteY4" fmla="*/ 412203 h 540128"/>
                    <a:gd name="connsiteX5" fmla="*/ 36983 w 426733"/>
                    <a:gd name="connsiteY5" fmla="*/ 355348 h 540128"/>
                    <a:gd name="connsiteX6" fmla="*/ 0 w 426733"/>
                    <a:gd name="connsiteY6" fmla="*/ 213209 h 540128"/>
                    <a:gd name="connsiteX7" fmla="*/ 61165 w 426733"/>
                    <a:gd name="connsiteY7" fmla="*/ 62542 h 540128"/>
                    <a:gd name="connsiteX8" fmla="*/ 213367 w 426733"/>
                    <a:gd name="connsiteY8" fmla="*/ 0 h 540128"/>
                    <a:gd name="connsiteX9" fmla="*/ 298713 w 426733"/>
                    <a:gd name="connsiteY9" fmla="*/ 0 h 540128"/>
                    <a:gd name="connsiteX10" fmla="*/ 312938 w 426733"/>
                    <a:gd name="connsiteY10" fmla="*/ 14214 h 540128"/>
                    <a:gd name="connsiteX11" fmla="*/ 312938 w 426733"/>
                    <a:gd name="connsiteY11" fmla="*/ 93812 h 540128"/>
                    <a:gd name="connsiteX12" fmla="*/ 405396 w 426733"/>
                    <a:gd name="connsiteY12" fmla="*/ 186202 h 540128"/>
                    <a:gd name="connsiteX13" fmla="*/ 426733 w 426733"/>
                    <a:gd name="connsiteY13" fmla="*/ 235951 h 540128"/>
                    <a:gd name="connsiteX14" fmla="*/ 426733 w 426733"/>
                    <a:gd name="connsiteY14" fmla="*/ 247322 h 540128"/>
                    <a:gd name="connsiteX15" fmla="*/ 396862 w 426733"/>
                    <a:gd name="connsiteY15" fmla="*/ 305599 h 540128"/>
                    <a:gd name="connsiteX16" fmla="*/ 332852 w 426733"/>
                    <a:gd name="connsiteY16" fmla="*/ 315549 h 540128"/>
                    <a:gd name="connsiteX17" fmla="*/ 312938 w 426733"/>
                    <a:gd name="connsiteY17" fmla="*/ 308442 h 540128"/>
                    <a:gd name="connsiteX18" fmla="*/ 312938 w 426733"/>
                    <a:gd name="connsiteY18" fmla="*/ 352505 h 540128"/>
                    <a:gd name="connsiteX19" fmla="*/ 349921 w 426733"/>
                    <a:gd name="connsiteY19" fmla="*/ 493223 h 540128"/>
                    <a:gd name="connsiteX20" fmla="*/ 366990 w 426733"/>
                    <a:gd name="connsiteY20" fmla="*/ 515965 h 540128"/>
                    <a:gd name="connsiteX21" fmla="*/ 369835 w 426733"/>
                    <a:gd name="connsiteY21" fmla="*/ 531600 h 540128"/>
                    <a:gd name="connsiteX22" fmla="*/ 357033 w 426733"/>
                    <a:gd name="connsiteY22" fmla="*/ 540128 h 540128"/>
                    <a:gd name="connsiteX23" fmla="*/ 45518 w 426733"/>
                    <a:gd name="connsiteY23" fmla="*/ 511701 h 540128"/>
                    <a:gd name="connsiteX24" fmla="*/ 327162 w 426733"/>
                    <a:gd name="connsiteY24" fmla="*/ 511701 h 540128"/>
                    <a:gd name="connsiteX25" fmla="*/ 324317 w 426733"/>
                    <a:gd name="connsiteY25" fmla="*/ 507437 h 540128"/>
                    <a:gd name="connsiteX26" fmla="*/ 284489 w 426733"/>
                    <a:gd name="connsiteY26" fmla="*/ 352505 h 540128"/>
                    <a:gd name="connsiteX27" fmla="*/ 284489 w 426733"/>
                    <a:gd name="connsiteY27" fmla="*/ 298492 h 540128"/>
                    <a:gd name="connsiteX28" fmla="*/ 233281 w 426733"/>
                    <a:gd name="connsiteY28" fmla="*/ 281436 h 540128"/>
                    <a:gd name="connsiteX29" fmla="*/ 184918 w 426733"/>
                    <a:gd name="connsiteY29" fmla="*/ 214630 h 540128"/>
                    <a:gd name="connsiteX30" fmla="*/ 184918 w 426733"/>
                    <a:gd name="connsiteY30" fmla="*/ 198995 h 540128"/>
                    <a:gd name="connsiteX31" fmla="*/ 199142 w 426733"/>
                    <a:gd name="connsiteY31" fmla="*/ 184781 h 540128"/>
                    <a:gd name="connsiteX32" fmla="*/ 213367 w 426733"/>
                    <a:gd name="connsiteY32" fmla="*/ 198995 h 540128"/>
                    <a:gd name="connsiteX33" fmla="*/ 213367 w 426733"/>
                    <a:gd name="connsiteY33" fmla="*/ 214630 h 540128"/>
                    <a:gd name="connsiteX34" fmla="*/ 243238 w 426733"/>
                    <a:gd name="connsiteY34" fmla="*/ 254429 h 540128"/>
                    <a:gd name="connsiteX35" fmla="*/ 342809 w 426733"/>
                    <a:gd name="connsiteY35" fmla="*/ 287121 h 540128"/>
                    <a:gd name="connsiteX36" fmla="*/ 381215 w 426733"/>
                    <a:gd name="connsiteY36" fmla="*/ 281436 h 540128"/>
                    <a:gd name="connsiteX37" fmla="*/ 398284 w 426733"/>
                    <a:gd name="connsiteY37" fmla="*/ 247322 h 540128"/>
                    <a:gd name="connsiteX38" fmla="*/ 398284 w 426733"/>
                    <a:gd name="connsiteY38" fmla="*/ 235951 h 540128"/>
                    <a:gd name="connsiteX39" fmla="*/ 385482 w 426733"/>
                    <a:gd name="connsiteY39" fmla="*/ 206102 h 540128"/>
                    <a:gd name="connsiteX40" fmla="*/ 288756 w 426733"/>
                    <a:gd name="connsiteY40" fmla="*/ 109447 h 540128"/>
                    <a:gd name="connsiteX41" fmla="*/ 284489 w 426733"/>
                    <a:gd name="connsiteY41" fmla="*/ 99497 h 540128"/>
                    <a:gd name="connsiteX42" fmla="*/ 284489 w 426733"/>
                    <a:gd name="connsiteY42" fmla="*/ 28428 h 540128"/>
                    <a:gd name="connsiteX43" fmla="*/ 213367 w 426733"/>
                    <a:gd name="connsiteY43" fmla="*/ 28428 h 540128"/>
                    <a:gd name="connsiteX44" fmla="*/ 81079 w 426733"/>
                    <a:gd name="connsiteY44" fmla="*/ 82441 h 540128"/>
                    <a:gd name="connsiteX45" fmla="*/ 28449 w 426733"/>
                    <a:gd name="connsiteY45" fmla="*/ 213209 h 540128"/>
                    <a:gd name="connsiteX46" fmla="*/ 62588 w 426733"/>
                    <a:gd name="connsiteY46" fmla="*/ 341134 h 540128"/>
                    <a:gd name="connsiteX47" fmla="*/ 85347 w 426733"/>
                    <a:gd name="connsiteY47" fmla="*/ 412203 h 540128"/>
                    <a:gd name="connsiteX48" fmla="*/ 45518 w 426733"/>
                    <a:gd name="connsiteY48" fmla="*/ 511701 h 54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26733" h="540128">
                      <a:moveTo>
                        <a:pt x="355611" y="540128"/>
                      </a:moveTo>
                      <a:lnTo>
                        <a:pt x="14224" y="540128"/>
                      </a:lnTo>
                      <a:cubicBezTo>
                        <a:pt x="8534" y="540128"/>
                        <a:pt x="2845" y="537286"/>
                        <a:pt x="1422" y="531600"/>
                      </a:cubicBezTo>
                      <a:cubicBezTo>
                        <a:pt x="-1422" y="525914"/>
                        <a:pt x="1422" y="520229"/>
                        <a:pt x="4267" y="515965"/>
                      </a:cubicBezTo>
                      <a:cubicBezTo>
                        <a:pt x="4267" y="515965"/>
                        <a:pt x="56898" y="461952"/>
                        <a:pt x="56898" y="412203"/>
                      </a:cubicBezTo>
                      <a:cubicBezTo>
                        <a:pt x="56898" y="362455"/>
                        <a:pt x="48363" y="375247"/>
                        <a:pt x="36983" y="355348"/>
                      </a:cubicBezTo>
                      <a:cubicBezTo>
                        <a:pt x="19915" y="324077"/>
                        <a:pt x="0" y="284278"/>
                        <a:pt x="0" y="213209"/>
                      </a:cubicBezTo>
                      <a:cubicBezTo>
                        <a:pt x="0" y="156353"/>
                        <a:pt x="21337" y="102340"/>
                        <a:pt x="61165" y="62542"/>
                      </a:cubicBezTo>
                      <a:cubicBezTo>
                        <a:pt x="100993" y="22742"/>
                        <a:pt x="155047" y="0"/>
                        <a:pt x="213367" y="0"/>
                      </a:cubicBezTo>
                      <a:lnTo>
                        <a:pt x="298713" y="0"/>
                      </a:lnTo>
                      <a:cubicBezTo>
                        <a:pt x="307247" y="0"/>
                        <a:pt x="312938" y="5686"/>
                        <a:pt x="312938" y="14214"/>
                      </a:cubicBezTo>
                      <a:lnTo>
                        <a:pt x="312938" y="93812"/>
                      </a:lnTo>
                      <a:lnTo>
                        <a:pt x="405396" y="186202"/>
                      </a:lnTo>
                      <a:cubicBezTo>
                        <a:pt x="418199" y="198995"/>
                        <a:pt x="426733" y="217473"/>
                        <a:pt x="426733" y="235951"/>
                      </a:cubicBezTo>
                      <a:lnTo>
                        <a:pt x="426733" y="247322"/>
                      </a:lnTo>
                      <a:cubicBezTo>
                        <a:pt x="426733" y="270064"/>
                        <a:pt x="415354" y="291385"/>
                        <a:pt x="396862" y="305599"/>
                      </a:cubicBezTo>
                      <a:cubicBezTo>
                        <a:pt x="378370" y="318392"/>
                        <a:pt x="354189" y="322656"/>
                        <a:pt x="332852" y="315549"/>
                      </a:cubicBezTo>
                      <a:lnTo>
                        <a:pt x="312938" y="308442"/>
                      </a:lnTo>
                      <a:lnTo>
                        <a:pt x="312938" y="352505"/>
                      </a:lnTo>
                      <a:cubicBezTo>
                        <a:pt x="312938" y="403675"/>
                        <a:pt x="325740" y="452002"/>
                        <a:pt x="349921" y="493223"/>
                      </a:cubicBezTo>
                      <a:cubicBezTo>
                        <a:pt x="355611" y="503173"/>
                        <a:pt x="361301" y="511701"/>
                        <a:pt x="366990" y="515965"/>
                      </a:cubicBezTo>
                      <a:cubicBezTo>
                        <a:pt x="372680" y="520229"/>
                        <a:pt x="372680" y="525914"/>
                        <a:pt x="369835" y="531600"/>
                      </a:cubicBezTo>
                      <a:cubicBezTo>
                        <a:pt x="366990" y="537286"/>
                        <a:pt x="362723" y="540128"/>
                        <a:pt x="357033" y="540128"/>
                      </a:cubicBezTo>
                      <a:close/>
                      <a:moveTo>
                        <a:pt x="45518" y="511701"/>
                      </a:moveTo>
                      <a:lnTo>
                        <a:pt x="327162" y="511701"/>
                      </a:lnTo>
                      <a:cubicBezTo>
                        <a:pt x="327162" y="510280"/>
                        <a:pt x="325740" y="508858"/>
                        <a:pt x="324317" y="507437"/>
                      </a:cubicBezTo>
                      <a:cubicBezTo>
                        <a:pt x="298713" y="461952"/>
                        <a:pt x="284489" y="409361"/>
                        <a:pt x="284489" y="352505"/>
                      </a:cubicBezTo>
                      <a:lnTo>
                        <a:pt x="284489" y="298492"/>
                      </a:lnTo>
                      <a:lnTo>
                        <a:pt x="233281" y="281436"/>
                      </a:lnTo>
                      <a:cubicBezTo>
                        <a:pt x="204832" y="271486"/>
                        <a:pt x="184918" y="244479"/>
                        <a:pt x="184918" y="214630"/>
                      </a:cubicBezTo>
                      <a:lnTo>
                        <a:pt x="184918" y="198995"/>
                      </a:lnTo>
                      <a:cubicBezTo>
                        <a:pt x="184918" y="190467"/>
                        <a:pt x="190608" y="184781"/>
                        <a:pt x="199142" y="184781"/>
                      </a:cubicBezTo>
                      <a:cubicBezTo>
                        <a:pt x="207676" y="184781"/>
                        <a:pt x="213367" y="190467"/>
                        <a:pt x="213367" y="198995"/>
                      </a:cubicBezTo>
                      <a:lnTo>
                        <a:pt x="213367" y="214630"/>
                      </a:lnTo>
                      <a:cubicBezTo>
                        <a:pt x="213367" y="233108"/>
                        <a:pt x="224746" y="248743"/>
                        <a:pt x="243238" y="254429"/>
                      </a:cubicBezTo>
                      <a:lnTo>
                        <a:pt x="342809" y="287121"/>
                      </a:lnTo>
                      <a:cubicBezTo>
                        <a:pt x="355611" y="291385"/>
                        <a:pt x="369835" y="289964"/>
                        <a:pt x="381215" y="281436"/>
                      </a:cubicBezTo>
                      <a:cubicBezTo>
                        <a:pt x="392594" y="272907"/>
                        <a:pt x="398284" y="260115"/>
                        <a:pt x="398284" y="247322"/>
                      </a:cubicBezTo>
                      <a:lnTo>
                        <a:pt x="398284" y="235951"/>
                      </a:lnTo>
                      <a:cubicBezTo>
                        <a:pt x="398284" y="224580"/>
                        <a:pt x="394017" y="213209"/>
                        <a:pt x="385482" y="206102"/>
                      </a:cubicBezTo>
                      <a:lnTo>
                        <a:pt x="288756" y="109447"/>
                      </a:lnTo>
                      <a:cubicBezTo>
                        <a:pt x="285911" y="106604"/>
                        <a:pt x="284489" y="103762"/>
                        <a:pt x="284489" y="99497"/>
                      </a:cubicBezTo>
                      <a:lnTo>
                        <a:pt x="284489" y="28428"/>
                      </a:lnTo>
                      <a:lnTo>
                        <a:pt x="213367" y="28428"/>
                      </a:lnTo>
                      <a:cubicBezTo>
                        <a:pt x="163581" y="28428"/>
                        <a:pt x="115218" y="48328"/>
                        <a:pt x="81079" y="82441"/>
                      </a:cubicBezTo>
                      <a:cubicBezTo>
                        <a:pt x="46940" y="116554"/>
                        <a:pt x="28449" y="163460"/>
                        <a:pt x="28449" y="213209"/>
                      </a:cubicBezTo>
                      <a:cubicBezTo>
                        <a:pt x="28449" y="275750"/>
                        <a:pt x="46940" y="311285"/>
                        <a:pt x="62588" y="341134"/>
                      </a:cubicBezTo>
                      <a:cubicBezTo>
                        <a:pt x="73967" y="363876"/>
                        <a:pt x="85347" y="385197"/>
                        <a:pt x="85347" y="412203"/>
                      </a:cubicBezTo>
                      <a:cubicBezTo>
                        <a:pt x="85347" y="450581"/>
                        <a:pt x="62588" y="488959"/>
                        <a:pt x="45518" y="511701"/>
                      </a:cubicBezTo>
                      <a:close/>
                    </a:path>
                  </a:pathLst>
                </a:custGeom>
                <a:solidFill>
                  <a:srgbClr val="333333"/>
                </a:solidFill>
                <a:ln w="14222" cap="flat">
                  <a:noFill/>
                  <a:prstDash val="solid"/>
                  <a:miter/>
                </a:ln>
              </p:spPr>
              <p:txBody>
                <a:bodyPr rtlCol="0" anchor="ctr"/>
                <a:lstStyle/>
                <a:p>
                  <a:endParaRPr lang="en-US"/>
                </a:p>
              </p:txBody>
            </p:sp>
            <p:sp>
              <p:nvSpPr>
                <p:cNvPr id="348" name="Freeform 347">
                  <a:extLst>
                    <a:ext uri="{FF2B5EF4-FFF2-40B4-BE49-F238E27FC236}">
                      <a16:creationId xmlns:a16="http://schemas.microsoft.com/office/drawing/2014/main" id="{9E5B0314-DEEA-6A54-CB54-75F3C96A7B6A}"/>
                    </a:ext>
                  </a:extLst>
                </p:cNvPr>
                <p:cNvSpPr/>
                <p:nvPr/>
              </p:nvSpPr>
              <p:spPr>
                <a:xfrm>
                  <a:off x="7852241" y="2582724"/>
                  <a:ext cx="227590" cy="213208"/>
                </a:xfrm>
                <a:custGeom>
                  <a:avLst/>
                  <a:gdLst>
                    <a:gd name="connsiteX0" fmla="*/ 14224 w 227590"/>
                    <a:gd name="connsiteY0" fmla="*/ 213209 h 213208"/>
                    <a:gd name="connsiteX1" fmla="*/ 0 w 227590"/>
                    <a:gd name="connsiteY1" fmla="*/ 198995 h 213208"/>
                    <a:gd name="connsiteX2" fmla="*/ 0 w 227590"/>
                    <a:gd name="connsiteY2" fmla="*/ 127925 h 213208"/>
                    <a:gd name="connsiteX3" fmla="*/ 128020 w 227590"/>
                    <a:gd name="connsiteY3" fmla="*/ 0 h 213208"/>
                    <a:gd name="connsiteX4" fmla="*/ 213367 w 227590"/>
                    <a:gd name="connsiteY4" fmla="*/ 0 h 213208"/>
                    <a:gd name="connsiteX5" fmla="*/ 227591 w 227590"/>
                    <a:gd name="connsiteY5" fmla="*/ 14214 h 213208"/>
                    <a:gd name="connsiteX6" fmla="*/ 213367 w 227590"/>
                    <a:gd name="connsiteY6" fmla="*/ 28428 h 213208"/>
                    <a:gd name="connsiteX7" fmla="*/ 128020 w 227590"/>
                    <a:gd name="connsiteY7" fmla="*/ 28428 h 213208"/>
                    <a:gd name="connsiteX8" fmla="*/ 28449 w 227590"/>
                    <a:gd name="connsiteY8" fmla="*/ 127925 h 213208"/>
                    <a:gd name="connsiteX9" fmla="*/ 28449 w 227590"/>
                    <a:gd name="connsiteY9" fmla="*/ 198995 h 213208"/>
                    <a:gd name="connsiteX10" fmla="*/ 14224 w 227590"/>
                    <a:gd name="connsiteY10" fmla="*/ 213209 h 21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590" h="213208">
                      <a:moveTo>
                        <a:pt x="14224" y="213209"/>
                      </a:moveTo>
                      <a:cubicBezTo>
                        <a:pt x="5690" y="213209"/>
                        <a:pt x="0" y="207523"/>
                        <a:pt x="0" y="198995"/>
                      </a:cubicBezTo>
                      <a:lnTo>
                        <a:pt x="0" y="127925"/>
                      </a:lnTo>
                      <a:cubicBezTo>
                        <a:pt x="0" y="56856"/>
                        <a:pt x="56898" y="0"/>
                        <a:pt x="128020" y="0"/>
                      </a:cubicBezTo>
                      <a:lnTo>
                        <a:pt x="213367" y="0"/>
                      </a:lnTo>
                      <a:cubicBezTo>
                        <a:pt x="221901" y="0"/>
                        <a:pt x="227591" y="5686"/>
                        <a:pt x="227591" y="14214"/>
                      </a:cubicBezTo>
                      <a:cubicBezTo>
                        <a:pt x="227591" y="22742"/>
                        <a:pt x="221901" y="28428"/>
                        <a:pt x="213367" y="28428"/>
                      </a:cubicBezTo>
                      <a:lnTo>
                        <a:pt x="128020" y="28428"/>
                      </a:lnTo>
                      <a:cubicBezTo>
                        <a:pt x="72544" y="28428"/>
                        <a:pt x="28449" y="72491"/>
                        <a:pt x="28449" y="127925"/>
                      </a:cubicBezTo>
                      <a:lnTo>
                        <a:pt x="28449" y="198995"/>
                      </a:lnTo>
                      <a:cubicBezTo>
                        <a:pt x="28449" y="207523"/>
                        <a:pt x="22759" y="213209"/>
                        <a:pt x="14224" y="213209"/>
                      </a:cubicBezTo>
                      <a:close/>
                    </a:path>
                  </a:pathLst>
                </a:custGeom>
                <a:solidFill>
                  <a:srgbClr val="333333"/>
                </a:solidFill>
                <a:ln w="14222" cap="flat">
                  <a:noFill/>
                  <a:prstDash val="solid"/>
                  <a:miter/>
                </a:ln>
              </p:spPr>
              <p:txBody>
                <a:bodyPr rtlCol="0" anchor="ctr"/>
                <a:lstStyle/>
                <a:p>
                  <a:endParaRPr lang="en-US"/>
                </a:p>
              </p:txBody>
            </p:sp>
            <p:sp>
              <p:nvSpPr>
                <p:cNvPr id="349" name="Freeform 348">
                  <a:extLst>
                    <a:ext uri="{FF2B5EF4-FFF2-40B4-BE49-F238E27FC236}">
                      <a16:creationId xmlns:a16="http://schemas.microsoft.com/office/drawing/2014/main" id="{3A308CE2-B6B3-F28B-2E52-6C1C7D198117}"/>
                    </a:ext>
                  </a:extLst>
                </p:cNvPr>
                <p:cNvSpPr/>
                <p:nvPr/>
              </p:nvSpPr>
              <p:spPr>
                <a:xfrm>
                  <a:off x="7766894" y="2696435"/>
                  <a:ext cx="113795" cy="28427"/>
                </a:xfrm>
                <a:custGeom>
                  <a:avLst/>
                  <a:gdLst>
                    <a:gd name="connsiteX0" fmla="*/ 99571 w 113795"/>
                    <a:gd name="connsiteY0" fmla="*/ 28428 h 28427"/>
                    <a:gd name="connsiteX1" fmla="*/ 14224 w 113795"/>
                    <a:gd name="connsiteY1" fmla="*/ 28428 h 28427"/>
                    <a:gd name="connsiteX2" fmla="*/ 0 w 113795"/>
                    <a:gd name="connsiteY2" fmla="*/ 14214 h 28427"/>
                    <a:gd name="connsiteX3" fmla="*/ 14224 w 113795"/>
                    <a:gd name="connsiteY3" fmla="*/ 0 h 28427"/>
                    <a:gd name="connsiteX4" fmla="*/ 99571 w 113795"/>
                    <a:gd name="connsiteY4" fmla="*/ 0 h 28427"/>
                    <a:gd name="connsiteX5" fmla="*/ 113795 w 113795"/>
                    <a:gd name="connsiteY5" fmla="*/ 14214 h 28427"/>
                    <a:gd name="connsiteX6" fmla="*/ 99571 w 113795"/>
                    <a:gd name="connsiteY6" fmla="*/ 28428 h 2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795" h="28427">
                      <a:moveTo>
                        <a:pt x="99571" y="28428"/>
                      </a:moveTo>
                      <a:lnTo>
                        <a:pt x="14224" y="28428"/>
                      </a:lnTo>
                      <a:cubicBezTo>
                        <a:pt x="5690" y="28428"/>
                        <a:pt x="0" y="22742"/>
                        <a:pt x="0" y="14214"/>
                      </a:cubicBezTo>
                      <a:cubicBezTo>
                        <a:pt x="0" y="5686"/>
                        <a:pt x="5690" y="0"/>
                        <a:pt x="14224" y="0"/>
                      </a:cubicBezTo>
                      <a:lnTo>
                        <a:pt x="99571" y="0"/>
                      </a:lnTo>
                      <a:cubicBezTo>
                        <a:pt x="108105" y="0"/>
                        <a:pt x="113795" y="5686"/>
                        <a:pt x="113795" y="14214"/>
                      </a:cubicBezTo>
                      <a:cubicBezTo>
                        <a:pt x="113795" y="22742"/>
                        <a:pt x="108105" y="28428"/>
                        <a:pt x="99571" y="28428"/>
                      </a:cubicBezTo>
                      <a:close/>
                    </a:path>
                  </a:pathLst>
                </a:custGeom>
                <a:solidFill>
                  <a:srgbClr val="333333"/>
                </a:solidFill>
                <a:ln w="14222" cap="flat">
                  <a:noFill/>
                  <a:prstDash val="solid"/>
                  <a:miter/>
                </a:ln>
              </p:spPr>
              <p:txBody>
                <a:bodyPr rtlCol="0" anchor="ctr"/>
                <a:lstStyle/>
                <a:p>
                  <a:endParaRPr lang="en-US"/>
                </a:p>
              </p:txBody>
            </p:sp>
            <p:sp>
              <p:nvSpPr>
                <p:cNvPr id="350" name="Freeform 349">
                  <a:extLst>
                    <a:ext uri="{FF2B5EF4-FFF2-40B4-BE49-F238E27FC236}">
                      <a16:creationId xmlns:a16="http://schemas.microsoft.com/office/drawing/2014/main" id="{8EC40014-D25A-8136-CED0-3BA1BB280DA4}"/>
                    </a:ext>
                  </a:extLst>
                </p:cNvPr>
                <p:cNvSpPr/>
                <p:nvPr/>
              </p:nvSpPr>
              <p:spPr>
                <a:xfrm>
                  <a:off x="7951812" y="2497441"/>
                  <a:ext cx="28448" cy="113711"/>
                </a:xfrm>
                <a:custGeom>
                  <a:avLst/>
                  <a:gdLst>
                    <a:gd name="connsiteX0" fmla="*/ 14224 w 28448"/>
                    <a:gd name="connsiteY0" fmla="*/ 113711 h 113711"/>
                    <a:gd name="connsiteX1" fmla="*/ 0 w 28448"/>
                    <a:gd name="connsiteY1" fmla="*/ 99497 h 113711"/>
                    <a:gd name="connsiteX2" fmla="*/ 0 w 28448"/>
                    <a:gd name="connsiteY2" fmla="*/ 14214 h 113711"/>
                    <a:gd name="connsiteX3" fmla="*/ 14224 w 28448"/>
                    <a:gd name="connsiteY3" fmla="*/ 0 h 113711"/>
                    <a:gd name="connsiteX4" fmla="*/ 28449 w 28448"/>
                    <a:gd name="connsiteY4" fmla="*/ 14214 h 113711"/>
                    <a:gd name="connsiteX5" fmla="*/ 28449 w 28448"/>
                    <a:gd name="connsiteY5" fmla="*/ 99497 h 113711"/>
                    <a:gd name="connsiteX6" fmla="*/ 14224 w 28448"/>
                    <a:gd name="connsiteY6" fmla="*/ 113711 h 1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 h="113711">
                      <a:moveTo>
                        <a:pt x="14224" y="113711"/>
                      </a:moveTo>
                      <a:cubicBezTo>
                        <a:pt x="5690" y="113711"/>
                        <a:pt x="0" y="108026"/>
                        <a:pt x="0" y="99497"/>
                      </a:cubicBezTo>
                      <a:lnTo>
                        <a:pt x="0" y="14214"/>
                      </a:lnTo>
                      <a:cubicBezTo>
                        <a:pt x="0" y="5686"/>
                        <a:pt x="5690" y="0"/>
                        <a:pt x="14224" y="0"/>
                      </a:cubicBezTo>
                      <a:cubicBezTo>
                        <a:pt x="22759" y="0"/>
                        <a:pt x="28449" y="5686"/>
                        <a:pt x="28449" y="14214"/>
                      </a:cubicBezTo>
                      <a:lnTo>
                        <a:pt x="28449" y="99497"/>
                      </a:lnTo>
                      <a:cubicBezTo>
                        <a:pt x="28449" y="108026"/>
                        <a:pt x="22759" y="113711"/>
                        <a:pt x="14224" y="113711"/>
                      </a:cubicBezTo>
                      <a:close/>
                    </a:path>
                  </a:pathLst>
                </a:custGeom>
                <a:solidFill>
                  <a:srgbClr val="333333"/>
                </a:solidFill>
                <a:ln w="14222" cap="flat">
                  <a:noFill/>
                  <a:prstDash val="solid"/>
                  <a:miter/>
                </a:ln>
              </p:spPr>
              <p:txBody>
                <a:bodyPr rtlCol="0" anchor="ctr"/>
                <a:lstStyle/>
                <a:p>
                  <a:endParaRPr lang="en-US"/>
                </a:p>
              </p:txBody>
            </p:sp>
            <p:sp>
              <p:nvSpPr>
                <p:cNvPr id="351" name="Freeform 350">
                  <a:extLst>
                    <a:ext uri="{FF2B5EF4-FFF2-40B4-BE49-F238E27FC236}">
                      <a16:creationId xmlns:a16="http://schemas.microsoft.com/office/drawing/2014/main" id="{70B50C0F-CCA9-FBF3-D0D5-790CCA6D0A62}"/>
                    </a:ext>
                  </a:extLst>
                </p:cNvPr>
                <p:cNvSpPr/>
                <p:nvPr/>
              </p:nvSpPr>
              <p:spPr>
                <a:xfrm>
                  <a:off x="7825215" y="2555718"/>
                  <a:ext cx="83923" cy="84019"/>
                </a:xfrm>
                <a:custGeom>
                  <a:avLst/>
                  <a:gdLst>
                    <a:gd name="connsiteX0" fmla="*/ 69700 w 83923"/>
                    <a:gd name="connsiteY0" fmla="*/ 83862 h 84019"/>
                    <a:gd name="connsiteX1" fmla="*/ 59742 w 83923"/>
                    <a:gd name="connsiteY1" fmla="*/ 79598 h 84019"/>
                    <a:gd name="connsiteX2" fmla="*/ 4268 w 83923"/>
                    <a:gd name="connsiteY2" fmla="*/ 24164 h 84019"/>
                    <a:gd name="connsiteX3" fmla="*/ 4268 w 83923"/>
                    <a:gd name="connsiteY3" fmla="*/ 4264 h 84019"/>
                    <a:gd name="connsiteX4" fmla="*/ 24181 w 83923"/>
                    <a:gd name="connsiteY4" fmla="*/ 4264 h 84019"/>
                    <a:gd name="connsiteX5" fmla="*/ 79657 w 83923"/>
                    <a:gd name="connsiteY5" fmla="*/ 59699 h 84019"/>
                    <a:gd name="connsiteX6" fmla="*/ 79657 w 83923"/>
                    <a:gd name="connsiteY6" fmla="*/ 79598 h 84019"/>
                    <a:gd name="connsiteX7" fmla="*/ 69700 w 83923"/>
                    <a:gd name="connsiteY7" fmla="*/ 83862 h 8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923" h="84019">
                      <a:moveTo>
                        <a:pt x="69700" y="83862"/>
                      </a:moveTo>
                      <a:cubicBezTo>
                        <a:pt x="65432" y="83862"/>
                        <a:pt x="62587" y="83862"/>
                        <a:pt x="59742" y="79598"/>
                      </a:cubicBezTo>
                      <a:lnTo>
                        <a:pt x="4268" y="24164"/>
                      </a:lnTo>
                      <a:cubicBezTo>
                        <a:pt x="-1423" y="18478"/>
                        <a:pt x="-1423" y="9950"/>
                        <a:pt x="4268" y="4264"/>
                      </a:cubicBezTo>
                      <a:cubicBezTo>
                        <a:pt x="9957" y="-1421"/>
                        <a:pt x="18492" y="-1421"/>
                        <a:pt x="24181" y="4264"/>
                      </a:cubicBezTo>
                      <a:lnTo>
                        <a:pt x="79657" y="59699"/>
                      </a:lnTo>
                      <a:cubicBezTo>
                        <a:pt x="85346" y="65384"/>
                        <a:pt x="85346" y="73912"/>
                        <a:pt x="79657" y="79598"/>
                      </a:cubicBezTo>
                      <a:cubicBezTo>
                        <a:pt x="73967" y="85283"/>
                        <a:pt x="72545" y="83862"/>
                        <a:pt x="69700" y="83862"/>
                      </a:cubicBezTo>
                      <a:close/>
                    </a:path>
                  </a:pathLst>
                </a:custGeom>
                <a:solidFill>
                  <a:srgbClr val="333333"/>
                </a:solidFill>
                <a:ln w="14222" cap="flat">
                  <a:noFill/>
                  <a:prstDash val="solid"/>
                  <a:miter/>
                </a:ln>
              </p:spPr>
              <p:txBody>
                <a:bodyPr rtlCol="0" anchor="ctr"/>
                <a:lstStyle/>
                <a:p>
                  <a:endParaRPr lang="en-US"/>
                </a:p>
              </p:txBody>
            </p:sp>
          </p:grpSp>
          <p:grpSp>
            <p:nvGrpSpPr>
              <p:cNvPr id="334" name="Graphic 2">
                <a:extLst>
                  <a:ext uri="{FF2B5EF4-FFF2-40B4-BE49-F238E27FC236}">
                    <a16:creationId xmlns:a16="http://schemas.microsoft.com/office/drawing/2014/main" id="{E26A843A-98E8-4E88-9BCB-14538F591B65}"/>
                  </a:ext>
                </a:extLst>
              </p:cNvPr>
              <p:cNvGrpSpPr/>
              <p:nvPr/>
            </p:nvGrpSpPr>
            <p:grpSpPr>
              <a:xfrm>
                <a:off x="7354166" y="2184735"/>
                <a:ext cx="624672" cy="909689"/>
                <a:chOff x="7354166" y="2184735"/>
                <a:chExt cx="624672" cy="909689"/>
              </a:xfrm>
              <a:solidFill>
                <a:srgbClr val="333333"/>
              </a:solidFill>
            </p:grpSpPr>
            <p:grpSp>
              <p:nvGrpSpPr>
                <p:cNvPr id="335" name="Graphic 2">
                  <a:extLst>
                    <a:ext uri="{FF2B5EF4-FFF2-40B4-BE49-F238E27FC236}">
                      <a16:creationId xmlns:a16="http://schemas.microsoft.com/office/drawing/2014/main" id="{DF876C49-17D1-C418-F2AD-85A875F5E2B9}"/>
                    </a:ext>
                  </a:extLst>
                </p:cNvPr>
                <p:cNvGrpSpPr/>
                <p:nvPr/>
              </p:nvGrpSpPr>
              <p:grpSpPr>
                <a:xfrm>
                  <a:off x="7397059" y="2184735"/>
                  <a:ext cx="325739" cy="909689"/>
                  <a:chOff x="7397059" y="2184735"/>
                  <a:chExt cx="325739" cy="909689"/>
                </a:xfrm>
                <a:solidFill>
                  <a:srgbClr val="333333"/>
                </a:solidFill>
              </p:grpSpPr>
              <p:sp>
                <p:nvSpPr>
                  <p:cNvPr id="340" name="Freeform 339">
                    <a:extLst>
                      <a:ext uri="{FF2B5EF4-FFF2-40B4-BE49-F238E27FC236}">
                        <a16:creationId xmlns:a16="http://schemas.microsoft.com/office/drawing/2014/main" id="{713EDE5C-DE4B-162C-CE1B-4C2FB2B10E88}"/>
                      </a:ext>
                    </a:extLst>
                  </p:cNvPr>
                  <p:cNvSpPr/>
                  <p:nvPr/>
                </p:nvSpPr>
                <p:spPr>
                  <a:xfrm>
                    <a:off x="7553528" y="2852788"/>
                    <a:ext cx="28448" cy="241636"/>
                  </a:xfrm>
                  <a:custGeom>
                    <a:avLst/>
                    <a:gdLst>
                      <a:gd name="connsiteX0" fmla="*/ 14224 w 28448"/>
                      <a:gd name="connsiteY0" fmla="*/ 241636 h 241636"/>
                      <a:gd name="connsiteX1" fmla="*/ 0 w 28448"/>
                      <a:gd name="connsiteY1" fmla="*/ 227422 h 241636"/>
                      <a:gd name="connsiteX2" fmla="*/ 0 w 28448"/>
                      <a:gd name="connsiteY2" fmla="*/ 14214 h 241636"/>
                      <a:gd name="connsiteX3" fmla="*/ 14224 w 28448"/>
                      <a:gd name="connsiteY3" fmla="*/ 0 h 241636"/>
                      <a:gd name="connsiteX4" fmla="*/ 28449 w 28448"/>
                      <a:gd name="connsiteY4" fmla="*/ 14214 h 241636"/>
                      <a:gd name="connsiteX5" fmla="*/ 28449 w 28448"/>
                      <a:gd name="connsiteY5" fmla="*/ 227422 h 241636"/>
                      <a:gd name="connsiteX6" fmla="*/ 14224 w 28448"/>
                      <a:gd name="connsiteY6" fmla="*/ 241636 h 24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 h="241636">
                        <a:moveTo>
                          <a:pt x="14224" y="241636"/>
                        </a:moveTo>
                        <a:cubicBezTo>
                          <a:pt x="5690" y="241636"/>
                          <a:pt x="0" y="235951"/>
                          <a:pt x="0" y="227422"/>
                        </a:cubicBezTo>
                        <a:lnTo>
                          <a:pt x="0" y="14214"/>
                        </a:lnTo>
                        <a:cubicBezTo>
                          <a:pt x="0" y="5686"/>
                          <a:pt x="5690" y="0"/>
                          <a:pt x="14224" y="0"/>
                        </a:cubicBezTo>
                        <a:cubicBezTo>
                          <a:pt x="22759" y="0"/>
                          <a:pt x="28449" y="5686"/>
                          <a:pt x="28449" y="14214"/>
                        </a:cubicBezTo>
                        <a:lnTo>
                          <a:pt x="28449" y="227422"/>
                        </a:lnTo>
                        <a:cubicBezTo>
                          <a:pt x="28449" y="235951"/>
                          <a:pt x="22759" y="241636"/>
                          <a:pt x="14224" y="241636"/>
                        </a:cubicBezTo>
                        <a:close/>
                      </a:path>
                    </a:pathLst>
                  </a:custGeom>
                  <a:solidFill>
                    <a:srgbClr val="333333"/>
                  </a:solidFill>
                  <a:ln w="14222" cap="flat">
                    <a:noFill/>
                    <a:prstDash val="solid"/>
                    <a:miter/>
                  </a:ln>
                </p:spPr>
                <p:txBody>
                  <a:bodyPr rtlCol="0" anchor="ctr"/>
                  <a:lstStyle/>
                  <a:p>
                    <a:endParaRPr lang="en-US"/>
                  </a:p>
                </p:txBody>
              </p:sp>
              <p:sp>
                <p:nvSpPr>
                  <p:cNvPr id="341" name="Freeform 340">
                    <a:extLst>
                      <a:ext uri="{FF2B5EF4-FFF2-40B4-BE49-F238E27FC236}">
                        <a16:creationId xmlns:a16="http://schemas.microsoft.com/office/drawing/2014/main" id="{DB5EC390-E36C-6E13-57C1-7AAB7BB4549F}"/>
                      </a:ext>
                    </a:extLst>
                  </p:cNvPr>
                  <p:cNvSpPr/>
                  <p:nvPr/>
                </p:nvSpPr>
                <p:spPr>
                  <a:xfrm>
                    <a:off x="7410535" y="2853462"/>
                    <a:ext cx="85420" cy="240962"/>
                  </a:xfrm>
                  <a:custGeom>
                    <a:avLst/>
                    <a:gdLst>
                      <a:gd name="connsiteX0" fmla="*/ 14973 w 85420"/>
                      <a:gd name="connsiteY0" fmla="*/ 240962 h 240962"/>
                      <a:gd name="connsiteX1" fmla="*/ 10705 w 85420"/>
                      <a:gd name="connsiteY1" fmla="*/ 240962 h 240962"/>
                      <a:gd name="connsiteX2" fmla="*/ 748 w 85420"/>
                      <a:gd name="connsiteY2" fmla="*/ 223906 h 240962"/>
                      <a:gd name="connsiteX3" fmla="*/ 57646 w 85420"/>
                      <a:gd name="connsiteY3" fmla="*/ 10697 h 240962"/>
                      <a:gd name="connsiteX4" fmla="*/ 74715 w 85420"/>
                      <a:gd name="connsiteY4" fmla="*/ 747 h 240962"/>
                      <a:gd name="connsiteX5" fmla="*/ 84673 w 85420"/>
                      <a:gd name="connsiteY5" fmla="*/ 17804 h 240962"/>
                      <a:gd name="connsiteX6" fmla="*/ 27775 w 85420"/>
                      <a:gd name="connsiteY6" fmla="*/ 231013 h 240962"/>
                      <a:gd name="connsiteX7" fmla="*/ 13550 w 85420"/>
                      <a:gd name="connsiteY7" fmla="*/ 240962 h 2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20" h="240962">
                        <a:moveTo>
                          <a:pt x="14973" y="240962"/>
                        </a:moveTo>
                        <a:cubicBezTo>
                          <a:pt x="14973" y="240962"/>
                          <a:pt x="12128" y="240962"/>
                          <a:pt x="10705" y="240962"/>
                        </a:cubicBezTo>
                        <a:cubicBezTo>
                          <a:pt x="3593" y="239541"/>
                          <a:pt x="-2097" y="231013"/>
                          <a:pt x="748" y="223906"/>
                        </a:cubicBezTo>
                        <a:lnTo>
                          <a:pt x="57646" y="10697"/>
                        </a:lnTo>
                        <a:cubicBezTo>
                          <a:pt x="59068" y="3590"/>
                          <a:pt x="67603" y="-2095"/>
                          <a:pt x="74715" y="747"/>
                        </a:cubicBezTo>
                        <a:cubicBezTo>
                          <a:pt x="81828" y="2169"/>
                          <a:pt x="87517" y="10697"/>
                          <a:pt x="84673" y="17804"/>
                        </a:cubicBezTo>
                        <a:lnTo>
                          <a:pt x="27775" y="231013"/>
                        </a:lnTo>
                        <a:cubicBezTo>
                          <a:pt x="26352" y="236698"/>
                          <a:pt x="20662" y="240962"/>
                          <a:pt x="13550" y="240962"/>
                        </a:cubicBezTo>
                        <a:close/>
                      </a:path>
                    </a:pathLst>
                  </a:custGeom>
                  <a:solidFill>
                    <a:srgbClr val="333333"/>
                  </a:solidFill>
                  <a:ln w="14222" cap="flat">
                    <a:noFill/>
                    <a:prstDash val="solid"/>
                    <a:miter/>
                  </a:ln>
                </p:spPr>
                <p:txBody>
                  <a:bodyPr rtlCol="0" anchor="ctr"/>
                  <a:lstStyle/>
                  <a:p>
                    <a:endParaRPr lang="en-US"/>
                  </a:p>
                </p:txBody>
              </p:sp>
              <p:sp>
                <p:nvSpPr>
                  <p:cNvPr id="342" name="Freeform 341">
                    <a:extLst>
                      <a:ext uri="{FF2B5EF4-FFF2-40B4-BE49-F238E27FC236}">
                        <a16:creationId xmlns:a16="http://schemas.microsoft.com/office/drawing/2014/main" id="{27CB85B2-3F2E-1993-2A7E-7251AC028537}"/>
                      </a:ext>
                    </a:extLst>
                  </p:cNvPr>
                  <p:cNvSpPr/>
                  <p:nvPr/>
                </p:nvSpPr>
                <p:spPr>
                  <a:xfrm>
                    <a:off x="7610425" y="2852788"/>
                    <a:ext cx="28448" cy="241636"/>
                  </a:xfrm>
                  <a:custGeom>
                    <a:avLst/>
                    <a:gdLst>
                      <a:gd name="connsiteX0" fmla="*/ 14224 w 28448"/>
                      <a:gd name="connsiteY0" fmla="*/ 241636 h 241636"/>
                      <a:gd name="connsiteX1" fmla="*/ 0 w 28448"/>
                      <a:gd name="connsiteY1" fmla="*/ 227422 h 241636"/>
                      <a:gd name="connsiteX2" fmla="*/ 0 w 28448"/>
                      <a:gd name="connsiteY2" fmla="*/ 14214 h 241636"/>
                      <a:gd name="connsiteX3" fmla="*/ 14224 w 28448"/>
                      <a:gd name="connsiteY3" fmla="*/ 0 h 241636"/>
                      <a:gd name="connsiteX4" fmla="*/ 28449 w 28448"/>
                      <a:gd name="connsiteY4" fmla="*/ 14214 h 241636"/>
                      <a:gd name="connsiteX5" fmla="*/ 28449 w 28448"/>
                      <a:gd name="connsiteY5" fmla="*/ 227422 h 241636"/>
                      <a:gd name="connsiteX6" fmla="*/ 14224 w 28448"/>
                      <a:gd name="connsiteY6" fmla="*/ 241636 h 24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 h="241636">
                        <a:moveTo>
                          <a:pt x="14224" y="241636"/>
                        </a:moveTo>
                        <a:cubicBezTo>
                          <a:pt x="5690" y="241636"/>
                          <a:pt x="0" y="235951"/>
                          <a:pt x="0" y="227422"/>
                        </a:cubicBezTo>
                        <a:lnTo>
                          <a:pt x="0" y="14214"/>
                        </a:lnTo>
                        <a:cubicBezTo>
                          <a:pt x="0" y="5686"/>
                          <a:pt x="5690" y="0"/>
                          <a:pt x="14224" y="0"/>
                        </a:cubicBezTo>
                        <a:cubicBezTo>
                          <a:pt x="22759" y="0"/>
                          <a:pt x="28449" y="5686"/>
                          <a:pt x="28449" y="14214"/>
                        </a:cubicBezTo>
                        <a:lnTo>
                          <a:pt x="28449" y="227422"/>
                        </a:lnTo>
                        <a:cubicBezTo>
                          <a:pt x="28449" y="235951"/>
                          <a:pt x="22759" y="241636"/>
                          <a:pt x="14224" y="241636"/>
                        </a:cubicBezTo>
                        <a:close/>
                      </a:path>
                    </a:pathLst>
                  </a:custGeom>
                  <a:solidFill>
                    <a:srgbClr val="333333"/>
                  </a:solidFill>
                  <a:ln w="14222" cap="flat">
                    <a:noFill/>
                    <a:prstDash val="solid"/>
                    <a:miter/>
                  </a:ln>
                </p:spPr>
                <p:txBody>
                  <a:bodyPr rtlCol="0" anchor="ctr"/>
                  <a:lstStyle/>
                  <a:p>
                    <a:endParaRPr lang="en-US"/>
                  </a:p>
                </p:txBody>
              </p:sp>
              <p:sp>
                <p:nvSpPr>
                  <p:cNvPr id="343" name="Freeform 342">
                    <a:extLst>
                      <a:ext uri="{FF2B5EF4-FFF2-40B4-BE49-F238E27FC236}">
                        <a16:creationId xmlns:a16="http://schemas.microsoft.com/office/drawing/2014/main" id="{817AE18C-CA52-7756-7BB9-A96D81700B83}"/>
                      </a:ext>
                    </a:extLst>
                  </p:cNvPr>
                  <p:cNvSpPr/>
                  <p:nvPr/>
                </p:nvSpPr>
                <p:spPr>
                  <a:xfrm>
                    <a:off x="7496630" y="2241591"/>
                    <a:ext cx="142244" cy="184780"/>
                  </a:xfrm>
                  <a:custGeom>
                    <a:avLst/>
                    <a:gdLst>
                      <a:gd name="connsiteX0" fmla="*/ 71122 w 142244"/>
                      <a:gd name="connsiteY0" fmla="*/ 184781 h 184780"/>
                      <a:gd name="connsiteX1" fmla="*/ 0 w 142244"/>
                      <a:gd name="connsiteY1" fmla="*/ 113711 h 184780"/>
                      <a:gd name="connsiteX2" fmla="*/ 0 w 142244"/>
                      <a:gd name="connsiteY2" fmla="*/ 71070 h 184780"/>
                      <a:gd name="connsiteX3" fmla="*/ 11379 w 142244"/>
                      <a:gd name="connsiteY3" fmla="*/ 56856 h 184780"/>
                      <a:gd name="connsiteX4" fmla="*/ 56898 w 142244"/>
                      <a:gd name="connsiteY4" fmla="*/ 14214 h 184780"/>
                      <a:gd name="connsiteX5" fmla="*/ 61165 w 142244"/>
                      <a:gd name="connsiteY5" fmla="*/ 4264 h 184780"/>
                      <a:gd name="connsiteX6" fmla="*/ 71122 w 142244"/>
                      <a:gd name="connsiteY6" fmla="*/ 0 h 184780"/>
                      <a:gd name="connsiteX7" fmla="*/ 123753 w 142244"/>
                      <a:gd name="connsiteY7" fmla="*/ 21321 h 184780"/>
                      <a:gd name="connsiteX8" fmla="*/ 142244 w 142244"/>
                      <a:gd name="connsiteY8" fmla="*/ 71070 h 184780"/>
                      <a:gd name="connsiteX9" fmla="*/ 142244 w 142244"/>
                      <a:gd name="connsiteY9" fmla="*/ 113711 h 184780"/>
                      <a:gd name="connsiteX10" fmla="*/ 71122 w 142244"/>
                      <a:gd name="connsiteY10" fmla="*/ 184781 h 184780"/>
                      <a:gd name="connsiteX11" fmla="*/ 28449 w 142244"/>
                      <a:gd name="connsiteY11" fmla="*/ 81019 h 184780"/>
                      <a:gd name="connsiteX12" fmla="*/ 28449 w 142244"/>
                      <a:gd name="connsiteY12" fmla="*/ 113711 h 184780"/>
                      <a:gd name="connsiteX13" fmla="*/ 71122 w 142244"/>
                      <a:gd name="connsiteY13" fmla="*/ 156353 h 184780"/>
                      <a:gd name="connsiteX14" fmla="*/ 113795 w 142244"/>
                      <a:gd name="connsiteY14" fmla="*/ 113711 h 184780"/>
                      <a:gd name="connsiteX15" fmla="*/ 113795 w 142244"/>
                      <a:gd name="connsiteY15" fmla="*/ 71070 h 184780"/>
                      <a:gd name="connsiteX16" fmla="*/ 83925 w 142244"/>
                      <a:gd name="connsiteY16" fmla="*/ 29849 h 184780"/>
                      <a:gd name="connsiteX17" fmla="*/ 66855 w 142244"/>
                      <a:gd name="connsiteY17" fmla="*/ 58277 h 184780"/>
                      <a:gd name="connsiteX18" fmla="*/ 28449 w 142244"/>
                      <a:gd name="connsiteY18" fmla="*/ 82441 h 1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44" h="184780">
                        <a:moveTo>
                          <a:pt x="71122" y="184781"/>
                        </a:moveTo>
                        <a:cubicBezTo>
                          <a:pt x="31294" y="184781"/>
                          <a:pt x="0" y="153510"/>
                          <a:pt x="0" y="113711"/>
                        </a:cubicBezTo>
                        <a:lnTo>
                          <a:pt x="0" y="71070"/>
                        </a:lnTo>
                        <a:cubicBezTo>
                          <a:pt x="0" y="63963"/>
                          <a:pt x="4267" y="58277"/>
                          <a:pt x="11379" y="56856"/>
                        </a:cubicBezTo>
                        <a:cubicBezTo>
                          <a:pt x="14224" y="56856"/>
                          <a:pt x="56898" y="44063"/>
                          <a:pt x="56898" y="14214"/>
                        </a:cubicBezTo>
                        <a:cubicBezTo>
                          <a:pt x="56898" y="9950"/>
                          <a:pt x="58320" y="7107"/>
                          <a:pt x="61165" y="4264"/>
                        </a:cubicBezTo>
                        <a:cubicBezTo>
                          <a:pt x="64010" y="1421"/>
                          <a:pt x="66855" y="0"/>
                          <a:pt x="71122" y="0"/>
                        </a:cubicBezTo>
                        <a:cubicBezTo>
                          <a:pt x="75389" y="0"/>
                          <a:pt x="102416" y="0"/>
                          <a:pt x="123753" y="21321"/>
                        </a:cubicBezTo>
                        <a:cubicBezTo>
                          <a:pt x="136554" y="34114"/>
                          <a:pt x="142244" y="51170"/>
                          <a:pt x="142244" y="71070"/>
                        </a:cubicBezTo>
                        <a:lnTo>
                          <a:pt x="142244" y="113711"/>
                        </a:lnTo>
                        <a:cubicBezTo>
                          <a:pt x="142244" y="153510"/>
                          <a:pt x="110950" y="184781"/>
                          <a:pt x="71122" y="184781"/>
                        </a:cubicBezTo>
                        <a:close/>
                        <a:moveTo>
                          <a:pt x="28449" y="81019"/>
                        </a:moveTo>
                        <a:lnTo>
                          <a:pt x="28449" y="113711"/>
                        </a:lnTo>
                        <a:cubicBezTo>
                          <a:pt x="28449" y="137875"/>
                          <a:pt x="46940" y="156353"/>
                          <a:pt x="71122" y="156353"/>
                        </a:cubicBezTo>
                        <a:cubicBezTo>
                          <a:pt x="95304" y="156353"/>
                          <a:pt x="113795" y="137875"/>
                          <a:pt x="113795" y="113711"/>
                        </a:cubicBezTo>
                        <a:lnTo>
                          <a:pt x="113795" y="71070"/>
                        </a:lnTo>
                        <a:cubicBezTo>
                          <a:pt x="113795" y="42642"/>
                          <a:pt x="96726" y="32692"/>
                          <a:pt x="83925" y="29849"/>
                        </a:cubicBezTo>
                        <a:cubicBezTo>
                          <a:pt x="81079" y="39799"/>
                          <a:pt x="75389" y="49749"/>
                          <a:pt x="66855" y="58277"/>
                        </a:cubicBezTo>
                        <a:cubicBezTo>
                          <a:pt x="55476" y="69648"/>
                          <a:pt x="39828" y="78176"/>
                          <a:pt x="28449" y="82441"/>
                        </a:cubicBezTo>
                        <a:close/>
                      </a:path>
                    </a:pathLst>
                  </a:custGeom>
                  <a:solidFill>
                    <a:srgbClr val="333333"/>
                  </a:solidFill>
                  <a:ln w="14222" cap="flat">
                    <a:noFill/>
                    <a:prstDash val="solid"/>
                    <a:miter/>
                  </a:ln>
                </p:spPr>
                <p:txBody>
                  <a:bodyPr rtlCol="0" anchor="ctr"/>
                  <a:lstStyle/>
                  <a:p>
                    <a:endParaRPr lang="en-US"/>
                  </a:p>
                </p:txBody>
              </p:sp>
              <p:sp>
                <p:nvSpPr>
                  <p:cNvPr id="344" name="Freeform 343">
                    <a:extLst>
                      <a:ext uri="{FF2B5EF4-FFF2-40B4-BE49-F238E27FC236}">
                        <a16:creationId xmlns:a16="http://schemas.microsoft.com/office/drawing/2014/main" id="{AD81A4E7-57E3-57E5-4D4D-4101E6070E28}"/>
                      </a:ext>
                    </a:extLst>
                  </p:cNvPr>
                  <p:cNvSpPr/>
                  <p:nvPr/>
                </p:nvSpPr>
                <p:spPr>
                  <a:xfrm>
                    <a:off x="7439732" y="2184735"/>
                    <a:ext cx="256039" cy="198994"/>
                  </a:xfrm>
                  <a:custGeom>
                    <a:avLst/>
                    <a:gdLst>
                      <a:gd name="connsiteX0" fmla="*/ 14224 w 256039"/>
                      <a:gd name="connsiteY0" fmla="*/ 198995 h 198994"/>
                      <a:gd name="connsiteX1" fmla="*/ 0 w 256039"/>
                      <a:gd name="connsiteY1" fmla="*/ 184781 h 198994"/>
                      <a:gd name="connsiteX2" fmla="*/ 0 w 256039"/>
                      <a:gd name="connsiteY2" fmla="*/ 127925 h 198994"/>
                      <a:gd name="connsiteX3" fmla="*/ 38406 w 256039"/>
                      <a:gd name="connsiteY3" fmla="*/ 38378 h 198994"/>
                      <a:gd name="connsiteX4" fmla="*/ 128020 w 256039"/>
                      <a:gd name="connsiteY4" fmla="*/ 0 h 198994"/>
                      <a:gd name="connsiteX5" fmla="*/ 217634 w 256039"/>
                      <a:gd name="connsiteY5" fmla="*/ 38378 h 198994"/>
                      <a:gd name="connsiteX6" fmla="*/ 256040 w 256039"/>
                      <a:gd name="connsiteY6" fmla="*/ 127925 h 198994"/>
                      <a:gd name="connsiteX7" fmla="*/ 256040 w 256039"/>
                      <a:gd name="connsiteY7" fmla="*/ 184781 h 198994"/>
                      <a:gd name="connsiteX8" fmla="*/ 241815 w 256039"/>
                      <a:gd name="connsiteY8" fmla="*/ 198995 h 198994"/>
                      <a:gd name="connsiteX9" fmla="*/ 227591 w 256039"/>
                      <a:gd name="connsiteY9" fmla="*/ 184781 h 198994"/>
                      <a:gd name="connsiteX10" fmla="*/ 227591 w 256039"/>
                      <a:gd name="connsiteY10" fmla="*/ 127925 h 198994"/>
                      <a:gd name="connsiteX11" fmla="*/ 196297 w 256039"/>
                      <a:gd name="connsiteY11" fmla="*/ 58277 h 198994"/>
                      <a:gd name="connsiteX12" fmla="*/ 128020 w 256039"/>
                      <a:gd name="connsiteY12" fmla="*/ 28428 h 198994"/>
                      <a:gd name="connsiteX13" fmla="*/ 58320 w 256039"/>
                      <a:gd name="connsiteY13" fmla="*/ 58277 h 198994"/>
                      <a:gd name="connsiteX14" fmla="*/ 28449 w 256039"/>
                      <a:gd name="connsiteY14" fmla="*/ 127925 h 198994"/>
                      <a:gd name="connsiteX15" fmla="*/ 28449 w 256039"/>
                      <a:gd name="connsiteY15" fmla="*/ 184781 h 198994"/>
                      <a:gd name="connsiteX16" fmla="*/ 14224 w 256039"/>
                      <a:gd name="connsiteY16" fmla="*/ 198995 h 19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039" h="198994">
                        <a:moveTo>
                          <a:pt x="14224" y="198995"/>
                        </a:moveTo>
                        <a:cubicBezTo>
                          <a:pt x="5690" y="198995"/>
                          <a:pt x="0" y="193309"/>
                          <a:pt x="0" y="184781"/>
                        </a:cubicBezTo>
                        <a:lnTo>
                          <a:pt x="0" y="127925"/>
                        </a:lnTo>
                        <a:cubicBezTo>
                          <a:pt x="0" y="95233"/>
                          <a:pt x="14224" y="62542"/>
                          <a:pt x="38406" y="38378"/>
                        </a:cubicBezTo>
                        <a:cubicBezTo>
                          <a:pt x="62588" y="14214"/>
                          <a:pt x="95304" y="0"/>
                          <a:pt x="128020" y="0"/>
                        </a:cubicBezTo>
                        <a:cubicBezTo>
                          <a:pt x="160736" y="0"/>
                          <a:pt x="192030" y="14214"/>
                          <a:pt x="217634" y="38378"/>
                        </a:cubicBezTo>
                        <a:cubicBezTo>
                          <a:pt x="241815" y="62542"/>
                          <a:pt x="256040" y="95233"/>
                          <a:pt x="256040" y="127925"/>
                        </a:cubicBezTo>
                        <a:cubicBezTo>
                          <a:pt x="256040" y="170567"/>
                          <a:pt x="256040" y="184781"/>
                          <a:pt x="256040" y="184781"/>
                        </a:cubicBezTo>
                        <a:cubicBezTo>
                          <a:pt x="256040" y="193309"/>
                          <a:pt x="250350" y="198995"/>
                          <a:pt x="241815" y="198995"/>
                        </a:cubicBezTo>
                        <a:cubicBezTo>
                          <a:pt x="233281" y="198995"/>
                          <a:pt x="227591" y="193309"/>
                          <a:pt x="227591" y="184781"/>
                        </a:cubicBezTo>
                        <a:cubicBezTo>
                          <a:pt x="227591" y="184781"/>
                          <a:pt x="227591" y="170567"/>
                          <a:pt x="227591" y="127925"/>
                        </a:cubicBezTo>
                        <a:cubicBezTo>
                          <a:pt x="227591" y="103762"/>
                          <a:pt x="216212" y="78176"/>
                          <a:pt x="196297" y="58277"/>
                        </a:cubicBezTo>
                        <a:cubicBezTo>
                          <a:pt x="176383" y="38378"/>
                          <a:pt x="152202" y="28428"/>
                          <a:pt x="128020" y="28428"/>
                        </a:cubicBezTo>
                        <a:cubicBezTo>
                          <a:pt x="103838" y="28428"/>
                          <a:pt x="78234" y="38378"/>
                          <a:pt x="58320" y="58277"/>
                        </a:cubicBezTo>
                        <a:cubicBezTo>
                          <a:pt x="38406" y="78176"/>
                          <a:pt x="27026" y="103762"/>
                          <a:pt x="28449" y="127925"/>
                        </a:cubicBezTo>
                        <a:lnTo>
                          <a:pt x="28449" y="184781"/>
                        </a:lnTo>
                        <a:cubicBezTo>
                          <a:pt x="28449" y="193309"/>
                          <a:pt x="22759" y="198995"/>
                          <a:pt x="14224" y="198995"/>
                        </a:cubicBezTo>
                        <a:close/>
                      </a:path>
                    </a:pathLst>
                  </a:custGeom>
                  <a:solidFill>
                    <a:srgbClr val="333333"/>
                  </a:solidFill>
                  <a:ln w="14222" cap="flat">
                    <a:noFill/>
                    <a:prstDash val="solid"/>
                    <a:miter/>
                  </a:ln>
                </p:spPr>
                <p:txBody>
                  <a:bodyPr rtlCol="0" anchor="ctr"/>
                  <a:lstStyle/>
                  <a:p>
                    <a:endParaRPr lang="en-US"/>
                  </a:p>
                </p:txBody>
              </p:sp>
              <p:sp>
                <p:nvSpPr>
                  <p:cNvPr id="345" name="Freeform 344">
                    <a:extLst>
                      <a:ext uri="{FF2B5EF4-FFF2-40B4-BE49-F238E27FC236}">
                        <a16:creationId xmlns:a16="http://schemas.microsoft.com/office/drawing/2014/main" id="{C1FAAAED-F2B2-D66F-9FEE-FEE0C0A1C532}"/>
                      </a:ext>
                    </a:extLst>
                  </p:cNvPr>
                  <p:cNvSpPr/>
                  <p:nvPr/>
                </p:nvSpPr>
                <p:spPr>
                  <a:xfrm>
                    <a:off x="7397059" y="2484648"/>
                    <a:ext cx="325739" cy="396567"/>
                  </a:xfrm>
                  <a:custGeom>
                    <a:avLst/>
                    <a:gdLst>
                      <a:gd name="connsiteX0" fmla="*/ 312938 w 325739"/>
                      <a:gd name="connsiteY0" fmla="*/ 396568 h 396567"/>
                      <a:gd name="connsiteX1" fmla="*/ 14224 w 325739"/>
                      <a:gd name="connsiteY1" fmla="*/ 396568 h 396567"/>
                      <a:gd name="connsiteX2" fmla="*/ 0 w 325739"/>
                      <a:gd name="connsiteY2" fmla="*/ 382354 h 396567"/>
                      <a:gd name="connsiteX3" fmla="*/ 14224 w 325739"/>
                      <a:gd name="connsiteY3" fmla="*/ 368140 h 396567"/>
                      <a:gd name="connsiteX4" fmla="*/ 295868 w 325739"/>
                      <a:gd name="connsiteY4" fmla="*/ 368140 h 396567"/>
                      <a:gd name="connsiteX5" fmla="*/ 241815 w 325739"/>
                      <a:gd name="connsiteY5" fmla="*/ 15635 h 396567"/>
                      <a:gd name="connsiteX6" fmla="*/ 253195 w 325739"/>
                      <a:gd name="connsiteY6" fmla="*/ 0 h 396567"/>
                      <a:gd name="connsiteX7" fmla="*/ 268842 w 325739"/>
                      <a:gd name="connsiteY7" fmla="*/ 11371 h 396567"/>
                      <a:gd name="connsiteX8" fmla="*/ 325740 w 325739"/>
                      <a:gd name="connsiteY8" fmla="*/ 380933 h 396567"/>
                      <a:gd name="connsiteX9" fmla="*/ 322895 w 325739"/>
                      <a:gd name="connsiteY9" fmla="*/ 392304 h 396567"/>
                      <a:gd name="connsiteX10" fmla="*/ 311516 w 325739"/>
                      <a:gd name="connsiteY10" fmla="*/ 396568 h 39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739" h="396567">
                        <a:moveTo>
                          <a:pt x="312938" y="396568"/>
                        </a:moveTo>
                        <a:lnTo>
                          <a:pt x="14224" y="396568"/>
                        </a:lnTo>
                        <a:cubicBezTo>
                          <a:pt x="5690" y="396568"/>
                          <a:pt x="0" y="390882"/>
                          <a:pt x="0" y="382354"/>
                        </a:cubicBezTo>
                        <a:cubicBezTo>
                          <a:pt x="0" y="373826"/>
                          <a:pt x="5690" y="368140"/>
                          <a:pt x="14224" y="368140"/>
                        </a:cubicBezTo>
                        <a:lnTo>
                          <a:pt x="295868" y="368140"/>
                        </a:lnTo>
                        <a:lnTo>
                          <a:pt x="241815" y="15635"/>
                        </a:lnTo>
                        <a:cubicBezTo>
                          <a:pt x="241815" y="8528"/>
                          <a:pt x="246083" y="0"/>
                          <a:pt x="253195" y="0"/>
                        </a:cubicBezTo>
                        <a:cubicBezTo>
                          <a:pt x="261730" y="0"/>
                          <a:pt x="268842" y="4264"/>
                          <a:pt x="268842" y="11371"/>
                        </a:cubicBezTo>
                        <a:lnTo>
                          <a:pt x="325740" y="380933"/>
                        </a:lnTo>
                        <a:cubicBezTo>
                          <a:pt x="325740" y="385197"/>
                          <a:pt x="325740" y="389461"/>
                          <a:pt x="322895" y="392304"/>
                        </a:cubicBezTo>
                        <a:cubicBezTo>
                          <a:pt x="320050" y="395147"/>
                          <a:pt x="315783" y="396568"/>
                          <a:pt x="311516" y="396568"/>
                        </a:cubicBezTo>
                        <a:close/>
                      </a:path>
                    </a:pathLst>
                  </a:custGeom>
                  <a:solidFill>
                    <a:srgbClr val="333333"/>
                  </a:solidFill>
                  <a:ln w="14222" cap="flat">
                    <a:noFill/>
                    <a:prstDash val="solid"/>
                    <a:miter/>
                  </a:ln>
                </p:spPr>
                <p:txBody>
                  <a:bodyPr rtlCol="0" anchor="ctr"/>
                  <a:lstStyle/>
                  <a:p>
                    <a:endParaRPr lang="en-US"/>
                  </a:p>
                </p:txBody>
              </p:sp>
            </p:grpSp>
            <p:sp>
              <p:nvSpPr>
                <p:cNvPr id="336" name="Freeform 335">
                  <a:extLst>
                    <a:ext uri="{FF2B5EF4-FFF2-40B4-BE49-F238E27FC236}">
                      <a16:creationId xmlns:a16="http://schemas.microsoft.com/office/drawing/2014/main" id="{A4F11543-4ECD-A251-90BC-D7DE80EE7864}"/>
                    </a:ext>
                  </a:extLst>
                </p:cNvPr>
                <p:cNvSpPr/>
                <p:nvPr/>
              </p:nvSpPr>
              <p:spPr>
                <a:xfrm>
                  <a:off x="7368946" y="2397943"/>
                  <a:ext cx="244324" cy="265367"/>
                </a:xfrm>
                <a:custGeom>
                  <a:avLst/>
                  <a:gdLst>
                    <a:gd name="connsiteX0" fmla="*/ 227255 w 244324"/>
                    <a:gd name="connsiteY0" fmla="*/ 255850 h 265367"/>
                    <a:gd name="connsiteX1" fmla="*/ 59407 w 244324"/>
                    <a:gd name="connsiteY1" fmla="*/ 255850 h 265367"/>
                    <a:gd name="connsiteX2" fmla="*/ 12466 w 244324"/>
                    <a:gd name="connsiteY2" fmla="*/ 233108 h 265367"/>
                    <a:gd name="connsiteX3" fmla="*/ 2509 w 244324"/>
                    <a:gd name="connsiteY3" fmla="*/ 181938 h 265367"/>
                    <a:gd name="connsiteX4" fmla="*/ 29536 w 244324"/>
                    <a:gd name="connsiteY4" fmla="*/ 82441 h 265367"/>
                    <a:gd name="connsiteX5" fmla="*/ 116305 w 244324"/>
                    <a:gd name="connsiteY5" fmla="*/ 8528 h 265367"/>
                    <a:gd name="connsiteX6" fmla="*/ 200229 w 244324"/>
                    <a:gd name="connsiteY6" fmla="*/ 0 h 265367"/>
                    <a:gd name="connsiteX7" fmla="*/ 215876 w 244324"/>
                    <a:gd name="connsiteY7" fmla="*/ 12793 h 265367"/>
                    <a:gd name="connsiteX8" fmla="*/ 203074 w 244324"/>
                    <a:gd name="connsiteY8" fmla="*/ 28428 h 265367"/>
                    <a:gd name="connsiteX9" fmla="*/ 119150 w 244324"/>
                    <a:gd name="connsiteY9" fmla="*/ 36956 h 265367"/>
                    <a:gd name="connsiteX10" fmla="*/ 57985 w 244324"/>
                    <a:gd name="connsiteY10" fmla="*/ 89548 h 265367"/>
                    <a:gd name="connsiteX11" fmla="*/ 30958 w 244324"/>
                    <a:gd name="connsiteY11" fmla="*/ 189045 h 265367"/>
                    <a:gd name="connsiteX12" fmla="*/ 36648 w 244324"/>
                    <a:gd name="connsiteY12" fmla="*/ 216052 h 265367"/>
                    <a:gd name="connsiteX13" fmla="*/ 60829 w 244324"/>
                    <a:gd name="connsiteY13" fmla="*/ 228844 h 265367"/>
                    <a:gd name="connsiteX14" fmla="*/ 213031 w 244324"/>
                    <a:gd name="connsiteY14" fmla="*/ 228844 h 265367"/>
                    <a:gd name="connsiteX15" fmla="*/ 173203 w 244324"/>
                    <a:gd name="connsiteY15" fmla="*/ 200416 h 265367"/>
                    <a:gd name="connsiteX16" fmla="*/ 87856 w 244324"/>
                    <a:gd name="connsiteY16" fmla="*/ 200416 h 265367"/>
                    <a:gd name="connsiteX17" fmla="*/ 73632 w 244324"/>
                    <a:gd name="connsiteY17" fmla="*/ 186202 h 265367"/>
                    <a:gd name="connsiteX18" fmla="*/ 87856 w 244324"/>
                    <a:gd name="connsiteY18" fmla="*/ 171988 h 265367"/>
                    <a:gd name="connsiteX19" fmla="*/ 173203 w 244324"/>
                    <a:gd name="connsiteY19" fmla="*/ 171988 h 265367"/>
                    <a:gd name="connsiteX20" fmla="*/ 244325 w 244324"/>
                    <a:gd name="connsiteY20" fmla="*/ 243058 h 265367"/>
                    <a:gd name="connsiteX21" fmla="*/ 230100 w 244324"/>
                    <a:gd name="connsiteY21" fmla="*/ 257272 h 26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4324" h="265367">
                      <a:moveTo>
                        <a:pt x="227255" y="255850"/>
                      </a:moveTo>
                      <a:lnTo>
                        <a:pt x="59407" y="255850"/>
                      </a:lnTo>
                      <a:cubicBezTo>
                        <a:pt x="40915" y="255850"/>
                        <a:pt x="23846" y="247322"/>
                        <a:pt x="12466" y="233108"/>
                      </a:cubicBezTo>
                      <a:cubicBezTo>
                        <a:pt x="1087" y="218894"/>
                        <a:pt x="-3181" y="198995"/>
                        <a:pt x="2509" y="181938"/>
                      </a:cubicBezTo>
                      <a:lnTo>
                        <a:pt x="29536" y="82441"/>
                      </a:lnTo>
                      <a:cubicBezTo>
                        <a:pt x="39493" y="42642"/>
                        <a:pt x="75054" y="12793"/>
                        <a:pt x="116305" y="8528"/>
                      </a:cubicBezTo>
                      <a:lnTo>
                        <a:pt x="200229" y="0"/>
                      </a:lnTo>
                      <a:cubicBezTo>
                        <a:pt x="208764" y="0"/>
                        <a:pt x="214453" y="4264"/>
                        <a:pt x="215876" y="12793"/>
                      </a:cubicBezTo>
                      <a:cubicBezTo>
                        <a:pt x="217298" y="21321"/>
                        <a:pt x="211609" y="27007"/>
                        <a:pt x="203074" y="28428"/>
                      </a:cubicBezTo>
                      <a:lnTo>
                        <a:pt x="119150" y="36956"/>
                      </a:lnTo>
                      <a:cubicBezTo>
                        <a:pt x="89278" y="39799"/>
                        <a:pt x="65097" y="61120"/>
                        <a:pt x="57985" y="89548"/>
                      </a:cubicBezTo>
                      <a:lnTo>
                        <a:pt x="30958" y="189045"/>
                      </a:lnTo>
                      <a:cubicBezTo>
                        <a:pt x="28113" y="198995"/>
                        <a:pt x="30958" y="208945"/>
                        <a:pt x="36648" y="216052"/>
                      </a:cubicBezTo>
                      <a:cubicBezTo>
                        <a:pt x="42338" y="223158"/>
                        <a:pt x="52295" y="228844"/>
                        <a:pt x="60829" y="228844"/>
                      </a:cubicBezTo>
                      <a:lnTo>
                        <a:pt x="213031" y="228844"/>
                      </a:lnTo>
                      <a:cubicBezTo>
                        <a:pt x="207341" y="211788"/>
                        <a:pt x="191694" y="200416"/>
                        <a:pt x="173203" y="200416"/>
                      </a:cubicBezTo>
                      <a:lnTo>
                        <a:pt x="87856" y="200416"/>
                      </a:lnTo>
                      <a:cubicBezTo>
                        <a:pt x="79321" y="200416"/>
                        <a:pt x="73632" y="194731"/>
                        <a:pt x="73632" y="186202"/>
                      </a:cubicBezTo>
                      <a:cubicBezTo>
                        <a:pt x="73632" y="177674"/>
                        <a:pt x="79321" y="171988"/>
                        <a:pt x="87856" y="171988"/>
                      </a:cubicBezTo>
                      <a:lnTo>
                        <a:pt x="173203" y="171988"/>
                      </a:lnTo>
                      <a:cubicBezTo>
                        <a:pt x="213031" y="171988"/>
                        <a:pt x="244325" y="203259"/>
                        <a:pt x="244325" y="243058"/>
                      </a:cubicBezTo>
                      <a:cubicBezTo>
                        <a:pt x="244325" y="282857"/>
                        <a:pt x="238635" y="257272"/>
                        <a:pt x="230100" y="257272"/>
                      </a:cubicBezTo>
                      <a:close/>
                    </a:path>
                  </a:pathLst>
                </a:custGeom>
                <a:solidFill>
                  <a:srgbClr val="333333"/>
                </a:solidFill>
                <a:ln w="14222" cap="flat">
                  <a:noFill/>
                  <a:prstDash val="solid"/>
                  <a:miter/>
                </a:ln>
              </p:spPr>
              <p:txBody>
                <a:bodyPr rtlCol="0" anchor="ctr"/>
                <a:lstStyle/>
                <a:p>
                  <a:endParaRPr lang="en-US"/>
                </a:p>
              </p:txBody>
            </p:sp>
            <p:sp>
              <p:nvSpPr>
                <p:cNvPr id="337" name="Freeform 336">
                  <a:extLst>
                    <a:ext uri="{FF2B5EF4-FFF2-40B4-BE49-F238E27FC236}">
                      <a16:creationId xmlns:a16="http://schemas.microsoft.com/office/drawing/2014/main" id="{C82812C5-C93A-80CC-128D-FCB3AD80AC49}"/>
                    </a:ext>
                  </a:extLst>
                </p:cNvPr>
                <p:cNvSpPr/>
                <p:nvPr/>
              </p:nvSpPr>
              <p:spPr>
                <a:xfrm>
                  <a:off x="7448048" y="2483008"/>
                  <a:ext cx="33154" cy="57074"/>
                </a:xfrm>
                <a:custGeom>
                  <a:avLst/>
                  <a:gdLst>
                    <a:gd name="connsiteX0" fmla="*/ 14444 w 33154"/>
                    <a:gd name="connsiteY0" fmla="*/ 57075 h 57074"/>
                    <a:gd name="connsiteX1" fmla="*/ 11599 w 33154"/>
                    <a:gd name="connsiteY1" fmla="*/ 57075 h 57074"/>
                    <a:gd name="connsiteX2" fmla="*/ 219 w 33154"/>
                    <a:gd name="connsiteY2" fmla="*/ 40018 h 57074"/>
                    <a:gd name="connsiteX3" fmla="*/ 4487 w 33154"/>
                    <a:gd name="connsiteY3" fmla="*/ 11591 h 57074"/>
                    <a:gd name="connsiteX4" fmla="*/ 21556 w 33154"/>
                    <a:gd name="connsiteY4" fmla="*/ 219 h 57074"/>
                    <a:gd name="connsiteX5" fmla="*/ 32935 w 33154"/>
                    <a:gd name="connsiteY5" fmla="*/ 17276 h 57074"/>
                    <a:gd name="connsiteX6" fmla="*/ 28668 w 33154"/>
                    <a:gd name="connsiteY6" fmla="*/ 45704 h 57074"/>
                    <a:gd name="connsiteX7" fmla="*/ 14444 w 33154"/>
                    <a:gd name="connsiteY7" fmla="*/ 57075 h 5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54" h="57074">
                      <a:moveTo>
                        <a:pt x="14444" y="57075"/>
                      </a:moveTo>
                      <a:cubicBezTo>
                        <a:pt x="14444" y="57075"/>
                        <a:pt x="13021" y="57075"/>
                        <a:pt x="11599" y="57075"/>
                      </a:cubicBezTo>
                      <a:cubicBezTo>
                        <a:pt x="4487" y="57075"/>
                        <a:pt x="-1203" y="48547"/>
                        <a:pt x="219" y="40018"/>
                      </a:cubicBezTo>
                      <a:lnTo>
                        <a:pt x="4487" y="11591"/>
                      </a:lnTo>
                      <a:cubicBezTo>
                        <a:pt x="4487" y="4484"/>
                        <a:pt x="13021" y="-1202"/>
                        <a:pt x="21556" y="219"/>
                      </a:cubicBezTo>
                      <a:cubicBezTo>
                        <a:pt x="28668" y="219"/>
                        <a:pt x="34358" y="8748"/>
                        <a:pt x="32935" y="17276"/>
                      </a:cubicBezTo>
                      <a:lnTo>
                        <a:pt x="28668" y="45704"/>
                      </a:lnTo>
                      <a:cubicBezTo>
                        <a:pt x="28668" y="52811"/>
                        <a:pt x="21556" y="57075"/>
                        <a:pt x="14444" y="57075"/>
                      </a:cubicBezTo>
                      <a:close/>
                    </a:path>
                  </a:pathLst>
                </a:custGeom>
                <a:solidFill>
                  <a:srgbClr val="333333"/>
                </a:solidFill>
                <a:ln w="14222" cap="flat">
                  <a:noFill/>
                  <a:prstDash val="solid"/>
                  <a:miter/>
                </a:ln>
              </p:spPr>
              <p:txBody>
                <a:bodyPr rtlCol="0" anchor="ctr"/>
                <a:lstStyle/>
                <a:p>
                  <a:endParaRPr lang="en-US"/>
                </a:p>
              </p:txBody>
            </p:sp>
            <p:sp>
              <p:nvSpPr>
                <p:cNvPr id="338" name="Freeform 337">
                  <a:extLst>
                    <a:ext uri="{FF2B5EF4-FFF2-40B4-BE49-F238E27FC236}">
                      <a16:creationId xmlns:a16="http://schemas.microsoft.com/office/drawing/2014/main" id="{B1F2474B-F25A-5996-5819-568E3CCE1378}"/>
                    </a:ext>
                  </a:extLst>
                </p:cNvPr>
                <p:cNvSpPr/>
                <p:nvPr/>
              </p:nvSpPr>
              <p:spPr>
                <a:xfrm>
                  <a:off x="7354166" y="2627990"/>
                  <a:ext cx="104277" cy="466435"/>
                </a:xfrm>
                <a:custGeom>
                  <a:avLst/>
                  <a:gdLst>
                    <a:gd name="connsiteX0" fmla="*/ 14444 w 104277"/>
                    <a:gd name="connsiteY0" fmla="*/ 466435 h 466435"/>
                    <a:gd name="connsiteX1" fmla="*/ 11599 w 104277"/>
                    <a:gd name="connsiteY1" fmla="*/ 466435 h 466435"/>
                    <a:gd name="connsiteX2" fmla="*/ 219 w 104277"/>
                    <a:gd name="connsiteY2" fmla="*/ 449379 h 466435"/>
                    <a:gd name="connsiteX3" fmla="*/ 75609 w 104277"/>
                    <a:gd name="connsiteY3" fmla="*/ 11590 h 466435"/>
                    <a:gd name="connsiteX4" fmla="*/ 92678 w 104277"/>
                    <a:gd name="connsiteY4" fmla="*/ 219 h 466435"/>
                    <a:gd name="connsiteX5" fmla="*/ 104058 w 104277"/>
                    <a:gd name="connsiteY5" fmla="*/ 17276 h 466435"/>
                    <a:gd name="connsiteX6" fmla="*/ 28668 w 104277"/>
                    <a:gd name="connsiteY6" fmla="*/ 455064 h 466435"/>
                    <a:gd name="connsiteX7" fmla="*/ 14444 w 104277"/>
                    <a:gd name="connsiteY7" fmla="*/ 466435 h 46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277" h="466435">
                      <a:moveTo>
                        <a:pt x="14444" y="466435"/>
                      </a:moveTo>
                      <a:cubicBezTo>
                        <a:pt x="14444" y="466435"/>
                        <a:pt x="13021" y="466435"/>
                        <a:pt x="11599" y="466435"/>
                      </a:cubicBezTo>
                      <a:cubicBezTo>
                        <a:pt x="4487" y="466435"/>
                        <a:pt x="-1203" y="457907"/>
                        <a:pt x="219" y="449379"/>
                      </a:cubicBezTo>
                      <a:lnTo>
                        <a:pt x="75609" y="11590"/>
                      </a:lnTo>
                      <a:cubicBezTo>
                        <a:pt x="75609" y="4483"/>
                        <a:pt x="84144" y="-1202"/>
                        <a:pt x="92678" y="219"/>
                      </a:cubicBezTo>
                      <a:cubicBezTo>
                        <a:pt x="99791" y="219"/>
                        <a:pt x="105480" y="8748"/>
                        <a:pt x="104058" y="17276"/>
                      </a:cubicBezTo>
                      <a:lnTo>
                        <a:pt x="28668" y="455064"/>
                      </a:lnTo>
                      <a:cubicBezTo>
                        <a:pt x="28668" y="462171"/>
                        <a:pt x="21556" y="466435"/>
                        <a:pt x="14444" y="466435"/>
                      </a:cubicBezTo>
                      <a:close/>
                    </a:path>
                  </a:pathLst>
                </a:custGeom>
                <a:solidFill>
                  <a:srgbClr val="333333"/>
                </a:solidFill>
                <a:ln w="14222" cap="flat">
                  <a:noFill/>
                  <a:prstDash val="solid"/>
                  <a:miter/>
                </a:ln>
              </p:spPr>
              <p:txBody>
                <a:bodyPr rtlCol="0" anchor="ctr"/>
                <a:lstStyle/>
                <a:p>
                  <a:endParaRPr lang="en-US"/>
                </a:p>
              </p:txBody>
            </p:sp>
            <p:sp>
              <p:nvSpPr>
                <p:cNvPr id="339" name="Freeform 338">
                  <a:extLst>
                    <a:ext uri="{FF2B5EF4-FFF2-40B4-BE49-F238E27FC236}">
                      <a16:creationId xmlns:a16="http://schemas.microsoft.com/office/drawing/2014/main" id="{D8841BD7-C134-4D1B-B92F-E1FC664E9DAC}"/>
                    </a:ext>
                  </a:extLst>
                </p:cNvPr>
                <p:cNvSpPr/>
                <p:nvPr/>
              </p:nvSpPr>
              <p:spPr>
                <a:xfrm>
                  <a:off x="7552106" y="2399365"/>
                  <a:ext cx="426733" cy="136453"/>
                </a:xfrm>
                <a:custGeom>
                  <a:avLst/>
                  <a:gdLst>
                    <a:gd name="connsiteX0" fmla="*/ 361300 w 426733"/>
                    <a:gd name="connsiteY0" fmla="*/ 136454 h 136453"/>
                    <a:gd name="connsiteX1" fmla="*/ 355611 w 426733"/>
                    <a:gd name="connsiteY1" fmla="*/ 136454 h 136453"/>
                    <a:gd name="connsiteX2" fmla="*/ 99571 w 426733"/>
                    <a:gd name="connsiteY2" fmla="*/ 113711 h 136453"/>
                    <a:gd name="connsiteX3" fmla="*/ 86769 w 426733"/>
                    <a:gd name="connsiteY3" fmla="*/ 98076 h 136453"/>
                    <a:gd name="connsiteX4" fmla="*/ 102415 w 426733"/>
                    <a:gd name="connsiteY4" fmla="*/ 85283 h 136453"/>
                    <a:gd name="connsiteX5" fmla="*/ 358455 w 426733"/>
                    <a:gd name="connsiteY5" fmla="*/ 108026 h 136453"/>
                    <a:gd name="connsiteX6" fmla="*/ 386904 w 426733"/>
                    <a:gd name="connsiteY6" fmla="*/ 98076 h 136453"/>
                    <a:gd name="connsiteX7" fmla="*/ 396861 w 426733"/>
                    <a:gd name="connsiteY7" fmla="*/ 82441 h 136453"/>
                    <a:gd name="connsiteX8" fmla="*/ 118063 w 426733"/>
                    <a:gd name="connsiteY8" fmla="*/ 31271 h 136453"/>
                    <a:gd name="connsiteX9" fmla="*/ 79656 w 426733"/>
                    <a:gd name="connsiteY9" fmla="*/ 28428 h 136453"/>
                    <a:gd name="connsiteX10" fmla="*/ 14224 w 426733"/>
                    <a:gd name="connsiteY10" fmla="*/ 28428 h 136453"/>
                    <a:gd name="connsiteX11" fmla="*/ 0 w 426733"/>
                    <a:gd name="connsiteY11" fmla="*/ 14214 h 136453"/>
                    <a:gd name="connsiteX12" fmla="*/ 14224 w 426733"/>
                    <a:gd name="connsiteY12" fmla="*/ 0 h 136453"/>
                    <a:gd name="connsiteX13" fmla="*/ 79656 w 426733"/>
                    <a:gd name="connsiteY13" fmla="*/ 0 h 136453"/>
                    <a:gd name="connsiteX14" fmla="*/ 122330 w 426733"/>
                    <a:gd name="connsiteY14" fmla="*/ 4264 h 136453"/>
                    <a:gd name="connsiteX15" fmla="*/ 415353 w 426733"/>
                    <a:gd name="connsiteY15" fmla="*/ 56856 h 136453"/>
                    <a:gd name="connsiteX16" fmla="*/ 426733 w 426733"/>
                    <a:gd name="connsiteY16" fmla="*/ 71070 h 136453"/>
                    <a:gd name="connsiteX17" fmla="*/ 405396 w 426733"/>
                    <a:gd name="connsiteY17" fmla="*/ 119397 h 136453"/>
                    <a:gd name="connsiteX18" fmla="*/ 361300 w 426733"/>
                    <a:gd name="connsiteY18" fmla="*/ 136454 h 13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6733" h="136453">
                      <a:moveTo>
                        <a:pt x="361300" y="136454"/>
                      </a:moveTo>
                      <a:cubicBezTo>
                        <a:pt x="359878" y="136454"/>
                        <a:pt x="357033" y="136454"/>
                        <a:pt x="355611" y="136454"/>
                      </a:cubicBezTo>
                      <a:lnTo>
                        <a:pt x="99571" y="113711"/>
                      </a:lnTo>
                      <a:cubicBezTo>
                        <a:pt x="92459" y="113711"/>
                        <a:pt x="85347" y="106604"/>
                        <a:pt x="86769" y="98076"/>
                      </a:cubicBezTo>
                      <a:cubicBezTo>
                        <a:pt x="86769" y="89548"/>
                        <a:pt x="93881" y="85283"/>
                        <a:pt x="102415" y="85283"/>
                      </a:cubicBezTo>
                      <a:lnTo>
                        <a:pt x="358455" y="108026"/>
                      </a:lnTo>
                      <a:cubicBezTo>
                        <a:pt x="369835" y="108026"/>
                        <a:pt x="379792" y="105183"/>
                        <a:pt x="386904" y="98076"/>
                      </a:cubicBezTo>
                      <a:cubicBezTo>
                        <a:pt x="391172" y="93812"/>
                        <a:pt x="395439" y="88126"/>
                        <a:pt x="396861" y="82441"/>
                      </a:cubicBezTo>
                      <a:lnTo>
                        <a:pt x="118063" y="31271"/>
                      </a:lnTo>
                      <a:cubicBezTo>
                        <a:pt x="105260" y="28428"/>
                        <a:pt x="92459" y="28428"/>
                        <a:pt x="79656" y="28428"/>
                      </a:cubicBezTo>
                      <a:lnTo>
                        <a:pt x="14224" y="28428"/>
                      </a:lnTo>
                      <a:cubicBezTo>
                        <a:pt x="5689" y="28428"/>
                        <a:pt x="0" y="22742"/>
                        <a:pt x="0" y="14214"/>
                      </a:cubicBezTo>
                      <a:cubicBezTo>
                        <a:pt x="0" y="5685"/>
                        <a:pt x="5689" y="0"/>
                        <a:pt x="14224" y="0"/>
                      </a:cubicBezTo>
                      <a:lnTo>
                        <a:pt x="79656" y="0"/>
                      </a:lnTo>
                      <a:cubicBezTo>
                        <a:pt x="93881" y="0"/>
                        <a:pt x="108105" y="0"/>
                        <a:pt x="122330" y="4264"/>
                      </a:cubicBezTo>
                      <a:lnTo>
                        <a:pt x="415353" y="56856"/>
                      </a:lnTo>
                      <a:cubicBezTo>
                        <a:pt x="422465" y="56856"/>
                        <a:pt x="426733" y="63963"/>
                        <a:pt x="426733" y="71070"/>
                      </a:cubicBezTo>
                      <a:cubicBezTo>
                        <a:pt x="426733" y="89548"/>
                        <a:pt x="418198" y="108026"/>
                        <a:pt x="405396" y="119397"/>
                      </a:cubicBezTo>
                      <a:cubicBezTo>
                        <a:pt x="392594" y="130768"/>
                        <a:pt x="376948" y="136454"/>
                        <a:pt x="361300" y="136454"/>
                      </a:cubicBezTo>
                      <a:close/>
                    </a:path>
                  </a:pathLst>
                </a:custGeom>
                <a:solidFill>
                  <a:srgbClr val="333333"/>
                </a:solidFill>
                <a:ln w="14222" cap="flat">
                  <a:noFill/>
                  <a:prstDash val="solid"/>
                  <a:miter/>
                </a:ln>
              </p:spPr>
              <p:txBody>
                <a:bodyPr rtlCol="0" anchor="ctr"/>
                <a:lstStyle/>
                <a:p>
                  <a:endParaRPr lang="en-US"/>
                </a:p>
              </p:txBody>
            </p:sp>
          </p:grpSp>
        </p:grpSp>
      </p:grpSp>
      <p:grpSp>
        <p:nvGrpSpPr>
          <p:cNvPr id="380" name="Group 379">
            <a:extLst>
              <a:ext uri="{FF2B5EF4-FFF2-40B4-BE49-F238E27FC236}">
                <a16:creationId xmlns:a16="http://schemas.microsoft.com/office/drawing/2014/main" id="{73F6E1E9-E519-5326-E4AC-C5A04581A36B}"/>
              </a:ext>
            </a:extLst>
          </p:cNvPr>
          <p:cNvGrpSpPr/>
          <p:nvPr/>
        </p:nvGrpSpPr>
        <p:grpSpPr>
          <a:xfrm>
            <a:off x="3480444" y="3351872"/>
            <a:ext cx="614042" cy="705384"/>
            <a:chOff x="3480444" y="3351872"/>
            <a:chExt cx="614042" cy="705384"/>
          </a:xfrm>
        </p:grpSpPr>
        <p:sp>
          <p:nvSpPr>
            <p:cNvPr id="379" name="Freeform 378">
              <a:extLst>
                <a:ext uri="{FF2B5EF4-FFF2-40B4-BE49-F238E27FC236}">
                  <a16:creationId xmlns:a16="http://schemas.microsoft.com/office/drawing/2014/main" id="{3B05BBED-D5C1-6312-AAE6-D24053486FA7}"/>
                </a:ext>
              </a:extLst>
            </p:cNvPr>
            <p:cNvSpPr/>
            <p:nvPr/>
          </p:nvSpPr>
          <p:spPr>
            <a:xfrm>
              <a:off x="3787857" y="3881242"/>
              <a:ext cx="306628" cy="157287"/>
            </a:xfrm>
            <a:custGeom>
              <a:avLst/>
              <a:gdLst>
                <a:gd name="connsiteX0" fmla="*/ 190500 w 195262"/>
                <a:gd name="connsiteY0" fmla="*/ 124777 h 133350"/>
                <a:gd name="connsiteX1" fmla="*/ 172403 w 195262"/>
                <a:gd name="connsiteY1" fmla="*/ 133350 h 133350"/>
                <a:gd name="connsiteX2" fmla="*/ 24765 w 195262"/>
                <a:gd name="connsiteY2" fmla="*/ 133350 h 133350"/>
                <a:gd name="connsiteX3" fmla="*/ 6668 w 195262"/>
                <a:gd name="connsiteY3" fmla="*/ 124777 h 133350"/>
                <a:gd name="connsiteX4" fmla="*/ 0 w 195262"/>
                <a:gd name="connsiteY4" fmla="*/ 108585 h 133350"/>
                <a:gd name="connsiteX5" fmla="*/ 20003 w 195262"/>
                <a:gd name="connsiteY5" fmla="*/ 61913 h 133350"/>
                <a:gd name="connsiteX6" fmla="*/ 39053 w 195262"/>
                <a:gd name="connsiteY6" fmla="*/ 31432 h 133350"/>
                <a:gd name="connsiteX7" fmla="*/ 47625 w 195262"/>
                <a:gd name="connsiteY7" fmla="*/ 35242 h 133350"/>
                <a:gd name="connsiteX8" fmla="*/ 63818 w 195262"/>
                <a:gd name="connsiteY8" fmla="*/ 35242 h 133350"/>
                <a:gd name="connsiteX9" fmla="*/ 63818 w 195262"/>
                <a:gd name="connsiteY9" fmla="*/ 35242 h 133350"/>
                <a:gd name="connsiteX10" fmla="*/ 107633 w 195262"/>
                <a:gd name="connsiteY10" fmla="*/ 17145 h 133350"/>
                <a:gd name="connsiteX11" fmla="*/ 110490 w 195262"/>
                <a:gd name="connsiteY11" fmla="*/ 14288 h 133350"/>
                <a:gd name="connsiteX12" fmla="*/ 136208 w 195262"/>
                <a:gd name="connsiteY12" fmla="*/ 0 h 133350"/>
                <a:gd name="connsiteX13" fmla="*/ 138113 w 195262"/>
                <a:gd name="connsiteY13" fmla="*/ 0 h 133350"/>
                <a:gd name="connsiteX14" fmla="*/ 172403 w 195262"/>
                <a:gd name="connsiteY14" fmla="*/ 56198 h 133350"/>
                <a:gd name="connsiteX15" fmla="*/ 175260 w 195262"/>
                <a:gd name="connsiteY15" fmla="*/ 60960 h 133350"/>
                <a:gd name="connsiteX16" fmla="*/ 195263 w 195262"/>
                <a:gd name="connsiteY16" fmla="*/ 107632 h 133350"/>
                <a:gd name="connsiteX17" fmla="*/ 188595 w 195262"/>
                <a:gd name="connsiteY17" fmla="*/ 123825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5262" h="133350">
                  <a:moveTo>
                    <a:pt x="190500" y="124777"/>
                  </a:moveTo>
                  <a:cubicBezTo>
                    <a:pt x="185738" y="130492"/>
                    <a:pt x="179070" y="133350"/>
                    <a:pt x="172403" y="133350"/>
                  </a:cubicBezTo>
                  <a:lnTo>
                    <a:pt x="24765" y="133350"/>
                  </a:lnTo>
                  <a:cubicBezTo>
                    <a:pt x="18098" y="133350"/>
                    <a:pt x="11430" y="130492"/>
                    <a:pt x="6668" y="124777"/>
                  </a:cubicBezTo>
                  <a:cubicBezTo>
                    <a:pt x="2858" y="120967"/>
                    <a:pt x="0" y="114300"/>
                    <a:pt x="0" y="108585"/>
                  </a:cubicBezTo>
                  <a:cubicBezTo>
                    <a:pt x="0" y="94298"/>
                    <a:pt x="9525" y="79057"/>
                    <a:pt x="20003" y="61913"/>
                  </a:cubicBezTo>
                  <a:lnTo>
                    <a:pt x="39053" y="31432"/>
                  </a:lnTo>
                  <a:cubicBezTo>
                    <a:pt x="40958" y="32385"/>
                    <a:pt x="43815" y="34290"/>
                    <a:pt x="47625" y="35242"/>
                  </a:cubicBezTo>
                  <a:cubicBezTo>
                    <a:pt x="53340" y="35242"/>
                    <a:pt x="59055" y="35242"/>
                    <a:pt x="63818" y="35242"/>
                  </a:cubicBezTo>
                  <a:lnTo>
                    <a:pt x="63818" y="35242"/>
                  </a:lnTo>
                  <a:cubicBezTo>
                    <a:pt x="85725" y="35242"/>
                    <a:pt x="107633" y="17145"/>
                    <a:pt x="107633" y="17145"/>
                  </a:cubicBezTo>
                  <a:lnTo>
                    <a:pt x="110490" y="14288"/>
                  </a:lnTo>
                  <a:cubicBezTo>
                    <a:pt x="120968" y="6667"/>
                    <a:pt x="128588" y="0"/>
                    <a:pt x="136208" y="0"/>
                  </a:cubicBezTo>
                  <a:lnTo>
                    <a:pt x="138113" y="0"/>
                  </a:lnTo>
                  <a:lnTo>
                    <a:pt x="172403" y="56198"/>
                  </a:lnTo>
                  <a:lnTo>
                    <a:pt x="175260" y="60960"/>
                  </a:lnTo>
                  <a:cubicBezTo>
                    <a:pt x="184785" y="77152"/>
                    <a:pt x="195263" y="93345"/>
                    <a:pt x="195263" y="107632"/>
                  </a:cubicBezTo>
                  <a:cubicBezTo>
                    <a:pt x="195263" y="121920"/>
                    <a:pt x="192405" y="119063"/>
                    <a:pt x="188595" y="123825"/>
                  </a:cubicBezTo>
                  <a:close/>
                </a:path>
              </a:pathLst>
            </a:custGeom>
            <a:solidFill>
              <a:srgbClr val="E90989"/>
            </a:solidFill>
            <a:ln w="9525" cap="flat">
              <a:noFill/>
              <a:prstDash val="solid"/>
              <a:miter/>
            </a:ln>
          </p:spPr>
          <p:txBody>
            <a:bodyPr rtlCol="0" anchor="ctr"/>
            <a:lstStyle/>
            <a:p>
              <a:endParaRPr lang="en-US"/>
            </a:p>
          </p:txBody>
        </p:sp>
        <p:grpSp>
          <p:nvGrpSpPr>
            <p:cNvPr id="352" name="Graphic 2">
              <a:extLst>
                <a:ext uri="{FF2B5EF4-FFF2-40B4-BE49-F238E27FC236}">
                  <a16:creationId xmlns:a16="http://schemas.microsoft.com/office/drawing/2014/main" id="{FFCCFCA6-F8C9-E343-5024-AA785F976493}"/>
                </a:ext>
              </a:extLst>
            </p:cNvPr>
            <p:cNvGrpSpPr/>
            <p:nvPr/>
          </p:nvGrpSpPr>
          <p:grpSpPr>
            <a:xfrm>
              <a:off x="3480444" y="3351872"/>
              <a:ext cx="614042" cy="705384"/>
              <a:chOff x="8976382" y="3776692"/>
              <a:chExt cx="791891" cy="909689"/>
            </a:xfrm>
            <a:solidFill>
              <a:srgbClr val="333333"/>
            </a:solidFill>
          </p:grpSpPr>
          <p:grpSp>
            <p:nvGrpSpPr>
              <p:cNvPr id="353" name="Graphic 2">
                <a:extLst>
                  <a:ext uri="{FF2B5EF4-FFF2-40B4-BE49-F238E27FC236}">
                    <a16:creationId xmlns:a16="http://schemas.microsoft.com/office/drawing/2014/main" id="{5EC53506-8380-A15A-D261-E393B86A29CB}"/>
                  </a:ext>
                </a:extLst>
              </p:cNvPr>
              <p:cNvGrpSpPr/>
              <p:nvPr/>
            </p:nvGrpSpPr>
            <p:grpSpPr>
              <a:xfrm>
                <a:off x="9372833" y="4170417"/>
                <a:ext cx="395439" cy="515964"/>
                <a:chOff x="9372833" y="4170417"/>
                <a:chExt cx="395439" cy="515964"/>
              </a:xfrm>
              <a:solidFill>
                <a:srgbClr val="333333"/>
              </a:solidFill>
            </p:grpSpPr>
            <p:sp>
              <p:nvSpPr>
                <p:cNvPr id="365" name="Freeform 364">
                  <a:extLst>
                    <a:ext uri="{FF2B5EF4-FFF2-40B4-BE49-F238E27FC236}">
                      <a16:creationId xmlns:a16="http://schemas.microsoft.com/office/drawing/2014/main" id="{59A2F5CD-C223-9CC1-C930-8FEE60D2D0A3}"/>
                    </a:ext>
                  </a:extLst>
                </p:cNvPr>
                <p:cNvSpPr/>
                <p:nvPr/>
              </p:nvSpPr>
              <p:spPr>
                <a:xfrm>
                  <a:off x="9502275" y="4174681"/>
                  <a:ext cx="142244" cy="28427"/>
                </a:xfrm>
                <a:custGeom>
                  <a:avLst/>
                  <a:gdLst>
                    <a:gd name="connsiteX0" fmla="*/ 128020 w 142244"/>
                    <a:gd name="connsiteY0" fmla="*/ 28428 h 28427"/>
                    <a:gd name="connsiteX1" fmla="*/ 14224 w 142244"/>
                    <a:gd name="connsiteY1" fmla="*/ 28428 h 28427"/>
                    <a:gd name="connsiteX2" fmla="*/ 0 w 142244"/>
                    <a:gd name="connsiteY2" fmla="*/ 14214 h 28427"/>
                    <a:gd name="connsiteX3" fmla="*/ 14224 w 142244"/>
                    <a:gd name="connsiteY3" fmla="*/ 0 h 28427"/>
                    <a:gd name="connsiteX4" fmla="*/ 128020 w 142244"/>
                    <a:gd name="connsiteY4" fmla="*/ 0 h 28427"/>
                    <a:gd name="connsiteX5" fmla="*/ 142244 w 142244"/>
                    <a:gd name="connsiteY5" fmla="*/ 14214 h 28427"/>
                    <a:gd name="connsiteX6" fmla="*/ 128020 w 142244"/>
                    <a:gd name="connsiteY6" fmla="*/ 28428 h 2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244" h="28427">
                      <a:moveTo>
                        <a:pt x="128020" y="28428"/>
                      </a:moveTo>
                      <a:lnTo>
                        <a:pt x="14224" y="28428"/>
                      </a:lnTo>
                      <a:cubicBezTo>
                        <a:pt x="5690" y="28428"/>
                        <a:pt x="0" y="22742"/>
                        <a:pt x="0" y="14214"/>
                      </a:cubicBezTo>
                      <a:cubicBezTo>
                        <a:pt x="0" y="5686"/>
                        <a:pt x="5690" y="0"/>
                        <a:pt x="14224" y="0"/>
                      </a:cubicBezTo>
                      <a:lnTo>
                        <a:pt x="128020" y="0"/>
                      </a:lnTo>
                      <a:cubicBezTo>
                        <a:pt x="136554" y="0"/>
                        <a:pt x="142244" y="5686"/>
                        <a:pt x="142244" y="14214"/>
                      </a:cubicBezTo>
                      <a:cubicBezTo>
                        <a:pt x="142244" y="22742"/>
                        <a:pt x="136554" y="28428"/>
                        <a:pt x="128020" y="28428"/>
                      </a:cubicBezTo>
                      <a:close/>
                    </a:path>
                  </a:pathLst>
                </a:custGeom>
                <a:solidFill>
                  <a:srgbClr val="333333"/>
                </a:solidFill>
                <a:ln w="14222" cap="flat">
                  <a:noFill/>
                  <a:prstDash val="solid"/>
                  <a:miter/>
                </a:ln>
              </p:spPr>
              <p:txBody>
                <a:bodyPr rtlCol="0" anchor="ctr"/>
                <a:lstStyle/>
                <a:p>
                  <a:endParaRPr lang="en-US"/>
                </a:p>
              </p:txBody>
            </p:sp>
            <p:sp>
              <p:nvSpPr>
                <p:cNvPr id="366" name="Freeform 365">
                  <a:extLst>
                    <a:ext uri="{FF2B5EF4-FFF2-40B4-BE49-F238E27FC236}">
                      <a16:creationId xmlns:a16="http://schemas.microsoft.com/office/drawing/2014/main" id="{CF58C627-629C-2F08-19FF-C8C201F052A8}"/>
                    </a:ext>
                  </a:extLst>
                </p:cNvPr>
                <p:cNvSpPr/>
                <p:nvPr/>
              </p:nvSpPr>
              <p:spPr>
                <a:xfrm>
                  <a:off x="9459602" y="4402104"/>
                  <a:ext cx="207676" cy="85283"/>
                </a:xfrm>
                <a:custGeom>
                  <a:avLst/>
                  <a:gdLst>
                    <a:gd name="connsiteX0" fmla="*/ 55476 w 207676"/>
                    <a:gd name="connsiteY0" fmla="*/ 85283 h 85283"/>
                    <a:gd name="connsiteX1" fmla="*/ 27027 w 207676"/>
                    <a:gd name="connsiteY1" fmla="*/ 83862 h 85283"/>
                    <a:gd name="connsiteX2" fmla="*/ 0 w 207676"/>
                    <a:gd name="connsiteY2" fmla="*/ 56856 h 85283"/>
                    <a:gd name="connsiteX3" fmla="*/ 14224 w 207676"/>
                    <a:gd name="connsiteY3" fmla="*/ 42642 h 85283"/>
                    <a:gd name="connsiteX4" fmla="*/ 28449 w 207676"/>
                    <a:gd name="connsiteY4" fmla="*/ 54013 h 85283"/>
                    <a:gd name="connsiteX5" fmla="*/ 55476 w 207676"/>
                    <a:gd name="connsiteY5" fmla="*/ 56856 h 85283"/>
                    <a:gd name="connsiteX6" fmla="*/ 55476 w 207676"/>
                    <a:gd name="connsiteY6" fmla="*/ 56856 h 85283"/>
                    <a:gd name="connsiteX7" fmla="*/ 116641 w 207676"/>
                    <a:gd name="connsiteY7" fmla="*/ 32692 h 85283"/>
                    <a:gd name="connsiteX8" fmla="*/ 122330 w 207676"/>
                    <a:gd name="connsiteY8" fmla="*/ 28428 h 85283"/>
                    <a:gd name="connsiteX9" fmla="*/ 184918 w 207676"/>
                    <a:gd name="connsiteY9" fmla="*/ 0 h 85283"/>
                    <a:gd name="connsiteX10" fmla="*/ 193452 w 207676"/>
                    <a:gd name="connsiteY10" fmla="*/ 0 h 85283"/>
                    <a:gd name="connsiteX11" fmla="*/ 207676 w 207676"/>
                    <a:gd name="connsiteY11" fmla="*/ 14214 h 85283"/>
                    <a:gd name="connsiteX12" fmla="*/ 193452 w 207676"/>
                    <a:gd name="connsiteY12" fmla="*/ 28428 h 85283"/>
                    <a:gd name="connsiteX13" fmla="*/ 184918 w 207676"/>
                    <a:gd name="connsiteY13" fmla="*/ 28428 h 85283"/>
                    <a:gd name="connsiteX14" fmla="*/ 139399 w 207676"/>
                    <a:gd name="connsiteY14" fmla="*/ 51170 h 85283"/>
                    <a:gd name="connsiteX15" fmla="*/ 133710 w 207676"/>
                    <a:gd name="connsiteY15" fmla="*/ 55435 h 85283"/>
                    <a:gd name="connsiteX16" fmla="*/ 56898 w 207676"/>
                    <a:gd name="connsiteY16" fmla="*/ 85283 h 85283"/>
                    <a:gd name="connsiteX17" fmla="*/ 56898 w 207676"/>
                    <a:gd name="connsiteY17" fmla="*/ 85283 h 85283"/>
                    <a:gd name="connsiteX18" fmla="*/ 28449 w 207676"/>
                    <a:gd name="connsiteY18" fmla="*/ 56856 h 85283"/>
                    <a:gd name="connsiteX19" fmla="*/ 28449 w 207676"/>
                    <a:gd name="connsiteY19" fmla="*/ 56856 h 85283"/>
                    <a:gd name="connsiteX20" fmla="*/ 28449 w 207676"/>
                    <a:gd name="connsiteY20" fmla="*/ 56856 h 8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676" h="85283">
                      <a:moveTo>
                        <a:pt x="55476" y="85283"/>
                      </a:moveTo>
                      <a:cubicBezTo>
                        <a:pt x="46940" y="85283"/>
                        <a:pt x="36983" y="85283"/>
                        <a:pt x="27027" y="83862"/>
                      </a:cubicBezTo>
                      <a:cubicBezTo>
                        <a:pt x="2845" y="78176"/>
                        <a:pt x="0" y="63963"/>
                        <a:pt x="0" y="56856"/>
                      </a:cubicBezTo>
                      <a:cubicBezTo>
                        <a:pt x="0" y="49749"/>
                        <a:pt x="5690" y="42642"/>
                        <a:pt x="14224" y="42642"/>
                      </a:cubicBezTo>
                      <a:cubicBezTo>
                        <a:pt x="22759" y="42642"/>
                        <a:pt x="27027" y="46906"/>
                        <a:pt x="28449" y="54013"/>
                      </a:cubicBezTo>
                      <a:cubicBezTo>
                        <a:pt x="32716" y="55435"/>
                        <a:pt x="41251" y="56856"/>
                        <a:pt x="55476" y="56856"/>
                      </a:cubicBezTo>
                      <a:lnTo>
                        <a:pt x="55476" y="56856"/>
                      </a:lnTo>
                      <a:cubicBezTo>
                        <a:pt x="85347" y="56856"/>
                        <a:pt x="115218" y="32692"/>
                        <a:pt x="116641" y="32692"/>
                      </a:cubicBezTo>
                      <a:lnTo>
                        <a:pt x="122330" y="28428"/>
                      </a:lnTo>
                      <a:cubicBezTo>
                        <a:pt x="143666" y="12793"/>
                        <a:pt x="162159" y="0"/>
                        <a:pt x="184918" y="0"/>
                      </a:cubicBezTo>
                      <a:lnTo>
                        <a:pt x="193452" y="0"/>
                      </a:lnTo>
                      <a:cubicBezTo>
                        <a:pt x="201987" y="0"/>
                        <a:pt x="207676" y="5686"/>
                        <a:pt x="207676" y="14214"/>
                      </a:cubicBezTo>
                      <a:cubicBezTo>
                        <a:pt x="207676" y="22742"/>
                        <a:pt x="201987" y="28428"/>
                        <a:pt x="193452" y="28428"/>
                      </a:cubicBezTo>
                      <a:lnTo>
                        <a:pt x="184918" y="28428"/>
                      </a:lnTo>
                      <a:cubicBezTo>
                        <a:pt x="170693" y="28428"/>
                        <a:pt x="157891" y="38378"/>
                        <a:pt x="139399" y="51170"/>
                      </a:cubicBezTo>
                      <a:lnTo>
                        <a:pt x="133710" y="55435"/>
                      </a:lnTo>
                      <a:cubicBezTo>
                        <a:pt x="133710" y="55435"/>
                        <a:pt x="95304" y="85283"/>
                        <a:pt x="56898" y="85283"/>
                      </a:cubicBezTo>
                      <a:lnTo>
                        <a:pt x="56898" y="85283"/>
                      </a:lnTo>
                      <a:close/>
                      <a:moveTo>
                        <a:pt x="28449" y="56856"/>
                      </a:moveTo>
                      <a:lnTo>
                        <a:pt x="28449" y="56856"/>
                      </a:lnTo>
                      <a:lnTo>
                        <a:pt x="28449" y="56856"/>
                      </a:lnTo>
                      <a:close/>
                    </a:path>
                  </a:pathLst>
                </a:custGeom>
                <a:solidFill>
                  <a:srgbClr val="333333"/>
                </a:solidFill>
                <a:ln w="14222" cap="flat">
                  <a:noFill/>
                  <a:prstDash val="solid"/>
                  <a:miter/>
                </a:ln>
              </p:spPr>
              <p:txBody>
                <a:bodyPr rtlCol="0" anchor="ctr"/>
                <a:lstStyle/>
                <a:p>
                  <a:endParaRPr lang="en-US"/>
                </a:p>
              </p:txBody>
            </p:sp>
            <p:sp>
              <p:nvSpPr>
                <p:cNvPr id="367" name="Freeform 366">
                  <a:extLst>
                    <a:ext uri="{FF2B5EF4-FFF2-40B4-BE49-F238E27FC236}">
                      <a16:creationId xmlns:a16="http://schemas.microsoft.com/office/drawing/2014/main" id="{488FDC96-3D19-D480-D254-EFCDD2F1AB13}"/>
                    </a:ext>
                  </a:extLst>
                </p:cNvPr>
                <p:cNvSpPr/>
                <p:nvPr/>
              </p:nvSpPr>
              <p:spPr>
                <a:xfrm>
                  <a:off x="9372833" y="4170417"/>
                  <a:ext cx="395439" cy="515964"/>
                </a:xfrm>
                <a:custGeom>
                  <a:avLst/>
                  <a:gdLst>
                    <a:gd name="connsiteX0" fmla="*/ 327162 w 395439"/>
                    <a:gd name="connsiteY0" fmla="*/ 515965 h 515964"/>
                    <a:gd name="connsiteX1" fmla="*/ 72544 w 395439"/>
                    <a:gd name="connsiteY1" fmla="*/ 515965 h 515964"/>
                    <a:gd name="connsiteX2" fmla="*/ 19914 w 395439"/>
                    <a:gd name="connsiteY2" fmla="*/ 493223 h 515964"/>
                    <a:gd name="connsiteX3" fmla="*/ 0 w 395439"/>
                    <a:gd name="connsiteY3" fmla="*/ 443474 h 515964"/>
                    <a:gd name="connsiteX4" fmla="*/ 38405 w 395439"/>
                    <a:gd name="connsiteY4" fmla="*/ 349662 h 515964"/>
                    <a:gd name="connsiteX5" fmla="*/ 42673 w 395439"/>
                    <a:gd name="connsiteY5" fmla="*/ 341134 h 515964"/>
                    <a:gd name="connsiteX6" fmla="*/ 135132 w 395439"/>
                    <a:gd name="connsiteY6" fmla="*/ 193309 h 515964"/>
                    <a:gd name="connsiteX7" fmla="*/ 142244 w 395439"/>
                    <a:gd name="connsiteY7" fmla="*/ 170567 h 515964"/>
                    <a:gd name="connsiteX8" fmla="*/ 142244 w 395439"/>
                    <a:gd name="connsiteY8" fmla="*/ 15635 h 515964"/>
                    <a:gd name="connsiteX9" fmla="*/ 156469 w 395439"/>
                    <a:gd name="connsiteY9" fmla="*/ 1421 h 515964"/>
                    <a:gd name="connsiteX10" fmla="*/ 170693 w 395439"/>
                    <a:gd name="connsiteY10" fmla="*/ 15635 h 515964"/>
                    <a:gd name="connsiteX11" fmla="*/ 170693 w 395439"/>
                    <a:gd name="connsiteY11" fmla="*/ 170567 h 515964"/>
                    <a:gd name="connsiteX12" fmla="*/ 159313 w 395439"/>
                    <a:gd name="connsiteY12" fmla="*/ 208945 h 515964"/>
                    <a:gd name="connsiteX13" fmla="*/ 62587 w 395439"/>
                    <a:gd name="connsiteY13" fmla="*/ 363876 h 515964"/>
                    <a:gd name="connsiteX14" fmla="*/ 28449 w 395439"/>
                    <a:gd name="connsiteY14" fmla="*/ 443474 h 515964"/>
                    <a:gd name="connsiteX15" fmla="*/ 39828 w 395439"/>
                    <a:gd name="connsiteY15" fmla="*/ 471902 h 515964"/>
                    <a:gd name="connsiteX16" fmla="*/ 71122 w 395439"/>
                    <a:gd name="connsiteY16" fmla="*/ 486116 h 515964"/>
                    <a:gd name="connsiteX17" fmla="*/ 325739 w 395439"/>
                    <a:gd name="connsiteY17" fmla="*/ 486116 h 515964"/>
                    <a:gd name="connsiteX18" fmla="*/ 357033 w 395439"/>
                    <a:gd name="connsiteY18" fmla="*/ 471902 h 515964"/>
                    <a:gd name="connsiteX19" fmla="*/ 368412 w 395439"/>
                    <a:gd name="connsiteY19" fmla="*/ 443474 h 515964"/>
                    <a:gd name="connsiteX20" fmla="*/ 334274 w 395439"/>
                    <a:gd name="connsiteY20" fmla="*/ 363876 h 515964"/>
                    <a:gd name="connsiteX21" fmla="*/ 328584 w 395439"/>
                    <a:gd name="connsiteY21" fmla="*/ 355348 h 515964"/>
                    <a:gd name="connsiteX22" fmla="*/ 236125 w 395439"/>
                    <a:gd name="connsiteY22" fmla="*/ 207523 h 515964"/>
                    <a:gd name="connsiteX23" fmla="*/ 224746 w 395439"/>
                    <a:gd name="connsiteY23" fmla="*/ 169145 h 515964"/>
                    <a:gd name="connsiteX24" fmla="*/ 224746 w 395439"/>
                    <a:gd name="connsiteY24" fmla="*/ 14214 h 515964"/>
                    <a:gd name="connsiteX25" fmla="*/ 238970 w 395439"/>
                    <a:gd name="connsiteY25" fmla="*/ 0 h 515964"/>
                    <a:gd name="connsiteX26" fmla="*/ 253195 w 395439"/>
                    <a:gd name="connsiteY26" fmla="*/ 14214 h 515964"/>
                    <a:gd name="connsiteX27" fmla="*/ 253195 w 395439"/>
                    <a:gd name="connsiteY27" fmla="*/ 169145 h 515964"/>
                    <a:gd name="connsiteX28" fmla="*/ 260307 w 395439"/>
                    <a:gd name="connsiteY28" fmla="*/ 191888 h 515964"/>
                    <a:gd name="connsiteX29" fmla="*/ 357033 w 395439"/>
                    <a:gd name="connsiteY29" fmla="*/ 348241 h 515964"/>
                    <a:gd name="connsiteX30" fmla="*/ 395439 w 395439"/>
                    <a:gd name="connsiteY30" fmla="*/ 442053 h 515964"/>
                    <a:gd name="connsiteX31" fmla="*/ 375525 w 395439"/>
                    <a:gd name="connsiteY31" fmla="*/ 491801 h 515964"/>
                    <a:gd name="connsiteX32" fmla="*/ 322894 w 395439"/>
                    <a:gd name="connsiteY32" fmla="*/ 514544 h 51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5439" h="515964">
                      <a:moveTo>
                        <a:pt x="327162" y="515965"/>
                      </a:moveTo>
                      <a:lnTo>
                        <a:pt x="72544" y="515965"/>
                      </a:lnTo>
                      <a:cubicBezTo>
                        <a:pt x="52630" y="515965"/>
                        <a:pt x="34138" y="507437"/>
                        <a:pt x="19914" y="493223"/>
                      </a:cubicBezTo>
                      <a:cubicBezTo>
                        <a:pt x="7112" y="479009"/>
                        <a:pt x="0" y="461952"/>
                        <a:pt x="0" y="443474"/>
                      </a:cubicBezTo>
                      <a:cubicBezTo>
                        <a:pt x="0" y="412203"/>
                        <a:pt x="18492" y="382354"/>
                        <a:pt x="38405" y="349662"/>
                      </a:cubicBezTo>
                      <a:lnTo>
                        <a:pt x="42673" y="341134"/>
                      </a:lnTo>
                      <a:lnTo>
                        <a:pt x="135132" y="193309"/>
                      </a:lnTo>
                      <a:cubicBezTo>
                        <a:pt x="139399" y="186202"/>
                        <a:pt x="142244" y="179095"/>
                        <a:pt x="142244" y="170567"/>
                      </a:cubicBezTo>
                      <a:lnTo>
                        <a:pt x="142244" y="15635"/>
                      </a:lnTo>
                      <a:cubicBezTo>
                        <a:pt x="142244" y="7107"/>
                        <a:pt x="147934" y="1421"/>
                        <a:pt x="156469" y="1421"/>
                      </a:cubicBezTo>
                      <a:cubicBezTo>
                        <a:pt x="165003" y="1421"/>
                        <a:pt x="170693" y="7107"/>
                        <a:pt x="170693" y="15635"/>
                      </a:cubicBezTo>
                      <a:lnTo>
                        <a:pt x="170693" y="170567"/>
                      </a:lnTo>
                      <a:cubicBezTo>
                        <a:pt x="170693" y="183359"/>
                        <a:pt x="166425" y="197573"/>
                        <a:pt x="159313" y="208945"/>
                      </a:cubicBezTo>
                      <a:lnTo>
                        <a:pt x="62587" y="363876"/>
                      </a:lnTo>
                      <a:cubicBezTo>
                        <a:pt x="45518" y="392304"/>
                        <a:pt x="28449" y="419310"/>
                        <a:pt x="28449" y="443474"/>
                      </a:cubicBezTo>
                      <a:cubicBezTo>
                        <a:pt x="28449" y="453423"/>
                        <a:pt x="32716" y="464795"/>
                        <a:pt x="39828" y="471902"/>
                      </a:cubicBezTo>
                      <a:cubicBezTo>
                        <a:pt x="48363" y="480430"/>
                        <a:pt x="59742" y="486116"/>
                        <a:pt x="71122" y="486116"/>
                      </a:cubicBezTo>
                      <a:lnTo>
                        <a:pt x="325739" y="486116"/>
                      </a:lnTo>
                      <a:cubicBezTo>
                        <a:pt x="337118" y="486116"/>
                        <a:pt x="348499" y="481851"/>
                        <a:pt x="357033" y="471902"/>
                      </a:cubicBezTo>
                      <a:cubicBezTo>
                        <a:pt x="364145" y="463373"/>
                        <a:pt x="368412" y="453423"/>
                        <a:pt x="368412" y="443474"/>
                      </a:cubicBezTo>
                      <a:cubicBezTo>
                        <a:pt x="368412" y="419310"/>
                        <a:pt x="351343" y="392304"/>
                        <a:pt x="334274" y="363876"/>
                      </a:cubicBezTo>
                      <a:lnTo>
                        <a:pt x="328584" y="355348"/>
                      </a:lnTo>
                      <a:lnTo>
                        <a:pt x="236125" y="207523"/>
                      </a:lnTo>
                      <a:cubicBezTo>
                        <a:pt x="229013" y="196152"/>
                        <a:pt x="224746" y="183359"/>
                        <a:pt x="224746" y="169145"/>
                      </a:cubicBezTo>
                      <a:lnTo>
                        <a:pt x="224746" y="14214"/>
                      </a:lnTo>
                      <a:cubicBezTo>
                        <a:pt x="224746" y="5685"/>
                        <a:pt x="230435" y="0"/>
                        <a:pt x="238970" y="0"/>
                      </a:cubicBezTo>
                      <a:cubicBezTo>
                        <a:pt x="247505" y="0"/>
                        <a:pt x="253195" y="5685"/>
                        <a:pt x="253195" y="14214"/>
                      </a:cubicBezTo>
                      <a:lnTo>
                        <a:pt x="253195" y="169145"/>
                      </a:lnTo>
                      <a:cubicBezTo>
                        <a:pt x="253195" y="177674"/>
                        <a:pt x="256040" y="184781"/>
                        <a:pt x="260307" y="191888"/>
                      </a:cubicBezTo>
                      <a:lnTo>
                        <a:pt x="357033" y="348241"/>
                      </a:lnTo>
                      <a:cubicBezTo>
                        <a:pt x="376948" y="379511"/>
                        <a:pt x="394016" y="410782"/>
                        <a:pt x="395439" y="442053"/>
                      </a:cubicBezTo>
                      <a:cubicBezTo>
                        <a:pt x="395439" y="460530"/>
                        <a:pt x="388327" y="477587"/>
                        <a:pt x="375525" y="491801"/>
                      </a:cubicBezTo>
                      <a:cubicBezTo>
                        <a:pt x="361300" y="506015"/>
                        <a:pt x="342809" y="514544"/>
                        <a:pt x="322894" y="514544"/>
                      </a:cubicBezTo>
                      <a:close/>
                    </a:path>
                  </a:pathLst>
                </a:custGeom>
                <a:solidFill>
                  <a:srgbClr val="333333"/>
                </a:solidFill>
                <a:ln w="14222" cap="flat">
                  <a:noFill/>
                  <a:prstDash val="solid"/>
                  <a:miter/>
                </a:ln>
              </p:spPr>
              <p:txBody>
                <a:bodyPr rtlCol="0" anchor="ctr"/>
                <a:lstStyle/>
                <a:p>
                  <a:endParaRPr lang="en-US"/>
                </a:p>
              </p:txBody>
            </p:sp>
          </p:grpSp>
          <p:grpSp>
            <p:nvGrpSpPr>
              <p:cNvPr id="354" name="Graphic 2">
                <a:extLst>
                  <a:ext uri="{FF2B5EF4-FFF2-40B4-BE49-F238E27FC236}">
                    <a16:creationId xmlns:a16="http://schemas.microsoft.com/office/drawing/2014/main" id="{494D3196-84C5-DEFC-B494-ACD3FFD0F28B}"/>
                  </a:ext>
                </a:extLst>
              </p:cNvPr>
              <p:cNvGrpSpPr/>
              <p:nvPr/>
            </p:nvGrpSpPr>
            <p:grpSpPr>
              <a:xfrm>
                <a:off x="8976382" y="3776692"/>
                <a:ext cx="633643" cy="909689"/>
                <a:chOff x="8976382" y="3776692"/>
                <a:chExt cx="633643" cy="909689"/>
              </a:xfrm>
              <a:solidFill>
                <a:srgbClr val="333333"/>
              </a:solidFill>
            </p:grpSpPr>
            <p:sp>
              <p:nvSpPr>
                <p:cNvPr id="355" name="Freeform 354">
                  <a:extLst>
                    <a:ext uri="{FF2B5EF4-FFF2-40B4-BE49-F238E27FC236}">
                      <a16:creationId xmlns:a16="http://schemas.microsoft.com/office/drawing/2014/main" id="{812850DF-64DC-8F52-638B-EEF08D4FE159}"/>
                    </a:ext>
                  </a:extLst>
                </p:cNvPr>
                <p:cNvSpPr/>
                <p:nvPr/>
              </p:nvSpPr>
              <p:spPr>
                <a:xfrm>
                  <a:off x="8976382" y="3989901"/>
                  <a:ext cx="255629" cy="284436"/>
                </a:xfrm>
                <a:custGeom>
                  <a:avLst/>
                  <a:gdLst>
                    <a:gd name="connsiteX0" fmla="*/ 99161 w 255629"/>
                    <a:gd name="connsiteY0" fmla="*/ 284278 h 284436"/>
                    <a:gd name="connsiteX1" fmla="*/ 89204 w 255629"/>
                    <a:gd name="connsiteY1" fmla="*/ 280014 h 284436"/>
                    <a:gd name="connsiteX2" fmla="*/ 16659 w 255629"/>
                    <a:gd name="connsiteY2" fmla="*/ 207523 h 284436"/>
                    <a:gd name="connsiteX3" fmla="*/ 12392 w 255629"/>
                    <a:gd name="connsiteY3" fmla="*/ 132190 h 284436"/>
                    <a:gd name="connsiteX4" fmla="*/ 80669 w 255629"/>
                    <a:gd name="connsiteY4" fmla="*/ 46906 h 284436"/>
                    <a:gd name="connsiteX5" fmla="*/ 147524 w 255629"/>
                    <a:gd name="connsiteY5" fmla="*/ 9950 h 284436"/>
                    <a:gd name="connsiteX6" fmla="*/ 239983 w 255629"/>
                    <a:gd name="connsiteY6" fmla="*/ 0 h 284436"/>
                    <a:gd name="connsiteX7" fmla="*/ 255630 w 255629"/>
                    <a:gd name="connsiteY7" fmla="*/ 12793 h 284436"/>
                    <a:gd name="connsiteX8" fmla="*/ 242827 w 255629"/>
                    <a:gd name="connsiteY8" fmla="*/ 28428 h 284436"/>
                    <a:gd name="connsiteX9" fmla="*/ 150368 w 255629"/>
                    <a:gd name="connsiteY9" fmla="*/ 38378 h 284436"/>
                    <a:gd name="connsiteX10" fmla="*/ 102006 w 255629"/>
                    <a:gd name="connsiteY10" fmla="*/ 63963 h 284436"/>
                    <a:gd name="connsiteX11" fmla="*/ 33729 w 255629"/>
                    <a:gd name="connsiteY11" fmla="*/ 149246 h 284436"/>
                    <a:gd name="connsiteX12" fmla="*/ 35151 w 255629"/>
                    <a:gd name="connsiteY12" fmla="*/ 187624 h 284436"/>
                    <a:gd name="connsiteX13" fmla="*/ 107695 w 255629"/>
                    <a:gd name="connsiteY13" fmla="*/ 260115 h 284436"/>
                    <a:gd name="connsiteX14" fmla="*/ 107695 w 255629"/>
                    <a:gd name="connsiteY14" fmla="*/ 280014 h 284436"/>
                    <a:gd name="connsiteX15" fmla="*/ 97739 w 255629"/>
                    <a:gd name="connsiteY15" fmla="*/ 284278 h 28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5629" h="284436">
                      <a:moveTo>
                        <a:pt x="99161" y="284278"/>
                      </a:moveTo>
                      <a:cubicBezTo>
                        <a:pt x="94894" y="284278"/>
                        <a:pt x="92049" y="284278"/>
                        <a:pt x="89204" y="280014"/>
                      </a:cubicBezTo>
                      <a:lnTo>
                        <a:pt x="16659" y="207523"/>
                      </a:lnTo>
                      <a:cubicBezTo>
                        <a:pt x="-3255" y="187624"/>
                        <a:pt x="-6100" y="154932"/>
                        <a:pt x="12392" y="132190"/>
                      </a:cubicBezTo>
                      <a:lnTo>
                        <a:pt x="80669" y="46906"/>
                      </a:lnTo>
                      <a:cubicBezTo>
                        <a:pt x="97739" y="25585"/>
                        <a:pt x="120497" y="12793"/>
                        <a:pt x="147524" y="9950"/>
                      </a:cubicBezTo>
                      <a:lnTo>
                        <a:pt x="239983" y="0"/>
                      </a:lnTo>
                      <a:cubicBezTo>
                        <a:pt x="248517" y="0"/>
                        <a:pt x="254208" y="4264"/>
                        <a:pt x="255630" y="12793"/>
                      </a:cubicBezTo>
                      <a:cubicBezTo>
                        <a:pt x="255630" y="19900"/>
                        <a:pt x="251362" y="27007"/>
                        <a:pt x="242827" y="28428"/>
                      </a:cubicBezTo>
                      <a:lnTo>
                        <a:pt x="150368" y="38378"/>
                      </a:lnTo>
                      <a:cubicBezTo>
                        <a:pt x="131877" y="39799"/>
                        <a:pt x="114807" y="49749"/>
                        <a:pt x="102006" y="63963"/>
                      </a:cubicBezTo>
                      <a:lnTo>
                        <a:pt x="33729" y="149246"/>
                      </a:lnTo>
                      <a:cubicBezTo>
                        <a:pt x="25194" y="160617"/>
                        <a:pt x="25194" y="176253"/>
                        <a:pt x="35151" y="187624"/>
                      </a:cubicBezTo>
                      <a:lnTo>
                        <a:pt x="107695" y="260115"/>
                      </a:lnTo>
                      <a:cubicBezTo>
                        <a:pt x="113385" y="265800"/>
                        <a:pt x="113385" y="274329"/>
                        <a:pt x="107695" y="280014"/>
                      </a:cubicBezTo>
                      <a:cubicBezTo>
                        <a:pt x="102006" y="285700"/>
                        <a:pt x="100583" y="284278"/>
                        <a:pt x="97739" y="284278"/>
                      </a:cubicBezTo>
                      <a:close/>
                    </a:path>
                  </a:pathLst>
                </a:custGeom>
                <a:solidFill>
                  <a:srgbClr val="333333"/>
                </a:solidFill>
                <a:ln w="14222" cap="flat">
                  <a:noFill/>
                  <a:prstDash val="solid"/>
                  <a:miter/>
                </a:ln>
              </p:spPr>
              <p:txBody>
                <a:bodyPr rtlCol="0" anchor="ctr"/>
                <a:lstStyle/>
                <a:p>
                  <a:endParaRPr lang="en-US"/>
                </a:p>
              </p:txBody>
            </p:sp>
            <p:sp>
              <p:nvSpPr>
                <p:cNvPr id="356" name="Freeform 355">
                  <a:extLst>
                    <a:ext uri="{FF2B5EF4-FFF2-40B4-BE49-F238E27FC236}">
                      <a16:creationId xmlns:a16="http://schemas.microsoft.com/office/drawing/2014/main" id="{A2D5F1FE-2A8D-9515-0F82-62198CB495EC}"/>
                    </a:ext>
                  </a:extLst>
                </p:cNvPr>
                <p:cNvSpPr/>
                <p:nvPr/>
              </p:nvSpPr>
              <p:spPr>
                <a:xfrm>
                  <a:off x="9004201" y="4075184"/>
                  <a:ext cx="127092" cy="611197"/>
                </a:xfrm>
                <a:custGeom>
                  <a:avLst/>
                  <a:gdLst>
                    <a:gd name="connsiteX0" fmla="*/ 14444 w 127092"/>
                    <a:gd name="connsiteY0" fmla="*/ 611198 h 611197"/>
                    <a:gd name="connsiteX1" fmla="*/ 11599 w 127092"/>
                    <a:gd name="connsiteY1" fmla="*/ 611198 h 611197"/>
                    <a:gd name="connsiteX2" fmla="*/ 219 w 127092"/>
                    <a:gd name="connsiteY2" fmla="*/ 594141 h 611197"/>
                    <a:gd name="connsiteX3" fmla="*/ 89833 w 127092"/>
                    <a:gd name="connsiteY3" fmla="*/ 65384 h 611197"/>
                    <a:gd name="connsiteX4" fmla="*/ 67074 w 127092"/>
                    <a:gd name="connsiteY4" fmla="*/ 93812 h 611197"/>
                    <a:gd name="connsiteX5" fmla="*/ 47160 w 127092"/>
                    <a:gd name="connsiteY5" fmla="*/ 96655 h 611197"/>
                    <a:gd name="connsiteX6" fmla="*/ 44315 w 127092"/>
                    <a:gd name="connsiteY6" fmla="*/ 76755 h 611197"/>
                    <a:gd name="connsiteX7" fmla="*/ 101212 w 127092"/>
                    <a:gd name="connsiteY7" fmla="*/ 5686 h 611197"/>
                    <a:gd name="connsiteX8" fmla="*/ 118282 w 127092"/>
                    <a:gd name="connsiteY8" fmla="*/ 1421 h 611197"/>
                    <a:gd name="connsiteX9" fmla="*/ 126817 w 127092"/>
                    <a:gd name="connsiteY9" fmla="*/ 17057 h 611197"/>
                    <a:gd name="connsiteX10" fmla="*/ 27246 w 127092"/>
                    <a:gd name="connsiteY10" fmla="*/ 599827 h 611197"/>
                    <a:gd name="connsiteX11" fmla="*/ 13022 w 127092"/>
                    <a:gd name="connsiteY11" fmla="*/ 611198 h 61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092" h="611197">
                      <a:moveTo>
                        <a:pt x="14444" y="611198"/>
                      </a:moveTo>
                      <a:cubicBezTo>
                        <a:pt x="14444" y="611198"/>
                        <a:pt x="13022" y="611198"/>
                        <a:pt x="11599" y="611198"/>
                      </a:cubicBezTo>
                      <a:cubicBezTo>
                        <a:pt x="4487" y="611198"/>
                        <a:pt x="-1203" y="602670"/>
                        <a:pt x="219" y="594141"/>
                      </a:cubicBezTo>
                      <a:lnTo>
                        <a:pt x="89833" y="65384"/>
                      </a:lnTo>
                      <a:lnTo>
                        <a:pt x="67074" y="93812"/>
                      </a:lnTo>
                      <a:cubicBezTo>
                        <a:pt x="62807" y="99497"/>
                        <a:pt x="52850" y="100919"/>
                        <a:pt x="47160" y="96655"/>
                      </a:cubicBezTo>
                      <a:cubicBezTo>
                        <a:pt x="41471" y="92390"/>
                        <a:pt x="40048" y="82441"/>
                        <a:pt x="44315" y="76755"/>
                      </a:cubicBezTo>
                      <a:lnTo>
                        <a:pt x="101212" y="5686"/>
                      </a:lnTo>
                      <a:cubicBezTo>
                        <a:pt x="105481" y="0"/>
                        <a:pt x="112593" y="-1421"/>
                        <a:pt x="118282" y="1421"/>
                      </a:cubicBezTo>
                      <a:cubicBezTo>
                        <a:pt x="123972" y="4264"/>
                        <a:pt x="128239" y="9950"/>
                        <a:pt x="126817" y="17057"/>
                      </a:cubicBezTo>
                      <a:lnTo>
                        <a:pt x="27246" y="599827"/>
                      </a:lnTo>
                      <a:cubicBezTo>
                        <a:pt x="27246" y="606934"/>
                        <a:pt x="20134" y="611198"/>
                        <a:pt x="13022" y="611198"/>
                      </a:cubicBezTo>
                      <a:close/>
                    </a:path>
                  </a:pathLst>
                </a:custGeom>
                <a:solidFill>
                  <a:srgbClr val="333333"/>
                </a:solidFill>
                <a:ln w="14222" cap="flat">
                  <a:noFill/>
                  <a:prstDash val="solid"/>
                  <a:miter/>
                </a:ln>
              </p:spPr>
              <p:txBody>
                <a:bodyPr rtlCol="0" anchor="ctr"/>
                <a:lstStyle/>
                <a:p>
                  <a:endParaRPr lang="en-US"/>
                </a:p>
              </p:txBody>
            </p:sp>
            <p:grpSp>
              <p:nvGrpSpPr>
                <p:cNvPr id="357" name="Graphic 2">
                  <a:extLst>
                    <a:ext uri="{FF2B5EF4-FFF2-40B4-BE49-F238E27FC236}">
                      <a16:creationId xmlns:a16="http://schemas.microsoft.com/office/drawing/2014/main" id="{9C94FF4C-549C-B871-F63E-8635FB010AD7}"/>
                    </a:ext>
                  </a:extLst>
                </p:cNvPr>
                <p:cNvGrpSpPr/>
                <p:nvPr/>
              </p:nvGrpSpPr>
              <p:grpSpPr>
                <a:xfrm>
                  <a:off x="9047093" y="3776692"/>
                  <a:ext cx="325739" cy="909689"/>
                  <a:chOff x="9047093" y="3776692"/>
                  <a:chExt cx="325739" cy="909689"/>
                </a:xfrm>
                <a:solidFill>
                  <a:srgbClr val="333333"/>
                </a:solidFill>
              </p:grpSpPr>
              <p:sp>
                <p:nvSpPr>
                  <p:cNvPr id="359" name="Freeform 358">
                    <a:extLst>
                      <a:ext uri="{FF2B5EF4-FFF2-40B4-BE49-F238E27FC236}">
                        <a16:creationId xmlns:a16="http://schemas.microsoft.com/office/drawing/2014/main" id="{F85FC7A3-DFCD-DC27-C797-7071FFEA0C01}"/>
                      </a:ext>
                    </a:extLst>
                  </p:cNvPr>
                  <p:cNvSpPr/>
                  <p:nvPr/>
                </p:nvSpPr>
                <p:spPr>
                  <a:xfrm>
                    <a:off x="9203562" y="4444746"/>
                    <a:ext cx="28448" cy="241636"/>
                  </a:xfrm>
                  <a:custGeom>
                    <a:avLst/>
                    <a:gdLst>
                      <a:gd name="connsiteX0" fmla="*/ 14224 w 28448"/>
                      <a:gd name="connsiteY0" fmla="*/ 241636 h 241636"/>
                      <a:gd name="connsiteX1" fmla="*/ 0 w 28448"/>
                      <a:gd name="connsiteY1" fmla="*/ 227422 h 241636"/>
                      <a:gd name="connsiteX2" fmla="*/ 0 w 28448"/>
                      <a:gd name="connsiteY2" fmla="*/ 14214 h 241636"/>
                      <a:gd name="connsiteX3" fmla="*/ 14224 w 28448"/>
                      <a:gd name="connsiteY3" fmla="*/ 0 h 241636"/>
                      <a:gd name="connsiteX4" fmla="*/ 28449 w 28448"/>
                      <a:gd name="connsiteY4" fmla="*/ 14214 h 241636"/>
                      <a:gd name="connsiteX5" fmla="*/ 28449 w 28448"/>
                      <a:gd name="connsiteY5" fmla="*/ 227422 h 241636"/>
                      <a:gd name="connsiteX6" fmla="*/ 14224 w 28448"/>
                      <a:gd name="connsiteY6" fmla="*/ 241636 h 24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 h="241636">
                        <a:moveTo>
                          <a:pt x="14224" y="241636"/>
                        </a:moveTo>
                        <a:cubicBezTo>
                          <a:pt x="5690" y="241636"/>
                          <a:pt x="0" y="235951"/>
                          <a:pt x="0" y="227422"/>
                        </a:cubicBezTo>
                        <a:lnTo>
                          <a:pt x="0" y="14214"/>
                        </a:lnTo>
                        <a:cubicBezTo>
                          <a:pt x="0" y="5686"/>
                          <a:pt x="5690" y="0"/>
                          <a:pt x="14224" y="0"/>
                        </a:cubicBezTo>
                        <a:cubicBezTo>
                          <a:pt x="22759" y="0"/>
                          <a:pt x="28449" y="5686"/>
                          <a:pt x="28449" y="14214"/>
                        </a:cubicBezTo>
                        <a:lnTo>
                          <a:pt x="28449" y="227422"/>
                        </a:lnTo>
                        <a:cubicBezTo>
                          <a:pt x="28449" y="235951"/>
                          <a:pt x="22759" y="241636"/>
                          <a:pt x="14224" y="241636"/>
                        </a:cubicBezTo>
                        <a:close/>
                      </a:path>
                    </a:pathLst>
                  </a:custGeom>
                  <a:solidFill>
                    <a:srgbClr val="333333"/>
                  </a:solidFill>
                  <a:ln w="14222" cap="flat">
                    <a:noFill/>
                    <a:prstDash val="solid"/>
                    <a:miter/>
                  </a:ln>
                </p:spPr>
                <p:txBody>
                  <a:bodyPr rtlCol="0" anchor="ctr"/>
                  <a:lstStyle/>
                  <a:p>
                    <a:endParaRPr lang="en-US"/>
                  </a:p>
                </p:txBody>
              </p:sp>
              <p:sp>
                <p:nvSpPr>
                  <p:cNvPr id="360" name="Freeform 359">
                    <a:extLst>
                      <a:ext uri="{FF2B5EF4-FFF2-40B4-BE49-F238E27FC236}">
                        <a16:creationId xmlns:a16="http://schemas.microsoft.com/office/drawing/2014/main" id="{D2C3402E-71A8-7A06-9F49-746087964655}"/>
                      </a:ext>
                    </a:extLst>
                  </p:cNvPr>
                  <p:cNvSpPr/>
                  <p:nvPr/>
                </p:nvSpPr>
                <p:spPr>
                  <a:xfrm>
                    <a:off x="9060570" y="4445420"/>
                    <a:ext cx="85420" cy="240962"/>
                  </a:xfrm>
                  <a:custGeom>
                    <a:avLst/>
                    <a:gdLst>
                      <a:gd name="connsiteX0" fmla="*/ 14973 w 85420"/>
                      <a:gd name="connsiteY0" fmla="*/ 240962 h 240962"/>
                      <a:gd name="connsiteX1" fmla="*/ 10705 w 85420"/>
                      <a:gd name="connsiteY1" fmla="*/ 240962 h 240962"/>
                      <a:gd name="connsiteX2" fmla="*/ 748 w 85420"/>
                      <a:gd name="connsiteY2" fmla="*/ 223906 h 240962"/>
                      <a:gd name="connsiteX3" fmla="*/ 57646 w 85420"/>
                      <a:gd name="connsiteY3" fmla="*/ 10697 h 240962"/>
                      <a:gd name="connsiteX4" fmla="*/ 74715 w 85420"/>
                      <a:gd name="connsiteY4" fmla="*/ 747 h 240962"/>
                      <a:gd name="connsiteX5" fmla="*/ 84673 w 85420"/>
                      <a:gd name="connsiteY5" fmla="*/ 17804 h 240962"/>
                      <a:gd name="connsiteX6" fmla="*/ 27775 w 85420"/>
                      <a:gd name="connsiteY6" fmla="*/ 231013 h 240962"/>
                      <a:gd name="connsiteX7" fmla="*/ 13551 w 85420"/>
                      <a:gd name="connsiteY7" fmla="*/ 240962 h 2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20" h="240962">
                        <a:moveTo>
                          <a:pt x="14973" y="240962"/>
                        </a:moveTo>
                        <a:cubicBezTo>
                          <a:pt x="14973" y="240962"/>
                          <a:pt x="12128" y="240962"/>
                          <a:pt x="10705" y="240962"/>
                        </a:cubicBezTo>
                        <a:cubicBezTo>
                          <a:pt x="3593" y="239541"/>
                          <a:pt x="-2097" y="231013"/>
                          <a:pt x="748" y="223906"/>
                        </a:cubicBezTo>
                        <a:lnTo>
                          <a:pt x="57646" y="10697"/>
                        </a:lnTo>
                        <a:cubicBezTo>
                          <a:pt x="59068" y="3590"/>
                          <a:pt x="67603" y="-2095"/>
                          <a:pt x="74715" y="747"/>
                        </a:cubicBezTo>
                        <a:cubicBezTo>
                          <a:pt x="81828" y="2169"/>
                          <a:pt x="87517" y="10697"/>
                          <a:pt x="84673" y="17804"/>
                        </a:cubicBezTo>
                        <a:lnTo>
                          <a:pt x="27775" y="231013"/>
                        </a:lnTo>
                        <a:cubicBezTo>
                          <a:pt x="26352" y="236698"/>
                          <a:pt x="20663" y="240962"/>
                          <a:pt x="13551" y="240962"/>
                        </a:cubicBezTo>
                        <a:close/>
                      </a:path>
                    </a:pathLst>
                  </a:custGeom>
                  <a:solidFill>
                    <a:srgbClr val="333333"/>
                  </a:solidFill>
                  <a:ln w="14222" cap="flat">
                    <a:noFill/>
                    <a:prstDash val="solid"/>
                    <a:miter/>
                  </a:ln>
                </p:spPr>
                <p:txBody>
                  <a:bodyPr rtlCol="0" anchor="ctr"/>
                  <a:lstStyle/>
                  <a:p>
                    <a:endParaRPr lang="en-US"/>
                  </a:p>
                </p:txBody>
              </p:sp>
              <p:sp>
                <p:nvSpPr>
                  <p:cNvPr id="361" name="Freeform 360">
                    <a:extLst>
                      <a:ext uri="{FF2B5EF4-FFF2-40B4-BE49-F238E27FC236}">
                        <a16:creationId xmlns:a16="http://schemas.microsoft.com/office/drawing/2014/main" id="{4828FF72-ED06-30B8-941E-BCD806BAD244}"/>
                      </a:ext>
                    </a:extLst>
                  </p:cNvPr>
                  <p:cNvSpPr/>
                  <p:nvPr/>
                </p:nvSpPr>
                <p:spPr>
                  <a:xfrm>
                    <a:off x="9260460" y="4444746"/>
                    <a:ext cx="28448" cy="241636"/>
                  </a:xfrm>
                  <a:custGeom>
                    <a:avLst/>
                    <a:gdLst>
                      <a:gd name="connsiteX0" fmla="*/ 14224 w 28448"/>
                      <a:gd name="connsiteY0" fmla="*/ 241636 h 241636"/>
                      <a:gd name="connsiteX1" fmla="*/ 0 w 28448"/>
                      <a:gd name="connsiteY1" fmla="*/ 227422 h 241636"/>
                      <a:gd name="connsiteX2" fmla="*/ 0 w 28448"/>
                      <a:gd name="connsiteY2" fmla="*/ 14214 h 241636"/>
                      <a:gd name="connsiteX3" fmla="*/ 14224 w 28448"/>
                      <a:gd name="connsiteY3" fmla="*/ 0 h 241636"/>
                      <a:gd name="connsiteX4" fmla="*/ 28449 w 28448"/>
                      <a:gd name="connsiteY4" fmla="*/ 14214 h 241636"/>
                      <a:gd name="connsiteX5" fmla="*/ 28449 w 28448"/>
                      <a:gd name="connsiteY5" fmla="*/ 227422 h 241636"/>
                      <a:gd name="connsiteX6" fmla="*/ 14224 w 28448"/>
                      <a:gd name="connsiteY6" fmla="*/ 241636 h 24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 h="241636">
                        <a:moveTo>
                          <a:pt x="14224" y="241636"/>
                        </a:moveTo>
                        <a:cubicBezTo>
                          <a:pt x="5690" y="241636"/>
                          <a:pt x="0" y="235951"/>
                          <a:pt x="0" y="227422"/>
                        </a:cubicBezTo>
                        <a:lnTo>
                          <a:pt x="0" y="14214"/>
                        </a:lnTo>
                        <a:cubicBezTo>
                          <a:pt x="0" y="5686"/>
                          <a:pt x="5690" y="0"/>
                          <a:pt x="14224" y="0"/>
                        </a:cubicBezTo>
                        <a:cubicBezTo>
                          <a:pt x="22759" y="0"/>
                          <a:pt x="28449" y="5686"/>
                          <a:pt x="28449" y="14214"/>
                        </a:cubicBezTo>
                        <a:lnTo>
                          <a:pt x="28449" y="227422"/>
                        </a:lnTo>
                        <a:cubicBezTo>
                          <a:pt x="28449" y="235951"/>
                          <a:pt x="22759" y="241636"/>
                          <a:pt x="14224" y="241636"/>
                        </a:cubicBezTo>
                        <a:close/>
                      </a:path>
                    </a:pathLst>
                  </a:custGeom>
                  <a:solidFill>
                    <a:srgbClr val="333333"/>
                  </a:solidFill>
                  <a:ln w="14222" cap="flat">
                    <a:noFill/>
                    <a:prstDash val="solid"/>
                    <a:miter/>
                  </a:ln>
                </p:spPr>
                <p:txBody>
                  <a:bodyPr rtlCol="0" anchor="ctr"/>
                  <a:lstStyle/>
                  <a:p>
                    <a:endParaRPr lang="en-US"/>
                  </a:p>
                </p:txBody>
              </p:sp>
              <p:sp>
                <p:nvSpPr>
                  <p:cNvPr id="362" name="Freeform 361">
                    <a:extLst>
                      <a:ext uri="{FF2B5EF4-FFF2-40B4-BE49-F238E27FC236}">
                        <a16:creationId xmlns:a16="http://schemas.microsoft.com/office/drawing/2014/main" id="{5CC2F4DB-86E1-A3C6-433C-ADF50EB9BBAB}"/>
                      </a:ext>
                    </a:extLst>
                  </p:cNvPr>
                  <p:cNvSpPr/>
                  <p:nvPr/>
                </p:nvSpPr>
                <p:spPr>
                  <a:xfrm>
                    <a:off x="9146665" y="3833548"/>
                    <a:ext cx="142244" cy="184780"/>
                  </a:xfrm>
                  <a:custGeom>
                    <a:avLst/>
                    <a:gdLst>
                      <a:gd name="connsiteX0" fmla="*/ 71122 w 142244"/>
                      <a:gd name="connsiteY0" fmla="*/ 184781 h 184780"/>
                      <a:gd name="connsiteX1" fmla="*/ 0 w 142244"/>
                      <a:gd name="connsiteY1" fmla="*/ 113711 h 184780"/>
                      <a:gd name="connsiteX2" fmla="*/ 0 w 142244"/>
                      <a:gd name="connsiteY2" fmla="*/ 71070 h 184780"/>
                      <a:gd name="connsiteX3" fmla="*/ 11379 w 142244"/>
                      <a:gd name="connsiteY3" fmla="*/ 56856 h 184780"/>
                      <a:gd name="connsiteX4" fmla="*/ 56898 w 142244"/>
                      <a:gd name="connsiteY4" fmla="*/ 14214 h 184780"/>
                      <a:gd name="connsiteX5" fmla="*/ 61165 w 142244"/>
                      <a:gd name="connsiteY5" fmla="*/ 4264 h 184780"/>
                      <a:gd name="connsiteX6" fmla="*/ 71122 w 142244"/>
                      <a:gd name="connsiteY6" fmla="*/ 0 h 184780"/>
                      <a:gd name="connsiteX7" fmla="*/ 123753 w 142244"/>
                      <a:gd name="connsiteY7" fmla="*/ 21321 h 184780"/>
                      <a:gd name="connsiteX8" fmla="*/ 142244 w 142244"/>
                      <a:gd name="connsiteY8" fmla="*/ 71070 h 184780"/>
                      <a:gd name="connsiteX9" fmla="*/ 142244 w 142244"/>
                      <a:gd name="connsiteY9" fmla="*/ 113711 h 184780"/>
                      <a:gd name="connsiteX10" fmla="*/ 71122 w 142244"/>
                      <a:gd name="connsiteY10" fmla="*/ 184781 h 184780"/>
                      <a:gd name="connsiteX11" fmla="*/ 28449 w 142244"/>
                      <a:gd name="connsiteY11" fmla="*/ 81019 h 184780"/>
                      <a:gd name="connsiteX12" fmla="*/ 28449 w 142244"/>
                      <a:gd name="connsiteY12" fmla="*/ 113711 h 184780"/>
                      <a:gd name="connsiteX13" fmla="*/ 71122 w 142244"/>
                      <a:gd name="connsiteY13" fmla="*/ 156353 h 184780"/>
                      <a:gd name="connsiteX14" fmla="*/ 113795 w 142244"/>
                      <a:gd name="connsiteY14" fmla="*/ 113711 h 184780"/>
                      <a:gd name="connsiteX15" fmla="*/ 113795 w 142244"/>
                      <a:gd name="connsiteY15" fmla="*/ 71070 h 184780"/>
                      <a:gd name="connsiteX16" fmla="*/ 83925 w 142244"/>
                      <a:gd name="connsiteY16" fmla="*/ 29849 h 184780"/>
                      <a:gd name="connsiteX17" fmla="*/ 66855 w 142244"/>
                      <a:gd name="connsiteY17" fmla="*/ 58277 h 184780"/>
                      <a:gd name="connsiteX18" fmla="*/ 28449 w 142244"/>
                      <a:gd name="connsiteY18" fmla="*/ 82441 h 1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44" h="184780">
                        <a:moveTo>
                          <a:pt x="71122" y="184781"/>
                        </a:moveTo>
                        <a:cubicBezTo>
                          <a:pt x="31294" y="184781"/>
                          <a:pt x="0" y="153510"/>
                          <a:pt x="0" y="113711"/>
                        </a:cubicBezTo>
                        <a:lnTo>
                          <a:pt x="0" y="71070"/>
                        </a:lnTo>
                        <a:cubicBezTo>
                          <a:pt x="0" y="63963"/>
                          <a:pt x="4267" y="58277"/>
                          <a:pt x="11379" y="56856"/>
                        </a:cubicBezTo>
                        <a:cubicBezTo>
                          <a:pt x="14224" y="56856"/>
                          <a:pt x="56898" y="44063"/>
                          <a:pt x="56898" y="14214"/>
                        </a:cubicBezTo>
                        <a:cubicBezTo>
                          <a:pt x="56898" y="9950"/>
                          <a:pt x="58320" y="7107"/>
                          <a:pt x="61165" y="4264"/>
                        </a:cubicBezTo>
                        <a:cubicBezTo>
                          <a:pt x="64010" y="1421"/>
                          <a:pt x="66855" y="0"/>
                          <a:pt x="71122" y="0"/>
                        </a:cubicBezTo>
                        <a:cubicBezTo>
                          <a:pt x="75389" y="0"/>
                          <a:pt x="102416" y="0"/>
                          <a:pt x="123753" y="21321"/>
                        </a:cubicBezTo>
                        <a:cubicBezTo>
                          <a:pt x="136554" y="34114"/>
                          <a:pt x="142244" y="51170"/>
                          <a:pt x="142244" y="71070"/>
                        </a:cubicBezTo>
                        <a:lnTo>
                          <a:pt x="142244" y="113711"/>
                        </a:lnTo>
                        <a:cubicBezTo>
                          <a:pt x="142244" y="153510"/>
                          <a:pt x="110950" y="184781"/>
                          <a:pt x="71122" y="184781"/>
                        </a:cubicBezTo>
                        <a:close/>
                        <a:moveTo>
                          <a:pt x="28449" y="81019"/>
                        </a:moveTo>
                        <a:lnTo>
                          <a:pt x="28449" y="113711"/>
                        </a:lnTo>
                        <a:cubicBezTo>
                          <a:pt x="28449" y="137875"/>
                          <a:pt x="46940" y="156353"/>
                          <a:pt x="71122" y="156353"/>
                        </a:cubicBezTo>
                        <a:cubicBezTo>
                          <a:pt x="95304" y="156353"/>
                          <a:pt x="113795" y="137875"/>
                          <a:pt x="113795" y="113711"/>
                        </a:cubicBezTo>
                        <a:lnTo>
                          <a:pt x="113795" y="71070"/>
                        </a:lnTo>
                        <a:cubicBezTo>
                          <a:pt x="113795" y="42642"/>
                          <a:pt x="96726" y="32692"/>
                          <a:pt x="83925" y="29849"/>
                        </a:cubicBezTo>
                        <a:cubicBezTo>
                          <a:pt x="81079" y="39799"/>
                          <a:pt x="75389" y="49749"/>
                          <a:pt x="66855" y="58277"/>
                        </a:cubicBezTo>
                        <a:cubicBezTo>
                          <a:pt x="55476" y="69648"/>
                          <a:pt x="39828" y="78176"/>
                          <a:pt x="28449" y="82441"/>
                        </a:cubicBezTo>
                        <a:close/>
                      </a:path>
                    </a:pathLst>
                  </a:custGeom>
                  <a:solidFill>
                    <a:srgbClr val="333333"/>
                  </a:solidFill>
                  <a:ln w="14222" cap="flat">
                    <a:noFill/>
                    <a:prstDash val="solid"/>
                    <a:miter/>
                  </a:ln>
                </p:spPr>
                <p:txBody>
                  <a:bodyPr rtlCol="0" anchor="ctr"/>
                  <a:lstStyle/>
                  <a:p>
                    <a:endParaRPr lang="en-US"/>
                  </a:p>
                </p:txBody>
              </p:sp>
              <p:sp>
                <p:nvSpPr>
                  <p:cNvPr id="363" name="Freeform 362">
                    <a:extLst>
                      <a:ext uri="{FF2B5EF4-FFF2-40B4-BE49-F238E27FC236}">
                        <a16:creationId xmlns:a16="http://schemas.microsoft.com/office/drawing/2014/main" id="{05002566-F128-45A4-7581-5E655D08809C}"/>
                      </a:ext>
                    </a:extLst>
                  </p:cNvPr>
                  <p:cNvSpPr/>
                  <p:nvPr/>
                </p:nvSpPr>
                <p:spPr>
                  <a:xfrm>
                    <a:off x="9089767" y="3776692"/>
                    <a:ext cx="256039" cy="198994"/>
                  </a:xfrm>
                  <a:custGeom>
                    <a:avLst/>
                    <a:gdLst>
                      <a:gd name="connsiteX0" fmla="*/ 14224 w 256039"/>
                      <a:gd name="connsiteY0" fmla="*/ 198995 h 198994"/>
                      <a:gd name="connsiteX1" fmla="*/ 0 w 256039"/>
                      <a:gd name="connsiteY1" fmla="*/ 184781 h 198994"/>
                      <a:gd name="connsiteX2" fmla="*/ 0 w 256039"/>
                      <a:gd name="connsiteY2" fmla="*/ 127925 h 198994"/>
                      <a:gd name="connsiteX3" fmla="*/ 38406 w 256039"/>
                      <a:gd name="connsiteY3" fmla="*/ 38378 h 198994"/>
                      <a:gd name="connsiteX4" fmla="*/ 128020 w 256039"/>
                      <a:gd name="connsiteY4" fmla="*/ 0 h 198994"/>
                      <a:gd name="connsiteX5" fmla="*/ 217634 w 256039"/>
                      <a:gd name="connsiteY5" fmla="*/ 38378 h 198994"/>
                      <a:gd name="connsiteX6" fmla="*/ 256040 w 256039"/>
                      <a:gd name="connsiteY6" fmla="*/ 127925 h 198994"/>
                      <a:gd name="connsiteX7" fmla="*/ 256040 w 256039"/>
                      <a:gd name="connsiteY7" fmla="*/ 170567 h 198994"/>
                      <a:gd name="connsiteX8" fmla="*/ 241815 w 256039"/>
                      <a:gd name="connsiteY8" fmla="*/ 170567 h 198994"/>
                      <a:gd name="connsiteX9" fmla="*/ 231858 w 256039"/>
                      <a:gd name="connsiteY9" fmla="*/ 180517 h 198994"/>
                      <a:gd name="connsiteX10" fmla="*/ 227591 w 256039"/>
                      <a:gd name="connsiteY10" fmla="*/ 127925 h 198994"/>
                      <a:gd name="connsiteX11" fmla="*/ 196297 w 256039"/>
                      <a:gd name="connsiteY11" fmla="*/ 58277 h 198994"/>
                      <a:gd name="connsiteX12" fmla="*/ 128020 w 256039"/>
                      <a:gd name="connsiteY12" fmla="*/ 28428 h 198994"/>
                      <a:gd name="connsiteX13" fmla="*/ 58320 w 256039"/>
                      <a:gd name="connsiteY13" fmla="*/ 58277 h 198994"/>
                      <a:gd name="connsiteX14" fmla="*/ 28449 w 256039"/>
                      <a:gd name="connsiteY14" fmla="*/ 127925 h 198994"/>
                      <a:gd name="connsiteX15" fmla="*/ 28449 w 256039"/>
                      <a:gd name="connsiteY15" fmla="*/ 184781 h 198994"/>
                      <a:gd name="connsiteX16" fmla="*/ 14224 w 256039"/>
                      <a:gd name="connsiteY16" fmla="*/ 198995 h 19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039" h="198994">
                        <a:moveTo>
                          <a:pt x="14224" y="198995"/>
                        </a:moveTo>
                        <a:cubicBezTo>
                          <a:pt x="5690" y="198995"/>
                          <a:pt x="0" y="193309"/>
                          <a:pt x="0" y="184781"/>
                        </a:cubicBezTo>
                        <a:lnTo>
                          <a:pt x="0" y="127925"/>
                        </a:lnTo>
                        <a:cubicBezTo>
                          <a:pt x="0" y="95233"/>
                          <a:pt x="14224" y="62542"/>
                          <a:pt x="38406" y="38378"/>
                        </a:cubicBezTo>
                        <a:cubicBezTo>
                          <a:pt x="62588" y="14214"/>
                          <a:pt x="95304" y="0"/>
                          <a:pt x="128020" y="0"/>
                        </a:cubicBezTo>
                        <a:cubicBezTo>
                          <a:pt x="160736" y="0"/>
                          <a:pt x="192030" y="14214"/>
                          <a:pt x="217634" y="38378"/>
                        </a:cubicBezTo>
                        <a:cubicBezTo>
                          <a:pt x="241815" y="62542"/>
                          <a:pt x="256040" y="95233"/>
                          <a:pt x="256040" y="127925"/>
                        </a:cubicBezTo>
                        <a:cubicBezTo>
                          <a:pt x="256040" y="163460"/>
                          <a:pt x="256040" y="169146"/>
                          <a:pt x="256040" y="170567"/>
                        </a:cubicBezTo>
                        <a:lnTo>
                          <a:pt x="241815" y="170567"/>
                        </a:lnTo>
                        <a:cubicBezTo>
                          <a:pt x="241815" y="170567"/>
                          <a:pt x="231858" y="180517"/>
                          <a:pt x="231858" y="180517"/>
                        </a:cubicBezTo>
                        <a:cubicBezTo>
                          <a:pt x="229013" y="177674"/>
                          <a:pt x="227591" y="160148"/>
                          <a:pt x="227591" y="127925"/>
                        </a:cubicBezTo>
                        <a:cubicBezTo>
                          <a:pt x="227591" y="103762"/>
                          <a:pt x="216212" y="78176"/>
                          <a:pt x="196297" y="58277"/>
                        </a:cubicBezTo>
                        <a:cubicBezTo>
                          <a:pt x="176383" y="38378"/>
                          <a:pt x="152202" y="28428"/>
                          <a:pt x="128020" y="28428"/>
                        </a:cubicBezTo>
                        <a:cubicBezTo>
                          <a:pt x="103838" y="28428"/>
                          <a:pt x="78234" y="38378"/>
                          <a:pt x="58320" y="58277"/>
                        </a:cubicBezTo>
                        <a:cubicBezTo>
                          <a:pt x="38406" y="78176"/>
                          <a:pt x="27027" y="103762"/>
                          <a:pt x="28449" y="127925"/>
                        </a:cubicBezTo>
                        <a:lnTo>
                          <a:pt x="28449" y="184781"/>
                        </a:lnTo>
                        <a:cubicBezTo>
                          <a:pt x="28449" y="193309"/>
                          <a:pt x="22759" y="198995"/>
                          <a:pt x="14224" y="198995"/>
                        </a:cubicBezTo>
                        <a:close/>
                      </a:path>
                    </a:pathLst>
                  </a:custGeom>
                  <a:solidFill>
                    <a:srgbClr val="333333"/>
                  </a:solidFill>
                  <a:ln w="14222" cap="flat">
                    <a:noFill/>
                    <a:prstDash val="solid"/>
                    <a:miter/>
                  </a:ln>
                </p:spPr>
                <p:txBody>
                  <a:bodyPr rtlCol="0" anchor="ctr"/>
                  <a:lstStyle/>
                  <a:p>
                    <a:endParaRPr lang="en-US"/>
                  </a:p>
                </p:txBody>
              </p:sp>
              <p:sp>
                <p:nvSpPr>
                  <p:cNvPr id="364" name="Freeform 363">
                    <a:extLst>
                      <a:ext uri="{FF2B5EF4-FFF2-40B4-BE49-F238E27FC236}">
                        <a16:creationId xmlns:a16="http://schemas.microsoft.com/office/drawing/2014/main" id="{B7793B8F-13F2-FA71-362F-D154AE7EAA33}"/>
                      </a:ext>
                    </a:extLst>
                  </p:cNvPr>
                  <p:cNvSpPr/>
                  <p:nvPr/>
                </p:nvSpPr>
                <p:spPr>
                  <a:xfrm>
                    <a:off x="9047093" y="4060970"/>
                    <a:ext cx="325739" cy="412203"/>
                  </a:xfrm>
                  <a:custGeom>
                    <a:avLst/>
                    <a:gdLst>
                      <a:gd name="connsiteX0" fmla="*/ 312938 w 325739"/>
                      <a:gd name="connsiteY0" fmla="*/ 412203 h 412203"/>
                      <a:gd name="connsiteX1" fmla="*/ 14224 w 325739"/>
                      <a:gd name="connsiteY1" fmla="*/ 412203 h 412203"/>
                      <a:gd name="connsiteX2" fmla="*/ 0 w 325739"/>
                      <a:gd name="connsiteY2" fmla="*/ 397989 h 412203"/>
                      <a:gd name="connsiteX3" fmla="*/ 14224 w 325739"/>
                      <a:gd name="connsiteY3" fmla="*/ 383775 h 412203"/>
                      <a:gd name="connsiteX4" fmla="*/ 295868 w 325739"/>
                      <a:gd name="connsiteY4" fmla="*/ 383775 h 412203"/>
                      <a:gd name="connsiteX5" fmla="*/ 241815 w 325739"/>
                      <a:gd name="connsiteY5" fmla="*/ 15635 h 412203"/>
                      <a:gd name="connsiteX6" fmla="*/ 253195 w 325739"/>
                      <a:gd name="connsiteY6" fmla="*/ 0 h 412203"/>
                      <a:gd name="connsiteX7" fmla="*/ 268842 w 325739"/>
                      <a:gd name="connsiteY7" fmla="*/ 11371 h 412203"/>
                      <a:gd name="connsiteX8" fmla="*/ 325740 w 325739"/>
                      <a:gd name="connsiteY8" fmla="*/ 395147 h 412203"/>
                      <a:gd name="connsiteX9" fmla="*/ 322895 w 325739"/>
                      <a:gd name="connsiteY9" fmla="*/ 406518 h 412203"/>
                      <a:gd name="connsiteX10" fmla="*/ 311516 w 325739"/>
                      <a:gd name="connsiteY10" fmla="*/ 410782 h 412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739" h="412203">
                        <a:moveTo>
                          <a:pt x="312938" y="412203"/>
                        </a:moveTo>
                        <a:lnTo>
                          <a:pt x="14224" y="412203"/>
                        </a:lnTo>
                        <a:cubicBezTo>
                          <a:pt x="5690" y="412203"/>
                          <a:pt x="0" y="406518"/>
                          <a:pt x="0" y="397989"/>
                        </a:cubicBezTo>
                        <a:cubicBezTo>
                          <a:pt x="0" y="389461"/>
                          <a:pt x="5690" y="383775"/>
                          <a:pt x="14224" y="383775"/>
                        </a:cubicBezTo>
                        <a:lnTo>
                          <a:pt x="295868" y="383775"/>
                        </a:lnTo>
                        <a:lnTo>
                          <a:pt x="241815" y="15635"/>
                        </a:lnTo>
                        <a:cubicBezTo>
                          <a:pt x="241815" y="8528"/>
                          <a:pt x="246083" y="0"/>
                          <a:pt x="253195" y="0"/>
                        </a:cubicBezTo>
                        <a:cubicBezTo>
                          <a:pt x="260307" y="0"/>
                          <a:pt x="268842" y="4264"/>
                          <a:pt x="268842" y="11371"/>
                        </a:cubicBezTo>
                        <a:lnTo>
                          <a:pt x="325740" y="395147"/>
                        </a:lnTo>
                        <a:cubicBezTo>
                          <a:pt x="325740" y="399411"/>
                          <a:pt x="325740" y="403675"/>
                          <a:pt x="322895" y="406518"/>
                        </a:cubicBezTo>
                        <a:cubicBezTo>
                          <a:pt x="320050" y="409361"/>
                          <a:pt x="315783" y="410782"/>
                          <a:pt x="311516" y="410782"/>
                        </a:cubicBezTo>
                        <a:close/>
                      </a:path>
                    </a:pathLst>
                  </a:custGeom>
                  <a:solidFill>
                    <a:srgbClr val="333333"/>
                  </a:solidFill>
                  <a:ln w="14222" cap="flat">
                    <a:noFill/>
                    <a:prstDash val="solid"/>
                    <a:miter/>
                  </a:ln>
                </p:spPr>
                <p:txBody>
                  <a:bodyPr rtlCol="0" anchor="ctr"/>
                  <a:lstStyle/>
                  <a:p>
                    <a:endParaRPr lang="en-US"/>
                  </a:p>
                </p:txBody>
              </p:sp>
            </p:grpSp>
            <p:sp>
              <p:nvSpPr>
                <p:cNvPr id="358" name="Freeform 357">
                  <a:extLst>
                    <a:ext uri="{FF2B5EF4-FFF2-40B4-BE49-F238E27FC236}">
                      <a16:creationId xmlns:a16="http://schemas.microsoft.com/office/drawing/2014/main" id="{541DE8D0-F0C6-B988-536E-CB42D99643C3}"/>
                    </a:ext>
                  </a:extLst>
                </p:cNvPr>
                <p:cNvSpPr/>
                <p:nvPr/>
              </p:nvSpPr>
              <p:spPr>
                <a:xfrm>
                  <a:off x="9200717" y="3989901"/>
                  <a:ext cx="409308" cy="154931"/>
                </a:xfrm>
                <a:custGeom>
                  <a:avLst/>
                  <a:gdLst>
                    <a:gd name="connsiteX0" fmla="*/ 250351 w 409308"/>
                    <a:gd name="connsiteY0" fmla="*/ 153510 h 154931"/>
                    <a:gd name="connsiteX1" fmla="*/ 223324 w 409308"/>
                    <a:gd name="connsiteY1" fmla="*/ 147825 h 154931"/>
                    <a:gd name="connsiteX2" fmla="*/ 96726 w 409308"/>
                    <a:gd name="connsiteY2" fmla="*/ 98076 h 154931"/>
                    <a:gd name="connsiteX3" fmla="*/ 88192 w 409308"/>
                    <a:gd name="connsiteY3" fmla="*/ 79598 h 154931"/>
                    <a:gd name="connsiteX4" fmla="*/ 106683 w 409308"/>
                    <a:gd name="connsiteY4" fmla="*/ 71070 h 154931"/>
                    <a:gd name="connsiteX5" fmla="*/ 233281 w 409308"/>
                    <a:gd name="connsiteY5" fmla="*/ 120818 h 154931"/>
                    <a:gd name="connsiteX6" fmla="*/ 257463 w 409308"/>
                    <a:gd name="connsiteY6" fmla="*/ 122240 h 154931"/>
                    <a:gd name="connsiteX7" fmla="*/ 376948 w 409308"/>
                    <a:gd name="connsiteY7" fmla="*/ 96655 h 154931"/>
                    <a:gd name="connsiteX8" fmla="*/ 374102 w 409308"/>
                    <a:gd name="connsiteY8" fmla="*/ 92390 h 154931"/>
                    <a:gd name="connsiteX9" fmla="*/ 330007 w 409308"/>
                    <a:gd name="connsiteY9" fmla="*/ 69648 h 154931"/>
                    <a:gd name="connsiteX10" fmla="*/ 258885 w 409308"/>
                    <a:gd name="connsiteY10" fmla="*/ 83862 h 154931"/>
                    <a:gd name="connsiteX11" fmla="*/ 250351 w 409308"/>
                    <a:gd name="connsiteY11" fmla="*/ 83862 h 154931"/>
                    <a:gd name="connsiteX12" fmla="*/ 120908 w 409308"/>
                    <a:gd name="connsiteY12" fmla="*/ 32692 h 154931"/>
                    <a:gd name="connsiteX13" fmla="*/ 95304 w 409308"/>
                    <a:gd name="connsiteY13" fmla="*/ 28428 h 154931"/>
                    <a:gd name="connsiteX14" fmla="*/ 14224 w 409308"/>
                    <a:gd name="connsiteY14" fmla="*/ 28428 h 154931"/>
                    <a:gd name="connsiteX15" fmla="*/ 0 w 409308"/>
                    <a:gd name="connsiteY15" fmla="*/ 14214 h 154931"/>
                    <a:gd name="connsiteX16" fmla="*/ 14224 w 409308"/>
                    <a:gd name="connsiteY16" fmla="*/ 0 h 154931"/>
                    <a:gd name="connsiteX17" fmla="*/ 95304 w 409308"/>
                    <a:gd name="connsiteY17" fmla="*/ 0 h 154931"/>
                    <a:gd name="connsiteX18" fmla="*/ 132287 w 409308"/>
                    <a:gd name="connsiteY18" fmla="*/ 7107 h 154931"/>
                    <a:gd name="connsiteX19" fmla="*/ 257463 w 409308"/>
                    <a:gd name="connsiteY19" fmla="*/ 56856 h 154931"/>
                    <a:gd name="connsiteX20" fmla="*/ 324317 w 409308"/>
                    <a:gd name="connsiteY20" fmla="*/ 44063 h 154931"/>
                    <a:gd name="connsiteX21" fmla="*/ 398284 w 409308"/>
                    <a:gd name="connsiteY21" fmla="*/ 82441 h 154931"/>
                    <a:gd name="connsiteX22" fmla="*/ 408241 w 409308"/>
                    <a:gd name="connsiteY22" fmla="*/ 103762 h 154931"/>
                    <a:gd name="connsiteX23" fmla="*/ 408241 w 409308"/>
                    <a:gd name="connsiteY23" fmla="*/ 116554 h 154931"/>
                    <a:gd name="connsiteX24" fmla="*/ 398284 w 409308"/>
                    <a:gd name="connsiteY24" fmla="*/ 123661 h 154931"/>
                    <a:gd name="connsiteX25" fmla="*/ 261730 w 409308"/>
                    <a:gd name="connsiteY25" fmla="*/ 153510 h 154931"/>
                    <a:gd name="connsiteX26" fmla="*/ 246083 w 409308"/>
                    <a:gd name="connsiteY26" fmla="*/ 154932 h 15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9308" h="154931">
                      <a:moveTo>
                        <a:pt x="250351" y="153510"/>
                      </a:moveTo>
                      <a:cubicBezTo>
                        <a:pt x="241815" y="153510"/>
                        <a:pt x="231858" y="152089"/>
                        <a:pt x="223324" y="147825"/>
                      </a:cubicBezTo>
                      <a:lnTo>
                        <a:pt x="96726" y="98076"/>
                      </a:lnTo>
                      <a:cubicBezTo>
                        <a:pt x="89614" y="95233"/>
                        <a:pt x="85347" y="86705"/>
                        <a:pt x="88192" y="79598"/>
                      </a:cubicBezTo>
                      <a:cubicBezTo>
                        <a:pt x="91037" y="72491"/>
                        <a:pt x="99571" y="68227"/>
                        <a:pt x="106683" y="71070"/>
                      </a:cubicBezTo>
                      <a:lnTo>
                        <a:pt x="233281" y="120818"/>
                      </a:lnTo>
                      <a:cubicBezTo>
                        <a:pt x="241815" y="123661"/>
                        <a:pt x="250351" y="125083"/>
                        <a:pt x="257463" y="122240"/>
                      </a:cubicBezTo>
                      <a:lnTo>
                        <a:pt x="376948" y="96655"/>
                      </a:lnTo>
                      <a:lnTo>
                        <a:pt x="374102" y="92390"/>
                      </a:lnTo>
                      <a:cubicBezTo>
                        <a:pt x="365568" y="76755"/>
                        <a:pt x="348499" y="66806"/>
                        <a:pt x="330007" y="69648"/>
                      </a:cubicBezTo>
                      <a:lnTo>
                        <a:pt x="258885" y="83862"/>
                      </a:lnTo>
                      <a:cubicBezTo>
                        <a:pt x="256040" y="83862"/>
                        <a:pt x="253195" y="83862"/>
                        <a:pt x="250351" y="83862"/>
                      </a:cubicBezTo>
                      <a:lnTo>
                        <a:pt x="120908" y="32692"/>
                      </a:lnTo>
                      <a:cubicBezTo>
                        <a:pt x="112373" y="29849"/>
                        <a:pt x="103838" y="28428"/>
                        <a:pt x="95304" y="28428"/>
                      </a:cubicBezTo>
                      <a:lnTo>
                        <a:pt x="14224" y="28428"/>
                      </a:lnTo>
                      <a:cubicBezTo>
                        <a:pt x="5690" y="28428"/>
                        <a:pt x="0" y="22742"/>
                        <a:pt x="0" y="14214"/>
                      </a:cubicBezTo>
                      <a:cubicBezTo>
                        <a:pt x="0" y="5686"/>
                        <a:pt x="5690" y="0"/>
                        <a:pt x="14224" y="0"/>
                      </a:cubicBezTo>
                      <a:lnTo>
                        <a:pt x="95304" y="0"/>
                      </a:lnTo>
                      <a:cubicBezTo>
                        <a:pt x="108106" y="0"/>
                        <a:pt x="119486" y="2843"/>
                        <a:pt x="132287" y="7107"/>
                      </a:cubicBezTo>
                      <a:lnTo>
                        <a:pt x="257463" y="56856"/>
                      </a:lnTo>
                      <a:lnTo>
                        <a:pt x="324317" y="44063"/>
                      </a:lnTo>
                      <a:cubicBezTo>
                        <a:pt x="355611" y="39799"/>
                        <a:pt x="384060" y="55435"/>
                        <a:pt x="398284" y="82441"/>
                      </a:cubicBezTo>
                      <a:lnTo>
                        <a:pt x="408241" y="103762"/>
                      </a:lnTo>
                      <a:cubicBezTo>
                        <a:pt x="409664" y="108026"/>
                        <a:pt x="409664" y="112290"/>
                        <a:pt x="408241" y="116554"/>
                      </a:cubicBezTo>
                      <a:cubicBezTo>
                        <a:pt x="406819" y="120818"/>
                        <a:pt x="402551" y="123661"/>
                        <a:pt x="398284" y="123661"/>
                      </a:cubicBezTo>
                      <a:lnTo>
                        <a:pt x="261730" y="153510"/>
                      </a:lnTo>
                      <a:cubicBezTo>
                        <a:pt x="257463" y="153510"/>
                        <a:pt x="251773" y="154932"/>
                        <a:pt x="246083" y="154932"/>
                      </a:cubicBezTo>
                      <a:close/>
                    </a:path>
                  </a:pathLst>
                </a:custGeom>
                <a:solidFill>
                  <a:srgbClr val="333333"/>
                </a:solidFill>
                <a:ln w="14222" cap="flat">
                  <a:noFill/>
                  <a:prstDash val="solid"/>
                  <a:miter/>
                </a:ln>
              </p:spPr>
              <p:txBody>
                <a:bodyPr rtlCol="0" anchor="ctr"/>
                <a:lstStyle/>
                <a:p>
                  <a:endParaRPr lang="en-US"/>
                </a:p>
              </p:txBody>
            </p:sp>
          </p:grpSp>
        </p:grpSp>
      </p:grpSp>
      <p:sp>
        <p:nvSpPr>
          <p:cNvPr id="382" name="Slide Number Placeholder 2">
            <a:extLst>
              <a:ext uri="{FF2B5EF4-FFF2-40B4-BE49-F238E27FC236}">
                <a16:creationId xmlns:a16="http://schemas.microsoft.com/office/drawing/2014/main" id="{374123ED-BC04-4781-D64A-65D2AC02A1A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14</a:t>
            </a:fld>
            <a:endParaRPr lang="en-US"/>
          </a:p>
        </p:txBody>
      </p:sp>
    </p:spTree>
    <p:extLst>
      <p:ext uri="{BB962C8B-B14F-4D97-AF65-F5344CB8AC3E}">
        <p14:creationId xmlns:p14="http://schemas.microsoft.com/office/powerpoint/2010/main" val="1643232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D56AF-6A39-A206-A6E8-FB18514DD1BE}"/>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9DBB4A4-0D0C-E7EE-95CD-0F6A51C4477D}"/>
              </a:ext>
            </a:extLst>
          </p:cNvPr>
          <p:cNvCxnSpPr>
            <a:cxnSpLocks/>
          </p:cNvCxnSpPr>
          <p:nvPr/>
        </p:nvCxnSpPr>
        <p:spPr>
          <a:xfrm>
            <a:off x="518583" y="3774015"/>
            <a:ext cx="7041092" cy="0"/>
          </a:xfrm>
          <a:prstGeom prst="line">
            <a:avLst/>
          </a:prstGeom>
          <a:ln w="12700">
            <a:solidFill>
              <a:srgbClr val="2C6756"/>
            </a:solidFill>
            <a:prstDash val="sysDash"/>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0D267A3-A6D4-BD47-F721-F177BFC9515F}"/>
              </a:ext>
            </a:extLst>
          </p:cNvPr>
          <p:cNvSpPr txBox="1"/>
          <p:nvPr/>
        </p:nvSpPr>
        <p:spPr>
          <a:xfrm>
            <a:off x="593012" y="3774015"/>
            <a:ext cx="6575670" cy="6468437"/>
          </a:xfrm>
          <a:prstGeom prst="rect">
            <a:avLst/>
          </a:prstGeom>
          <a:noFill/>
        </p:spPr>
        <p:txBody>
          <a:bodyPr wrap="square" rtlCol="0">
            <a:spAutoFit/>
          </a:bodyPr>
          <a:lstStyle/>
          <a:p>
            <a:pPr marL="7938">
              <a:spcAft>
                <a:spcPts val="100"/>
              </a:spcAft>
            </a:pPr>
            <a:r>
              <a:rPr lang="en-US" sz="1600" b="1" dirty="0">
                <a:solidFill>
                  <a:srgbClr val="E90989"/>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Quiz board</a:t>
            </a:r>
            <a:endParaRPr lang="en-US" sz="1600" b="1" dirty="0">
              <a:solidFill>
                <a:srgbClr val="E90989"/>
              </a:solidFill>
              <a:latin typeface="Calibri" panose="020F0502020204030204" pitchFamily="34" charset="0"/>
              <a:cs typeface="Calibri" panose="020F0502020204030204" pitchFamily="34" charset="0"/>
            </a:endParaRPr>
          </a:p>
          <a:p>
            <a:pPr marL="7938">
              <a:lnSpc>
                <a:spcPts val="1220"/>
              </a:lnSpc>
              <a:spcAft>
                <a:spcPts val="100"/>
              </a:spcAft>
            </a:pPr>
            <a:r>
              <a:rPr lang="en-US" sz="1150" dirty="0">
                <a:solidFill>
                  <a:srgbClr val="262626"/>
                </a:solidFill>
                <a:latin typeface="Calibri" panose="020F0502020204030204" pitchFamily="34" charset="0"/>
                <a:cs typeface="Calibri" panose="020F0502020204030204" pitchFamily="34" charset="0"/>
              </a:rPr>
              <a:t>The </a:t>
            </a:r>
            <a:r>
              <a:rPr lang="en-US" sz="1150" b="1" dirty="0">
                <a:solidFill>
                  <a:srgbClr val="262626"/>
                </a:solidFill>
                <a:latin typeface="Calibri" panose="020F0502020204030204" pitchFamily="34" charset="0"/>
                <a:cs typeface="Calibri" panose="020F0502020204030204" pitchFamily="34" charset="0"/>
              </a:rPr>
              <a:t>Quiz Board </a:t>
            </a:r>
            <a:r>
              <a:rPr lang="en-US" sz="1150" dirty="0">
                <a:solidFill>
                  <a:srgbClr val="262626"/>
                </a:solidFill>
                <a:latin typeface="Calibri" panose="020F0502020204030204" pitchFamily="34" charset="0"/>
                <a:cs typeface="Calibri" panose="020F0502020204030204" pitchFamily="34" charset="0"/>
              </a:rPr>
              <a:t>activity engages students in learning about </a:t>
            </a:r>
            <a:r>
              <a:rPr lang="en-US" sz="1150" b="1" dirty="0">
                <a:solidFill>
                  <a:srgbClr val="262626"/>
                </a:solidFill>
                <a:latin typeface="Calibri" panose="020F0502020204030204" pitchFamily="34" charset="0"/>
                <a:cs typeface="Calibri" panose="020F0502020204030204" pitchFamily="34" charset="0"/>
              </a:rPr>
              <a:t>electrical circuits </a:t>
            </a:r>
            <a:r>
              <a:rPr lang="en-US" sz="1150" dirty="0">
                <a:solidFill>
                  <a:srgbClr val="262626"/>
                </a:solidFill>
                <a:latin typeface="Calibri" panose="020F0502020204030204" pitchFamily="34" charset="0"/>
                <a:cs typeface="Calibri" panose="020F0502020204030204" pitchFamily="34" charset="0"/>
              </a:rPr>
              <a:t>while integrating </a:t>
            </a:r>
            <a:r>
              <a:rPr lang="en-US" sz="1150" b="1" dirty="0">
                <a:solidFill>
                  <a:srgbClr val="262626"/>
                </a:solidFill>
                <a:latin typeface="Calibri" panose="020F0502020204030204" pitchFamily="34" charset="0"/>
                <a:cs typeface="Calibri" panose="020F0502020204030204" pitchFamily="34" charset="0"/>
              </a:rPr>
              <a:t>laser cutting, 3D printing, and creativity</a:t>
            </a:r>
            <a:r>
              <a:rPr lang="en-US" sz="1150" dirty="0">
                <a:solidFill>
                  <a:srgbClr val="262626"/>
                </a:solidFill>
                <a:latin typeface="Calibri" panose="020F0502020204030204" pitchFamily="34" charset="0"/>
                <a:cs typeface="Calibri" panose="020F0502020204030204" pitchFamily="34" charset="0"/>
              </a:rPr>
              <a:t> by having them design and assemble interactive quiz boards using recycled materials, enhancing their understanding of various school subjects through hands-on experimentation and peer collaboration.</a:t>
            </a:r>
          </a:p>
          <a:p>
            <a:pPr marL="7938">
              <a:spcAft>
                <a:spcPts val="100"/>
              </a:spcAft>
            </a:pPr>
            <a:endParaRPr lang="en-US" sz="1600" dirty="0">
              <a:solidFill>
                <a:srgbClr val="262626"/>
              </a:solidFill>
              <a:latin typeface="Calibri" panose="020F0502020204030204" pitchFamily="34" charset="0"/>
              <a:cs typeface="Calibri" panose="020F0502020204030204" pitchFamily="34" charset="0"/>
            </a:endParaRPr>
          </a:p>
          <a:p>
            <a:pPr marL="7938">
              <a:lnSpc>
                <a:spcPts val="1220"/>
              </a:lnSpc>
              <a:spcAft>
                <a:spcPts val="100"/>
              </a:spcAft>
            </a:pPr>
            <a:r>
              <a:rPr lang="en-US" sz="1600" b="1" dirty="0">
                <a:solidFill>
                  <a:srgbClr val="E90989"/>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Taking care of myself</a:t>
            </a:r>
            <a:endParaRPr lang="en-US" sz="1600" b="1" dirty="0">
              <a:solidFill>
                <a:srgbClr val="E90989"/>
              </a:solidFill>
              <a:latin typeface="Calibri" panose="020F0502020204030204" pitchFamily="34" charset="0"/>
              <a:cs typeface="Calibri" panose="020F0502020204030204" pitchFamily="34" charset="0"/>
            </a:endParaRPr>
          </a:p>
          <a:p>
            <a:pPr marL="7938">
              <a:lnSpc>
                <a:spcPts val="1220"/>
              </a:lnSpc>
              <a:spcAft>
                <a:spcPts val="100"/>
              </a:spcAft>
            </a:pPr>
            <a:r>
              <a:rPr lang="en-US" sz="1150" dirty="0">
                <a:solidFill>
                  <a:srgbClr val="262626"/>
                </a:solidFill>
                <a:latin typeface="Calibri" panose="020F0502020204030204" pitchFamily="34" charset="0"/>
                <a:cs typeface="Calibri" panose="020F0502020204030204" pitchFamily="34" charset="0"/>
              </a:rPr>
              <a:t>“Taking care of myself” presents an interactive way for young learners to discover the importance of self-care by learning about the human body parts, systems, conditions and diversity. The participants will explore human body parts, systems, conditions and how they work together by making a simple circuit representing the human body and its connections.</a:t>
            </a:r>
          </a:p>
          <a:p>
            <a:pPr marL="7938">
              <a:spcAft>
                <a:spcPts val="100"/>
              </a:spcAft>
            </a:pPr>
            <a:endParaRPr lang="en-US" sz="1600" b="1" dirty="0">
              <a:solidFill>
                <a:srgbClr val="E90989"/>
              </a:solidFill>
              <a:latin typeface="Calibri" panose="020F0502020204030204" pitchFamily="34" charset="0"/>
              <a:cs typeface="Calibri" panose="020F0502020204030204" pitchFamily="34" charset="0"/>
            </a:endParaRPr>
          </a:p>
          <a:p>
            <a:pPr marL="7938">
              <a:lnSpc>
                <a:spcPts val="1220"/>
              </a:lnSpc>
              <a:spcAft>
                <a:spcPts val="100"/>
              </a:spcAft>
            </a:pPr>
            <a:r>
              <a:rPr lang="en-US" sz="1600" b="1" dirty="0">
                <a:solidFill>
                  <a:srgbClr val="E90989"/>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Conductive dough</a:t>
            </a:r>
            <a:endParaRPr lang="en-US" sz="1600" b="1" dirty="0">
              <a:solidFill>
                <a:srgbClr val="E90989"/>
              </a:solidFill>
              <a:latin typeface="Calibri" panose="020F0502020204030204" pitchFamily="34" charset="0"/>
              <a:cs typeface="Calibri" panose="020F0502020204030204" pitchFamily="34" charset="0"/>
            </a:endParaRPr>
          </a:p>
          <a:p>
            <a:pPr marL="7938">
              <a:lnSpc>
                <a:spcPts val="1220"/>
              </a:lnSpc>
              <a:spcAft>
                <a:spcPts val="100"/>
              </a:spcAft>
            </a:pPr>
            <a:r>
              <a:rPr lang="en-US" sz="1150" dirty="0">
                <a:solidFill>
                  <a:srgbClr val="262626"/>
                </a:solidFill>
                <a:latin typeface="Calibri" panose="020F0502020204030204" pitchFamily="34" charset="0"/>
                <a:cs typeface="Calibri" panose="020F0502020204030204" pitchFamily="34" charset="0"/>
              </a:rPr>
              <a:t>The </a:t>
            </a:r>
            <a:r>
              <a:rPr lang="en-US" sz="1150" b="1" dirty="0">
                <a:solidFill>
                  <a:srgbClr val="262626"/>
                </a:solidFill>
                <a:latin typeface="Calibri" panose="020F0502020204030204" pitchFamily="34" charset="0"/>
                <a:cs typeface="Calibri" panose="020F0502020204030204" pitchFamily="34" charset="0"/>
              </a:rPr>
              <a:t>“Electronic Circuits with Conductive Dough</a:t>
            </a:r>
            <a:r>
              <a:rPr lang="en-US" sz="1150" dirty="0">
                <a:solidFill>
                  <a:srgbClr val="262626"/>
                </a:solidFill>
                <a:latin typeface="Calibri" panose="020F0502020204030204" pitchFamily="34" charset="0"/>
                <a:cs typeface="Calibri" panose="020F0502020204030204" pitchFamily="34" charset="0"/>
              </a:rPr>
              <a:t>” activity is a hands-on, interactive lesson designed to introduce students to the basics of electrical circuits using </a:t>
            </a:r>
            <a:r>
              <a:rPr lang="en-US" sz="1150" b="1" dirty="0">
                <a:solidFill>
                  <a:srgbClr val="262626"/>
                </a:solidFill>
                <a:latin typeface="Calibri" panose="020F0502020204030204" pitchFamily="34" charset="0"/>
                <a:cs typeface="Calibri" panose="020F0502020204030204" pitchFamily="34" charset="0"/>
              </a:rPr>
              <a:t>conductive dough </a:t>
            </a:r>
            <a:r>
              <a:rPr lang="en-US" sz="1150" dirty="0">
                <a:solidFill>
                  <a:srgbClr val="262626"/>
                </a:solidFill>
                <a:latin typeface="Calibri" panose="020F0502020204030204" pitchFamily="34" charset="0"/>
                <a:cs typeface="Calibri" panose="020F0502020204030204" pitchFamily="34" charset="0"/>
              </a:rPr>
              <a:t>(Play-Doh) </a:t>
            </a:r>
            <a:r>
              <a:rPr lang="en-US" sz="1150" b="1" dirty="0">
                <a:solidFill>
                  <a:srgbClr val="262626"/>
                </a:solidFill>
                <a:latin typeface="Calibri" panose="020F0502020204030204" pitchFamily="34" charset="0"/>
                <a:cs typeface="Calibri" panose="020F0502020204030204" pitchFamily="34" charset="0"/>
              </a:rPr>
              <a:t>and insulating dough</a:t>
            </a:r>
            <a:r>
              <a:rPr lang="en-US" sz="1150" dirty="0">
                <a:solidFill>
                  <a:srgbClr val="262626"/>
                </a:solidFill>
                <a:latin typeface="Calibri" panose="020F0502020204030204" pitchFamily="34" charset="0"/>
                <a:cs typeface="Calibri" panose="020F0502020204030204" pitchFamily="34" charset="0"/>
              </a:rPr>
              <a:t> (Jovi) and using resources from Squ</a:t>
            </a:r>
            <a:r>
              <a:rPr lang="en-US" sz="1150" b="1" dirty="0">
                <a:solidFill>
                  <a:srgbClr val="262626"/>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ishy Circuits</a:t>
            </a:r>
            <a:r>
              <a:rPr lang="en-US" sz="1150" dirty="0">
                <a:solidFill>
                  <a:srgbClr val="262626"/>
                </a:solidFill>
                <a:latin typeface="Calibri" panose="020F0502020204030204" pitchFamily="34" charset="0"/>
                <a:cs typeface="Calibri" panose="020F0502020204030204" pitchFamily="34" charset="0"/>
              </a:rPr>
              <a:t>. Students will learn how to build simple circuits, differentiate between conductive and insulating materials, and create their own characters with embedded LEDs. This activity emphasizes creativity, problem-solving, and teamwork, while connecting abstract concepts of electricity to real-world applications. It is designed for students aged 8–12 and integrates principles from </a:t>
            </a:r>
            <a:r>
              <a:rPr lang="en-US" sz="1150" b="1" dirty="0">
                <a:solidFill>
                  <a:srgbClr val="262626"/>
                </a:solidFill>
                <a:latin typeface="Calibri" panose="020F0502020204030204" pitchFamily="34" charset="0"/>
                <a:cs typeface="Calibri" panose="020F0502020204030204" pitchFamily="34" charset="0"/>
              </a:rPr>
              <a:t>Natural Sciences, Technology, Art, and Mathematics</a:t>
            </a:r>
            <a:r>
              <a:rPr lang="en-US" sz="1150" dirty="0">
                <a:solidFill>
                  <a:srgbClr val="262626"/>
                </a:solidFill>
                <a:latin typeface="Calibri" panose="020F0502020204030204" pitchFamily="34" charset="0"/>
                <a:cs typeface="Calibri" panose="020F0502020204030204" pitchFamily="34" charset="0"/>
              </a:rPr>
              <a:t>.</a:t>
            </a:r>
          </a:p>
          <a:p>
            <a:pPr marL="7938">
              <a:spcAft>
                <a:spcPts val="100"/>
              </a:spcAft>
            </a:pPr>
            <a:endParaRPr lang="en-US" sz="1600" dirty="0">
              <a:solidFill>
                <a:srgbClr val="262626"/>
              </a:solidFill>
              <a:latin typeface="Calibri" panose="020F0502020204030204" pitchFamily="34" charset="0"/>
              <a:cs typeface="Calibri" panose="020F0502020204030204" pitchFamily="34" charset="0"/>
            </a:endParaRPr>
          </a:p>
          <a:p>
            <a:pPr marL="7938">
              <a:lnSpc>
                <a:spcPts val="1220"/>
              </a:lnSpc>
              <a:spcAft>
                <a:spcPts val="100"/>
              </a:spcAft>
            </a:pPr>
            <a:r>
              <a:rPr lang="en-US" sz="1600" b="1" dirty="0">
                <a:solidFill>
                  <a:srgbClr val="E90989"/>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Laser theatre</a:t>
            </a:r>
            <a:endParaRPr lang="en-US" sz="1600" b="1" dirty="0">
              <a:solidFill>
                <a:srgbClr val="E90989"/>
              </a:solidFill>
              <a:latin typeface="Calibri" panose="020F0502020204030204" pitchFamily="34" charset="0"/>
              <a:cs typeface="Calibri" panose="020F0502020204030204" pitchFamily="34" charset="0"/>
            </a:endParaRPr>
          </a:p>
          <a:p>
            <a:pPr marL="7938">
              <a:lnSpc>
                <a:spcPts val="1220"/>
              </a:lnSpc>
              <a:spcAft>
                <a:spcPts val="100"/>
              </a:spcAft>
            </a:pPr>
            <a:r>
              <a:rPr lang="en-US" sz="1150" dirty="0">
                <a:solidFill>
                  <a:srgbClr val="262626"/>
                </a:solidFill>
                <a:latin typeface="Calibri" panose="020F0502020204030204" pitchFamily="34" charset="0"/>
                <a:cs typeface="Calibri" panose="020F0502020204030204" pitchFamily="34" charset="0"/>
              </a:rPr>
              <a:t>The Laser-Cut Theatre activity engages students in storytelling and creative expression while integrating laser cutting, digital design, and hands-on crafting. By designing, assembling, and decorating their own puppet theatres and characters, students enhance their understanding of literature, arts, and technology. Younger students work with pre-cut pieces, while older students learn vector design and laser cutting techniques. This interactive activity fosters collaboration, creativity, and problem-solving, making learning more engaging through performance-based storytelling and technology-enhanced creativity.</a:t>
            </a:r>
          </a:p>
          <a:p>
            <a:pPr marL="7938">
              <a:spcAft>
                <a:spcPts val="100"/>
              </a:spcAft>
            </a:pPr>
            <a:r>
              <a:rPr lang="en-US" sz="1600" dirty="0">
                <a:solidFill>
                  <a:srgbClr val="262626"/>
                </a:solidFill>
                <a:latin typeface="Calibri" panose="020F0502020204030204" pitchFamily="34" charset="0"/>
                <a:cs typeface="Calibri" panose="020F0502020204030204" pitchFamily="34" charset="0"/>
              </a:rPr>
              <a:t> </a:t>
            </a:r>
          </a:p>
          <a:p>
            <a:pPr marL="7938">
              <a:lnSpc>
                <a:spcPts val="1220"/>
              </a:lnSpc>
              <a:spcAft>
                <a:spcPts val="100"/>
              </a:spcAft>
            </a:pPr>
            <a:r>
              <a:rPr lang="en-US" sz="1600" b="1" dirty="0">
                <a:solidFill>
                  <a:srgbClr val="E90989"/>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Fun Geometry</a:t>
            </a:r>
            <a:endParaRPr lang="en-US" sz="1600" b="1" dirty="0">
              <a:solidFill>
                <a:srgbClr val="E90989"/>
              </a:solidFill>
              <a:latin typeface="Calibri" panose="020F0502020204030204" pitchFamily="34" charset="0"/>
              <a:cs typeface="Calibri" panose="020F0502020204030204" pitchFamily="34" charset="0"/>
            </a:endParaRPr>
          </a:p>
          <a:p>
            <a:pPr marL="7938">
              <a:lnSpc>
                <a:spcPts val="1220"/>
              </a:lnSpc>
              <a:spcAft>
                <a:spcPts val="100"/>
              </a:spcAft>
            </a:pPr>
            <a:r>
              <a:rPr lang="en-US" sz="1150" dirty="0">
                <a:solidFill>
                  <a:srgbClr val="262626"/>
                </a:solidFill>
                <a:latin typeface="Calibri" panose="020F0502020204030204" pitchFamily="34" charset="0"/>
                <a:cs typeface="Calibri" panose="020F0502020204030204" pitchFamily="34" charset="0"/>
              </a:rPr>
              <a:t>This activity aims to develop students’ spatial awareness, geometric understanding, creativity, and problem-solving skills by constructing Platonic solids and a geodesic dome using </a:t>
            </a:r>
            <a:r>
              <a:rPr lang="en-US" sz="1150" b="1" dirty="0" err="1">
                <a:solidFill>
                  <a:srgbClr val="262626"/>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Alquimetricos</a:t>
            </a:r>
            <a:r>
              <a:rPr lang="en-US" sz="1150" b="1" dirty="0">
                <a:solidFill>
                  <a:srgbClr val="262626"/>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 </a:t>
            </a:r>
            <a:r>
              <a:rPr lang="en-US" sz="1150" dirty="0">
                <a:solidFill>
                  <a:srgbClr val="262626"/>
                </a:solidFill>
                <a:latin typeface="Calibri" panose="020F0502020204030204" pitchFamily="34" charset="0"/>
                <a:cs typeface="Calibri" panose="020F0502020204030204" pitchFamily="34" charset="0"/>
              </a:rPr>
              <a:t>resources. The lesson emphasizes real-world applications of geometry in art, architecture, and engineering while fostering teamwork and innovation. It is designed for elementary and primary school students aged 8 to 12, combining mathematics, engineering, and art to foster both technical and creative skills.</a:t>
            </a:r>
          </a:p>
          <a:p>
            <a:pPr marL="7938">
              <a:lnSpc>
                <a:spcPts val="1220"/>
              </a:lnSpc>
              <a:spcAft>
                <a:spcPts val="100"/>
              </a:spcAft>
            </a:pPr>
            <a:endParaRPr lang="en-US" sz="1100" dirty="0">
              <a:solidFill>
                <a:srgbClr val="262626"/>
              </a:solidFill>
              <a:latin typeface="Calibri" panose="020F0502020204030204" pitchFamily="34" charset="0"/>
              <a:cs typeface="Calibri" panose="020F0502020204030204" pitchFamily="34" charset="0"/>
            </a:endParaRPr>
          </a:p>
          <a:p>
            <a:pPr marL="7938">
              <a:lnSpc>
                <a:spcPts val="1220"/>
              </a:lnSpc>
              <a:spcAft>
                <a:spcPts val="100"/>
              </a:spcAft>
            </a:pPr>
            <a:endParaRPr lang="en-US" sz="1100" dirty="0">
              <a:solidFill>
                <a:srgbClr val="262626"/>
              </a:solidFill>
              <a:latin typeface="Calibri" panose="020F0502020204030204" pitchFamily="34" charset="0"/>
              <a:cs typeface="Calibri" panose="020F0502020204030204" pitchFamily="34" charset="0"/>
            </a:endParaRPr>
          </a:p>
        </p:txBody>
      </p:sp>
      <p:cxnSp>
        <p:nvCxnSpPr>
          <p:cNvPr id="50" name="Straight Connector 49">
            <a:extLst>
              <a:ext uri="{FF2B5EF4-FFF2-40B4-BE49-F238E27FC236}">
                <a16:creationId xmlns:a16="http://schemas.microsoft.com/office/drawing/2014/main" id="{9C8029FF-DE37-CAED-4D4A-048A457031E9}"/>
              </a:ext>
            </a:extLst>
          </p:cNvPr>
          <p:cNvCxnSpPr>
            <a:cxnSpLocks/>
          </p:cNvCxnSpPr>
          <p:nvPr/>
        </p:nvCxnSpPr>
        <p:spPr>
          <a:xfrm flipV="1">
            <a:off x="518583" y="2644700"/>
            <a:ext cx="0" cy="7983318"/>
          </a:xfrm>
          <a:prstGeom prst="line">
            <a:avLst/>
          </a:prstGeom>
          <a:ln w="12700">
            <a:solidFill>
              <a:srgbClr val="262626"/>
            </a:solidFill>
            <a:prstDash val="sysDash"/>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E7683312-F87F-7B07-3886-B0C672DF0DA0}"/>
              </a:ext>
            </a:extLst>
          </p:cNvPr>
          <p:cNvSpPr/>
          <p:nvPr/>
        </p:nvSpPr>
        <p:spPr>
          <a:xfrm>
            <a:off x="305103" y="3277408"/>
            <a:ext cx="1292197" cy="313508"/>
          </a:xfrm>
          <a:prstGeom prst="rect">
            <a:avLst/>
          </a:prstGeom>
          <a:solidFill>
            <a:srgbClr val="A63B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9F377A7C-2DB9-43A4-E358-62106B51C004}"/>
              </a:ext>
            </a:extLst>
          </p:cNvPr>
          <p:cNvSpPr txBox="1"/>
          <p:nvPr/>
        </p:nvSpPr>
        <p:spPr>
          <a:xfrm>
            <a:off x="463494" y="3303903"/>
            <a:ext cx="1549970" cy="313932"/>
          </a:xfrm>
          <a:prstGeom prst="rect">
            <a:avLst/>
          </a:prstGeom>
          <a:noFill/>
        </p:spPr>
        <p:txBody>
          <a:bodyPr wrap="square" rtlCol="0">
            <a:spAutoFit/>
          </a:bodyPr>
          <a:lstStyle/>
          <a:p>
            <a:pPr>
              <a:lnSpc>
                <a:spcPts val="1580"/>
              </a:lnSpc>
            </a:pPr>
            <a:r>
              <a:rPr lang="en-US" sz="1800" b="1" dirty="0">
                <a:solidFill>
                  <a:schemeClr val="bg1"/>
                </a:solidFill>
                <a:latin typeface="Calibri" panose="020F0502020204030204" pitchFamily="34" charset="0"/>
                <a:cs typeface="Calibri" panose="020F0502020204030204" pitchFamily="34" charset="0"/>
              </a:rPr>
              <a:t>Activities</a:t>
            </a:r>
          </a:p>
        </p:txBody>
      </p:sp>
      <p:cxnSp>
        <p:nvCxnSpPr>
          <p:cNvPr id="54" name="Straight Connector 53">
            <a:extLst>
              <a:ext uri="{FF2B5EF4-FFF2-40B4-BE49-F238E27FC236}">
                <a16:creationId xmlns:a16="http://schemas.microsoft.com/office/drawing/2014/main" id="{7896AA44-0B40-ED0A-3B7B-189CBFAC1B8C}"/>
              </a:ext>
            </a:extLst>
          </p:cNvPr>
          <p:cNvCxnSpPr>
            <a:cxnSpLocks/>
          </p:cNvCxnSpPr>
          <p:nvPr/>
        </p:nvCxnSpPr>
        <p:spPr>
          <a:xfrm>
            <a:off x="518583" y="4789286"/>
            <a:ext cx="7041092" cy="0"/>
          </a:xfrm>
          <a:prstGeom prst="line">
            <a:avLst/>
          </a:prstGeom>
          <a:ln w="12700">
            <a:solidFill>
              <a:srgbClr val="2C6756"/>
            </a:solidFill>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ACE4C27-FB2B-0F72-F633-E7AC78BD7AEC}"/>
              </a:ext>
            </a:extLst>
          </p:cNvPr>
          <p:cNvCxnSpPr>
            <a:cxnSpLocks/>
          </p:cNvCxnSpPr>
          <p:nvPr/>
        </p:nvCxnSpPr>
        <p:spPr>
          <a:xfrm>
            <a:off x="518583" y="5867878"/>
            <a:ext cx="7041092" cy="0"/>
          </a:xfrm>
          <a:prstGeom prst="line">
            <a:avLst/>
          </a:prstGeom>
          <a:ln w="12700">
            <a:solidFill>
              <a:srgbClr val="2C6756"/>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1B6A023-A3E7-BEAC-A230-D2102D31EF8E}"/>
              </a:ext>
            </a:extLst>
          </p:cNvPr>
          <p:cNvCxnSpPr>
            <a:cxnSpLocks/>
          </p:cNvCxnSpPr>
          <p:nvPr/>
        </p:nvCxnSpPr>
        <p:spPr>
          <a:xfrm>
            <a:off x="518583" y="7369085"/>
            <a:ext cx="7041092" cy="0"/>
          </a:xfrm>
          <a:prstGeom prst="line">
            <a:avLst/>
          </a:prstGeom>
          <a:ln w="12700">
            <a:solidFill>
              <a:srgbClr val="2C6756"/>
            </a:solidFill>
            <a:prstDash val="sys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C8414A5-511D-30A5-8008-4BF57814D30C}"/>
              </a:ext>
            </a:extLst>
          </p:cNvPr>
          <p:cNvCxnSpPr>
            <a:cxnSpLocks/>
          </p:cNvCxnSpPr>
          <p:nvPr/>
        </p:nvCxnSpPr>
        <p:spPr>
          <a:xfrm>
            <a:off x="518583" y="8705662"/>
            <a:ext cx="7041092" cy="0"/>
          </a:xfrm>
          <a:prstGeom prst="line">
            <a:avLst/>
          </a:prstGeom>
          <a:ln w="12700">
            <a:solidFill>
              <a:srgbClr val="2C6756"/>
            </a:solidFill>
            <a:prstDash val="sysDash"/>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8A15A2D9-A4A7-1CED-9BAA-894C8160513B}"/>
              </a:ext>
            </a:extLst>
          </p:cNvPr>
          <p:cNvSpPr/>
          <p:nvPr/>
        </p:nvSpPr>
        <p:spPr>
          <a:xfrm>
            <a:off x="-10945" y="1135486"/>
            <a:ext cx="7635338" cy="1493828"/>
          </a:xfrm>
          <a:prstGeom prst="rect">
            <a:avLst/>
          </a:prstGeom>
          <a:solidFill>
            <a:srgbClr val="7D2A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109CC141-7D12-0AFE-D7B4-E08D0E4C421C}"/>
              </a:ext>
            </a:extLst>
          </p:cNvPr>
          <p:cNvSpPr txBox="1"/>
          <p:nvPr/>
        </p:nvSpPr>
        <p:spPr>
          <a:xfrm>
            <a:off x="446723" y="1413232"/>
            <a:ext cx="4931770" cy="1092607"/>
          </a:xfrm>
          <a:prstGeom prst="rect">
            <a:avLst/>
          </a:prstGeom>
          <a:noFill/>
        </p:spPr>
        <p:txBody>
          <a:bodyPr wrap="square" numCol="1" spcCol="216000" rtlCol="0">
            <a:spAutoFit/>
          </a:bodyPr>
          <a:lstStyle/>
          <a:p>
            <a:pPr>
              <a:lnSpc>
                <a:spcPts val="1280"/>
              </a:lnSpc>
            </a:pPr>
            <a:r>
              <a:rPr lang="en-US" sz="1200" b="1" dirty="0">
                <a:solidFill>
                  <a:schemeClr val="bg1"/>
                </a:solidFill>
                <a:latin typeface="Calibri" panose="020F0502020204030204" pitchFamily="34" charset="0"/>
                <a:cs typeface="Calibri" panose="020F0502020204030204" pitchFamily="34" charset="0"/>
              </a:rPr>
              <a:t>For younger learners</a:t>
            </a:r>
            <a:r>
              <a:rPr lang="en-US" sz="1200" dirty="0">
                <a:solidFill>
                  <a:schemeClr val="bg1"/>
                </a:solidFill>
                <a:latin typeface="Calibri" panose="020F0502020204030204" pitchFamily="34" charset="0"/>
                <a:cs typeface="Calibri" panose="020F0502020204030204" pitchFamily="34" charset="0"/>
              </a:rPr>
              <a:t>, the exploratory pathway includes activities such as </a:t>
            </a:r>
            <a:r>
              <a:rPr lang="en-US" sz="1200" b="1" dirty="0">
                <a:solidFill>
                  <a:schemeClr val="bg1"/>
                </a:solidFill>
                <a:latin typeface="Calibri" panose="020F0502020204030204" pitchFamily="34" charset="0"/>
                <a:cs typeface="Calibri" panose="020F0502020204030204" pitchFamily="34" charset="0"/>
              </a:rPr>
              <a:t>creating quiz boards </a:t>
            </a:r>
            <a:r>
              <a:rPr lang="en-US" sz="1200" dirty="0">
                <a:solidFill>
                  <a:schemeClr val="bg1"/>
                </a:solidFill>
                <a:latin typeface="Calibri" panose="020F0502020204030204" pitchFamily="34" charset="0"/>
                <a:cs typeface="Calibri" panose="020F0502020204030204" pitchFamily="34" charset="0"/>
              </a:rPr>
              <a:t>to understand basic circuitry, </a:t>
            </a:r>
            <a:r>
              <a:rPr lang="en-US" sz="1200" b="1" dirty="0">
                <a:solidFill>
                  <a:schemeClr val="bg1"/>
                </a:solidFill>
                <a:latin typeface="Calibri" panose="020F0502020204030204" pitchFamily="34" charset="0"/>
                <a:cs typeface="Calibri" panose="020F0502020204030204" pitchFamily="34" charset="0"/>
              </a:rPr>
              <a:t>designing mini-theatres with laser-cut components</a:t>
            </a:r>
            <a:r>
              <a:rPr lang="en-US" sz="1200" dirty="0">
                <a:solidFill>
                  <a:schemeClr val="bg1"/>
                </a:solidFill>
                <a:latin typeface="Calibri" panose="020F0502020204030204" pitchFamily="34" charset="0"/>
                <a:cs typeface="Calibri" panose="020F0502020204030204" pitchFamily="34" charset="0"/>
              </a:rPr>
              <a:t>, and </a:t>
            </a:r>
            <a:r>
              <a:rPr lang="en-US" sz="1200" b="1" dirty="0">
                <a:solidFill>
                  <a:schemeClr val="bg1"/>
                </a:solidFill>
                <a:latin typeface="Calibri" panose="020F0502020204030204" pitchFamily="34" charset="0"/>
                <a:cs typeface="Calibri" panose="020F0502020204030204" pitchFamily="34" charset="0"/>
              </a:rPr>
              <a:t>exploring geometry through creative crafts</a:t>
            </a:r>
            <a:r>
              <a:rPr lang="en-US" sz="1200" dirty="0">
                <a:solidFill>
                  <a:schemeClr val="bg1"/>
                </a:solidFill>
                <a:latin typeface="Calibri" panose="020F0502020204030204" pitchFamily="34" charset="0"/>
                <a:cs typeface="Calibri" panose="020F0502020204030204" pitchFamily="34" charset="0"/>
              </a:rPr>
              <a:t>. These activities have been designed to be linked to the different curricula of the students and that can be included/used in different subjects.</a:t>
            </a:r>
          </a:p>
          <a:p>
            <a:pPr>
              <a:lnSpc>
                <a:spcPts val="1280"/>
              </a:lnSpc>
            </a:pPr>
            <a:endParaRPr lang="en-US" sz="1150" dirty="0">
              <a:solidFill>
                <a:schemeClr val="bg1"/>
              </a:solidFill>
              <a:latin typeface="Calibri" panose="020F0502020204030204" pitchFamily="34" charset="0"/>
              <a:cs typeface="Calibri" panose="020F0502020204030204" pitchFamily="34" charset="0"/>
            </a:endParaRPr>
          </a:p>
        </p:txBody>
      </p:sp>
      <p:sp>
        <p:nvSpPr>
          <p:cNvPr id="62" name="TextBox 61">
            <a:extLst>
              <a:ext uri="{FF2B5EF4-FFF2-40B4-BE49-F238E27FC236}">
                <a16:creationId xmlns:a16="http://schemas.microsoft.com/office/drawing/2014/main" id="{B9E08020-1463-3142-F45F-E9525CA32E63}"/>
              </a:ext>
            </a:extLst>
          </p:cNvPr>
          <p:cNvSpPr txBox="1"/>
          <p:nvPr/>
        </p:nvSpPr>
        <p:spPr>
          <a:xfrm>
            <a:off x="-12326" y="899656"/>
            <a:ext cx="4524949" cy="369332"/>
          </a:xfrm>
          <a:prstGeom prst="rect">
            <a:avLst/>
          </a:prstGeom>
          <a:solidFill>
            <a:srgbClr val="EA0E8B"/>
          </a:solidFill>
        </p:spPr>
        <p:txBody>
          <a:bodyPr wrap="square" rtlCol="0" anchor="ctr">
            <a:spAutoFit/>
          </a:bodyPr>
          <a:lstStyle/>
          <a:p>
            <a:pPr marL="355600"/>
            <a:r>
              <a:rPr lang="en-US" sz="1800" b="1" dirty="0">
                <a:solidFill>
                  <a:schemeClr val="bg1"/>
                </a:solidFill>
                <a:latin typeface="Calibri" panose="020F0502020204030204" pitchFamily="34" charset="0"/>
                <a:cs typeface="Calibri" panose="020F0502020204030204" pitchFamily="34" charset="0"/>
              </a:rPr>
              <a:t>World of STEAM for For Younger Learners</a:t>
            </a:r>
          </a:p>
        </p:txBody>
      </p:sp>
      <p:sp>
        <p:nvSpPr>
          <p:cNvPr id="78" name="Rectangle 77">
            <a:extLst>
              <a:ext uri="{FF2B5EF4-FFF2-40B4-BE49-F238E27FC236}">
                <a16:creationId xmlns:a16="http://schemas.microsoft.com/office/drawing/2014/main" id="{8B48708A-5ABA-DAEE-9751-988E013AA8DF}"/>
              </a:ext>
            </a:extLst>
          </p:cNvPr>
          <p:cNvSpPr/>
          <p:nvPr/>
        </p:nvSpPr>
        <p:spPr>
          <a:xfrm>
            <a:off x="293524" y="462287"/>
            <a:ext cx="4713278" cy="486543"/>
          </a:xfrm>
          <a:prstGeom prst="rect">
            <a:avLst/>
          </a:prstGeom>
          <a:noFill/>
          <a:ln>
            <a:noFill/>
          </a:ln>
        </p:spPr>
        <p:txBody>
          <a:bodyPr wrap="square">
            <a:spAutoFit/>
          </a:bodyPr>
          <a:lstStyle/>
          <a:p>
            <a:pPr fontAlgn="base">
              <a:lnSpc>
                <a:spcPts val="1500"/>
              </a:lnSpc>
            </a:pPr>
            <a:r>
              <a:rPr lang="en-IE" sz="2800" b="1" dirty="0">
                <a:solidFill>
                  <a:srgbClr val="EA0E8B"/>
                </a:solidFill>
                <a:latin typeface="Calibri" panose="020F0502020204030204" pitchFamily="34" charset="0"/>
                <a:ea typeface="Calibri" panose="020F0502020204030204" pitchFamily="34" charset="0"/>
                <a:cs typeface="Calibri" panose="020F0502020204030204" pitchFamily="34" charset="0"/>
              </a:rPr>
              <a:t>LEARNING PATHWAY 01</a:t>
            </a:r>
          </a:p>
          <a:p>
            <a:pPr fontAlgn="base">
              <a:lnSpc>
                <a:spcPts val="1500"/>
              </a:lnSpc>
            </a:pPr>
            <a:endParaRPr lang="en-IE" sz="1700" b="1" dirty="0">
              <a:solidFill>
                <a:srgbClr val="EA0E8B"/>
              </a:solidFill>
              <a:latin typeface="Calibri" panose="020F0502020204030204" pitchFamily="34" charset="0"/>
              <a:ea typeface="Calibri" panose="020F0502020204030204" pitchFamily="34" charset="0"/>
              <a:cs typeface="Calibri" panose="020F0502020204030204" pitchFamily="34" charset="0"/>
            </a:endParaRPr>
          </a:p>
        </p:txBody>
      </p:sp>
      <p:grpSp>
        <p:nvGrpSpPr>
          <p:cNvPr id="79" name="Graphic 2">
            <a:extLst>
              <a:ext uri="{FF2B5EF4-FFF2-40B4-BE49-F238E27FC236}">
                <a16:creationId xmlns:a16="http://schemas.microsoft.com/office/drawing/2014/main" id="{DB0234D3-2E78-E68E-02D7-F52B2AF5E093}"/>
              </a:ext>
            </a:extLst>
          </p:cNvPr>
          <p:cNvGrpSpPr/>
          <p:nvPr/>
        </p:nvGrpSpPr>
        <p:grpSpPr>
          <a:xfrm rot="15236283">
            <a:off x="6150513" y="1073930"/>
            <a:ext cx="1502137" cy="2024378"/>
            <a:chOff x="-2438426" y="3400425"/>
            <a:chExt cx="821276" cy="1106805"/>
          </a:xfrm>
        </p:grpSpPr>
        <p:sp>
          <p:nvSpPr>
            <p:cNvPr id="80" name="Freeform 79">
              <a:extLst>
                <a:ext uri="{FF2B5EF4-FFF2-40B4-BE49-F238E27FC236}">
                  <a16:creationId xmlns:a16="http://schemas.microsoft.com/office/drawing/2014/main" id="{233F6389-33CC-7A52-2E6B-0195A6358615}"/>
                </a:ext>
              </a:extLst>
            </p:cNvPr>
            <p:cNvSpPr/>
            <p:nvPr/>
          </p:nvSpPr>
          <p:spPr>
            <a:xfrm>
              <a:off x="-2438426" y="3558540"/>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FBD46083-E7A4-06A2-21E7-10AE8692607D}"/>
                </a:ext>
              </a:extLst>
            </p:cNvPr>
            <p:cNvSpPr/>
            <p:nvPr/>
          </p:nvSpPr>
          <p:spPr>
            <a:xfrm>
              <a:off x="-2438426" y="3400425"/>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6521C6DD-993F-6D74-EFE8-D19A5FFED567}"/>
                </a:ext>
              </a:extLst>
            </p:cNvPr>
            <p:cNvSpPr/>
            <p:nvPr/>
          </p:nvSpPr>
          <p:spPr>
            <a:xfrm>
              <a:off x="-1890274" y="3874769"/>
              <a:ext cx="273124" cy="316230"/>
            </a:xfrm>
            <a:custGeom>
              <a:avLst/>
              <a:gdLst>
                <a:gd name="connsiteX0" fmla="*/ 273125 w 273124"/>
                <a:gd name="connsiteY0" fmla="*/ 0 h 316230"/>
                <a:gd name="connsiteX1" fmla="*/ 0 w 273124"/>
                <a:gd name="connsiteY1" fmla="*/ 158115 h 316230"/>
                <a:gd name="connsiteX2" fmla="*/ 273125 w 273124"/>
                <a:gd name="connsiteY2" fmla="*/ 316230 h 316230"/>
              </a:gdLst>
              <a:ahLst/>
              <a:cxnLst>
                <a:cxn ang="0">
                  <a:pos x="connsiteX0" y="connsiteY0"/>
                </a:cxn>
                <a:cxn ang="0">
                  <a:pos x="connsiteX1" y="connsiteY1"/>
                </a:cxn>
                <a:cxn ang="0">
                  <a:pos x="connsiteX2" y="connsiteY2"/>
                </a:cxn>
              </a:cxnLst>
              <a:rect l="l" t="t" r="r" b="b"/>
              <a:pathLst>
                <a:path w="273124" h="316230">
                  <a:moveTo>
                    <a:pt x="273125" y="0"/>
                  </a:moveTo>
                  <a:lnTo>
                    <a:pt x="0" y="158115"/>
                  </a:lnTo>
                  <a:lnTo>
                    <a:pt x="273125" y="316230"/>
                  </a:lnTo>
                  <a:close/>
                </a:path>
              </a:pathLst>
            </a:custGeom>
            <a:solidFill>
              <a:srgbClr val="BC0A78"/>
            </a:solidFill>
            <a:ln w="9512"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00C542B1-B873-D19E-4873-C3A5B93E42E0}"/>
                </a:ext>
              </a:extLst>
            </p:cNvPr>
            <p:cNvSpPr/>
            <p:nvPr/>
          </p:nvSpPr>
          <p:spPr>
            <a:xfrm>
              <a:off x="-1890274" y="4032884"/>
              <a:ext cx="273124" cy="316230"/>
            </a:xfrm>
            <a:custGeom>
              <a:avLst/>
              <a:gdLst>
                <a:gd name="connsiteX0" fmla="*/ 0 w 273124"/>
                <a:gd name="connsiteY0" fmla="*/ 316230 h 316230"/>
                <a:gd name="connsiteX1" fmla="*/ 273125 w 273124"/>
                <a:gd name="connsiteY1" fmla="*/ 158115 h 316230"/>
                <a:gd name="connsiteX2" fmla="*/ 0 w 273124"/>
                <a:gd name="connsiteY2" fmla="*/ 0 h 316230"/>
              </a:gdLst>
              <a:ahLst/>
              <a:cxnLst>
                <a:cxn ang="0">
                  <a:pos x="connsiteX0" y="connsiteY0"/>
                </a:cxn>
                <a:cxn ang="0">
                  <a:pos x="connsiteX1" y="connsiteY1"/>
                </a:cxn>
                <a:cxn ang="0">
                  <a:pos x="connsiteX2" y="connsiteY2"/>
                </a:cxn>
              </a:cxnLst>
              <a:rect l="l" t="t" r="r" b="b"/>
              <a:pathLst>
                <a:path w="273124" h="316230">
                  <a:moveTo>
                    <a:pt x="0" y="316230"/>
                  </a:moveTo>
                  <a:lnTo>
                    <a:pt x="273125" y="158115"/>
                  </a:lnTo>
                  <a:lnTo>
                    <a:pt x="0" y="0"/>
                  </a:lnTo>
                  <a:close/>
                </a:path>
              </a:pathLst>
            </a:custGeom>
            <a:solidFill>
              <a:srgbClr val="E90989"/>
            </a:solidFill>
            <a:ln w="9512"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A00C9E69-45B7-41BE-E083-10E2DDC4CD60}"/>
                </a:ext>
              </a:extLst>
            </p:cNvPr>
            <p:cNvSpPr/>
            <p:nvPr/>
          </p:nvSpPr>
          <p:spPr>
            <a:xfrm>
              <a:off x="-2164350" y="3400425"/>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E90989"/>
            </a:solidFill>
            <a:ln w="9512"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B90281BA-90CA-C9C3-49CC-64B6D2A97EE5}"/>
                </a:ext>
              </a:extLst>
            </p:cNvPr>
            <p:cNvSpPr/>
            <p:nvPr/>
          </p:nvSpPr>
          <p:spPr>
            <a:xfrm>
              <a:off x="-2164350" y="3558540"/>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BC0A78"/>
            </a:solidFill>
            <a:ln w="9512"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090A5329-C08B-E078-7137-D80C516ECF67}"/>
                </a:ext>
              </a:extLst>
            </p:cNvPr>
            <p:cNvSpPr/>
            <p:nvPr/>
          </p:nvSpPr>
          <p:spPr>
            <a:xfrm>
              <a:off x="-2438426" y="3874769"/>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D5E5B64D-1CDA-5002-3CCC-E6252DF29253}"/>
                </a:ext>
              </a:extLst>
            </p:cNvPr>
            <p:cNvSpPr/>
            <p:nvPr/>
          </p:nvSpPr>
          <p:spPr>
            <a:xfrm>
              <a:off x="-2438426" y="4032884"/>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C28B0D53-55D6-20B5-3E3D-5AB05CE6858A}"/>
                </a:ext>
              </a:extLst>
            </p:cNvPr>
            <p:cNvSpPr/>
            <p:nvPr/>
          </p:nvSpPr>
          <p:spPr>
            <a:xfrm>
              <a:off x="-2438426" y="4191000"/>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451A54"/>
            </a:solidFill>
            <a:ln w="9512"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6F5448D7-32C7-9A70-1A5D-900F97DB5CF4}"/>
                </a:ext>
              </a:extLst>
            </p:cNvPr>
            <p:cNvSpPr/>
            <p:nvPr/>
          </p:nvSpPr>
          <p:spPr>
            <a:xfrm>
              <a:off x="-2164350" y="4191000"/>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573568"/>
            </a:solidFill>
            <a:ln w="9512"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E5150D1E-F265-25C7-8C3B-DC13707F623F}"/>
                </a:ext>
              </a:extLst>
            </p:cNvPr>
            <p:cNvSpPr/>
            <p:nvPr/>
          </p:nvSpPr>
          <p:spPr>
            <a:xfrm>
              <a:off x="-1890274" y="3558540"/>
              <a:ext cx="273124" cy="316229"/>
            </a:xfrm>
            <a:custGeom>
              <a:avLst/>
              <a:gdLst>
                <a:gd name="connsiteX0" fmla="*/ 273125 w 273124"/>
                <a:gd name="connsiteY0" fmla="*/ 0 h 316229"/>
                <a:gd name="connsiteX1" fmla="*/ 0 w 273124"/>
                <a:gd name="connsiteY1" fmla="*/ 158115 h 316229"/>
                <a:gd name="connsiteX2" fmla="*/ 273125 w 273124"/>
                <a:gd name="connsiteY2" fmla="*/ 316230 h 316229"/>
              </a:gdLst>
              <a:ahLst/>
              <a:cxnLst>
                <a:cxn ang="0">
                  <a:pos x="connsiteX0" y="connsiteY0"/>
                </a:cxn>
                <a:cxn ang="0">
                  <a:pos x="connsiteX1" y="connsiteY1"/>
                </a:cxn>
                <a:cxn ang="0">
                  <a:pos x="connsiteX2" y="connsiteY2"/>
                </a:cxn>
              </a:cxnLst>
              <a:rect l="l" t="t" r="r" b="b"/>
              <a:pathLst>
                <a:path w="273124" h="316229">
                  <a:moveTo>
                    <a:pt x="273125" y="0"/>
                  </a:moveTo>
                  <a:lnTo>
                    <a:pt x="0" y="158115"/>
                  </a:lnTo>
                  <a:lnTo>
                    <a:pt x="273125" y="316230"/>
                  </a:lnTo>
                  <a:close/>
                </a:path>
              </a:pathLst>
            </a:custGeom>
            <a:solidFill>
              <a:srgbClr val="451A54"/>
            </a:solidFill>
            <a:ln w="9512"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E2FE31D2-27D6-7685-2770-ECA895D820F6}"/>
                </a:ext>
              </a:extLst>
            </p:cNvPr>
            <p:cNvSpPr/>
            <p:nvPr/>
          </p:nvSpPr>
          <p:spPr>
            <a:xfrm>
              <a:off x="-2164350" y="371665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A63CBC"/>
            </a:solidFill>
            <a:ln w="9512"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77B9DF27-8342-CC3C-FE51-DA65E83B8E4C}"/>
                </a:ext>
              </a:extLst>
            </p:cNvPr>
            <p:cNvSpPr/>
            <p:nvPr/>
          </p:nvSpPr>
          <p:spPr>
            <a:xfrm>
              <a:off x="-1890274" y="3716655"/>
              <a:ext cx="273124" cy="316229"/>
            </a:xfrm>
            <a:custGeom>
              <a:avLst/>
              <a:gdLst>
                <a:gd name="connsiteX0" fmla="*/ 0 w 273124"/>
                <a:gd name="connsiteY0" fmla="*/ 316230 h 316229"/>
                <a:gd name="connsiteX1" fmla="*/ 273125 w 273124"/>
                <a:gd name="connsiteY1" fmla="*/ 158115 h 316229"/>
                <a:gd name="connsiteX2" fmla="*/ 0 w 273124"/>
                <a:gd name="connsiteY2" fmla="*/ 0 h 316229"/>
              </a:gdLst>
              <a:ahLst/>
              <a:cxnLst>
                <a:cxn ang="0">
                  <a:pos x="connsiteX0" y="connsiteY0"/>
                </a:cxn>
                <a:cxn ang="0">
                  <a:pos x="connsiteX1" y="connsiteY1"/>
                </a:cxn>
                <a:cxn ang="0">
                  <a:pos x="connsiteX2" y="connsiteY2"/>
                </a:cxn>
              </a:cxnLst>
              <a:rect l="l" t="t" r="r" b="b"/>
              <a:pathLst>
                <a:path w="273124" h="316229">
                  <a:moveTo>
                    <a:pt x="0" y="316230"/>
                  </a:moveTo>
                  <a:lnTo>
                    <a:pt x="273125" y="158115"/>
                  </a:lnTo>
                  <a:lnTo>
                    <a:pt x="0" y="0"/>
                  </a:lnTo>
                  <a:close/>
                </a:path>
              </a:pathLst>
            </a:custGeom>
            <a:solidFill>
              <a:srgbClr val="7E2A8C"/>
            </a:solidFill>
            <a:ln w="9512" cap="flat">
              <a:noFill/>
              <a:prstDash val="solid"/>
              <a:miter/>
            </a:ln>
          </p:spPr>
          <p:txBody>
            <a:bodyPr rtlCol="0" anchor="ctr"/>
            <a:lstStyle/>
            <a:p>
              <a:endParaRPr lang="en-US"/>
            </a:p>
          </p:txBody>
        </p:sp>
      </p:grpSp>
      <p:grpSp>
        <p:nvGrpSpPr>
          <p:cNvPr id="96" name="Group 95">
            <a:extLst>
              <a:ext uri="{FF2B5EF4-FFF2-40B4-BE49-F238E27FC236}">
                <a16:creationId xmlns:a16="http://schemas.microsoft.com/office/drawing/2014/main" id="{0258A5EE-93DB-A4CB-C060-B20F799D49A4}"/>
              </a:ext>
            </a:extLst>
          </p:cNvPr>
          <p:cNvGrpSpPr/>
          <p:nvPr/>
        </p:nvGrpSpPr>
        <p:grpSpPr>
          <a:xfrm>
            <a:off x="6553828" y="352226"/>
            <a:ext cx="668777" cy="724726"/>
            <a:chOff x="1277868" y="3351872"/>
            <a:chExt cx="668777" cy="724726"/>
          </a:xfrm>
        </p:grpSpPr>
        <p:sp>
          <p:nvSpPr>
            <p:cNvPr id="97" name="Freeform 96">
              <a:extLst>
                <a:ext uri="{FF2B5EF4-FFF2-40B4-BE49-F238E27FC236}">
                  <a16:creationId xmlns:a16="http://schemas.microsoft.com/office/drawing/2014/main" id="{109C0077-F058-F0B8-99BD-9A3BEA718539}"/>
                </a:ext>
              </a:extLst>
            </p:cNvPr>
            <p:cNvSpPr/>
            <p:nvPr/>
          </p:nvSpPr>
          <p:spPr>
            <a:xfrm>
              <a:off x="1650758" y="3623812"/>
              <a:ext cx="292311" cy="407491"/>
            </a:xfrm>
            <a:custGeom>
              <a:avLst/>
              <a:gdLst>
                <a:gd name="connsiteX0" fmla="*/ 214313 w 257175"/>
                <a:gd name="connsiteY0" fmla="*/ 322897 h 323850"/>
                <a:gd name="connsiteX1" fmla="*/ 8573 w 257175"/>
                <a:gd name="connsiteY1" fmla="*/ 322897 h 323850"/>
                <a:gd name="connsiteX2" fmla="*/ 952 w 257175"/>
                <a:gd name="connsiteY2" fmla="*/ 318135 h 323850"/>
                <a:gd name="connsiteX3" fmla="*/ 2857 w 257175"/>
                <a:gd name="connsiteY3" fmla="*/ 308610 h 323850"/>
                <a:gd name="connsiteX4" fmla="*/ 34290 w 257175"/>
                <a:gd name="connsiteY4" fmla="*/ 246698 h 323850"/>
                <a:gd name="connsiteX5" fmla="*/ 21907 w 257175"/>
                <a:gd name="connsiteY5" fmla="*/ 212408 h 323850"/>
                <a:gd name="connsiteX6" fmla="*/ 0 w 257175"/>
                <a:gd name="connsiteY6" fmla="*/ 127635 h 323850"/>
                <a:gd name="connsiteX7" fmla="*/ 37148 w 257175"/>
                <a:gd name="connsiteY7" fmla="*/ 37148 h 323850"/>
                <a:gd name="connsiteX8" fmla="*/ 128588 w 257175"/>
                <a:gd name="connsiteY8" fmla="*/ 0 h 323850"/>
                <a:gd name="connsiteX9" fmla="*/ 180023 w 257175"/>
                <a:gd name="connsiteY9" fmla="*/ 0 h 323850"/>
                <a:gd name="connsiteX10" fmla="*/ 188595 w 257175"/>
                <a:gd name="connsiteY10" fmla="*/ 8573 h 323850"/>
                <a:gd name="connsiteX11" fmla="*/ 188595 w 257175"/>
                <a:gd name="connsiteY11" fmla="*/ 56198 h 323850"/>
                <a:gd name="connsiteX12" fmla="*/ 243840 w 257175"/>
                <a:gd name="connsiteY12" fmla="*/ 111443 h 323850"/>
                <a:gd name="connsiteX13" fmla="*/ 257175 w 257175"/>
                <a:gd name="connsiteY13" fmla="*/ 140970 h 323850"/>
                <a:gd name="connsiteX14" fmla="*/ 257175 w 257175"/>
                <a:gd name="connsiteY14" fmla="*/ 147638 h 323850"/>
                <a:gd name="connsiteX15" fmla="*/ 239077 w 257175"/>
                <a:gd name="connsiteY15" fmla="*/ 182880 h 323850"/>
                <a:gd name="connsiteX16" fmla="*/ 200977 w 257175"/>
                <a:gd name="connsiteY16" fmla="*/ 188595 h 323850"/>
                <a:gd name="connsiteX17" fmla="*/ 188595 w 257175"/>
                <a:gd name="connsiteY17" fmla="*/ 184785 h 323850"/>
                <a:gd name="connsiteX18" fmla="*/ 188595 w 257175"/>
                <a:gd name="connsiteY18" fmla="*/ 211455 h 323850"/>
                <a:gd name="connsiteX19" fmla="*/ 210502 w 257175"/>
                <a:gd name="connsiteY19" fmla="*/ 296228 h 323850"/>
                <a:gd name="connsiteX20" fmla="*/ 220980 w 257175"/>
                <a:gd name="connsiteY20" fmla="*/ 309563 h 323850"/>
                <a:gd name="connsiteX21" fmla="*/ 222885 w 257175"/>
                <a:gd name="connsiteY21" fmla="*/ 319088 h 323850"/>
                <a:gd name="connsiteX22" fmla="*/ 215265 w 257175"/>
                <a:gd name="connsiteY22" fmla="*/ 323850 h 323850"/>
                <a:gd name="connsiteX23" fmla="*/ 215265 w 257175"/>
                <a:gd name="connsiteY23" fmla="*/ 32385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7175" h="323850">
                  <a:moveTo>
                    <a:pt x="214313" y="322897"/>
                  </a:moveTo>
                  <a:lnTo>
                    <a:pt x="8573" y="322897"/>
                  </a:lnTo>
                  <a:cubicBezTo>
                    <a:pt x="4763" y="322897"/>
                    <a:pt x="1905" y="320993"/>
                    <a:pt x="952" y="318135"/>
                  </a:cubicBezTo>
                  <a:cubicBezTo>
                    <a:pt x="-952" y="314325"/>
                    <a:pt x="952" y="311468"/>
                    <a:pt x="2857" y="308610"/>
                  </a:cubicBezTo>
                  <a:cubicBezTo>
                    <a:pt x="2857" y="308610"/>
                    <a:pt x="34290" y="276225"/>
                    <a:pt x="34290" y="246698"/>
                  </a:cubicBezTo>
                  <a:cubicBezTo>
                    <a:pt x="34290" y="217170"/>
                    <a:pt x="29527" y="224790"/>
                    <a:pt x="21907" y="212408"/>
                  </a:cubicBezTo>
                  <a:cubicBezTo>
                    <a:pt x="11430" y="193358"/>
                    <a:pt x="0" y="169545"/>
                    <a:pt x="0" y="127635"/>
                  </a:cubicBezTo>
                  <a:cubicBezTo>
                    <a:pt x="0" y="85725"/>
                    <a:pt x="13335" y="60960"/>
                    <a:pt x="37148" y="37148"/>
                  </a:cubicBezTo>
                  <a:cubicBezTo>
                    <a:pt x="60960" y="13335"/>
                    <a:pt x="93345" y="0"/>
                    <a:pt x="128588" y="0"/>
                  </a:cubicBezTo>
                  <a:lnTo>
                    <a:pt x="180023" y="0"/>
                  </a:lnTo>
                  <a:cubicBezTo>
                    <a:pt x="184785" y="0"/>
                    <a:pt x="188595" y="3810"/>
                    <a:pt x="188595" y="8573"/>
                  </a:cubicBezTo>
                  <a:lnTo>
                    <a:pt x="188595" y="56198"/>
                  </a:lnTo>
                  <a:lnTo>
                    <a:pt x="243840" y="111443"/>
                  </a:lnTo>
                  <a:cubicBezTo>
                    <a:pt x="251460" y="119063"/>
                    <a:pt x="257175" y="130493"/>
                    <a:pt x="257175" y="140970"/>
                  </a:cubicBezTo>
                  <a:lnTo>
                    <a:pt x="257175" y="147638"/>
                  </a:lnTo>
                  <a:cubicBezTo>
                    <a:pt x="257175" y="160973"/>
                    <a:pt x="250508" y="174308"/>
                    <a:pt x="239077" y="182880"/>
                  </a:cubicBezTo>
                  <a:cubicBezTo>
                    <a:pt x="227648" y="190500"/>
                    <a:pt x="213360" y="193358"/>
                    <a:pt x="200977" y="188595"/>
                  </a:cubicBezTo>
                  <a:lnTo>
                    <a:pt x="188595" y="184785"/>
                  </a:lnTo>
                  <a:lnTo>
                    <a:pt x="188595" y="211455"/>
                  </a:lnTo>
                  <a:cubicBezTo>
                    <a:pt x="188595" y="241935"/>
                    <a:pt x="196215" y="271463"/>
                    <a:pt x="210502" y="296228"/>
                  </a:cubicBezTo>
                  <a:cubicBezTo>
                    <a:pt x="214313" y="301943"/>
                    <a:pt x="217170" y="307658"/>
                    <a:pt x="220980" y="309563"/>
                  </a:cubicBezTo>
                  <a:cubicBezTo>
                    <a:pt x="224790" y="312420"/>
                    <a:pt x="224790" y="315278"/>
                    <a:pt x="222885" y="319088"/>
                  </a:cubicBezTo>
                  <a:cubicBezTo>
                    <a:pt x="220980" y="322897"/>
                    <a:pt x="219075" y="323850"/>
                    <a:pt x="215265" y="323850"/>
                  </a:cubicBezTo>
                  <a:lnTo>
                    <a:pt x="215265" y="323850"/>
                  </a:lnTo>
                  <a:close/>
                </a:path>
              </a:pathLst>
            </a:custGeom>
            <a:solidFill>
              <a:srgbClr val="E90989"/>
            </a:solidFill>
            <a:ln w="9525" cap="flat">
              <a:noFill/>
              <a:prstDash val="solid"/>
              <a:miter/>
            </a:ln>
          </p:spPr>
          <p:txBody>
            <a:bodyPr rtlCol="0" anchor="ctr"/>
            <a:lstStyle/>
            <a:p>
              <a:endParaRPr lang="en-US"/>
            </a:p>
          </p:txBody>
        </p:sp>
        <p:grpSp>
          <p:nvGrpSpPr>
            <p:cNvPr id="98" name="Graphic 2">
              <a:extLst>
                <a:ext uri="{FF2B5EF4-FFF2-40B4-BE49-F238E27FC236}">
                  <a16:creationId xmlns:a16="http://schemas.microsoft.com/office/drawing/2014/main" id="{2AA5D2F4-6D39-8B55-7597-D3FA49EE5AB4}"/>
                </a:ext>
              </a:extLst>
            </p:cNvPr>
            <p:cNvGrpSpPr/>
            <p:nvPr/>
          </p:nvGrpSpPr>
          <p:grpSpPr>
            <a:xfrm>
              <a:off x="1277868" y="3351872"/>
              <a:ext cx="668777" cy="724726"/>
              <a:chOff x="7354166" y="2184735"/>
              <a:chExt cx="839461" cy="909689"/>
            </a:xfrm>
            <a:solidFill>
              <a:srgbClr val="333333"/>
            </a:solidFill>
          </p:grpSpPr>
          <p:grpSp>
            <p:nvGrpSpPr>
              <p:cNvPr id="99" name="Graphic 2">
                <a:extLst>
                  <a:ext uri="{FF2B5EF4-FFF2-40B4-BE49-F238E27FC236}">
                    <a16:creationId xmlns:a16="http://schemas.microsoft.com/office/drawing/2014/main" id="{B89190D7-EF5A-2C2E-48AF-45BB096CC56F}"/>
                  </a:ext>
                </a:extLst>
              </p:cNvPr>
              <p:cNvGrpSpPr/>
              <p:nvPr/>
            </p:nvGrpSpPr>
            <p:grpSpPr>
              <a:xfrm>
                <a:off x="7709997" y="2497441"/>
                <a:ext cx="483630" cy="596983"/>
                <a:chOff x="7709997" y="2497441"/>
                <a:chExt cx="483630" cy="596983"/>
              </a:xfrm>
              <a:solidFill>
                <a:srgbClr val="333333"/>
              </a:solidFill>
            </p:grpSpPr>
            <p:sp>
              <p:nvSpPr>
                <p:cNvPr id="112" name="Freeform 111">
                  <a:extLst>
                    <a:ext uri="{FF2B5EF4-FFF2-40B4-BE49-F238E27FC236}">
                      <a16:creationId xmlns:a16="http://schemas.microsoft.com/office/drawing/2014/main" id="{F8609586-EB9F-FAA7-FDB8-797D0CB11259}"/>
                    </a:ext>
                  </a:extLst>
                </p:cNvPr>
                <p:cNvSpPr/>
                <p:nvPr/>
              </p:nvSpPr>
              <p:spPr>
                <a:xfrm>
                  <a:off x="7709997" y="3065997"/>
                  <a:ext cx="483630" cy="28427"/>
                </a:xfrm>
                <a:custGeom>
                  <a:avLst/>
                  <a:gdLst>
                    <a:gd name="connsiteX0" fmla="*/ 469406 w 483630"/>
                    <a:gd name="connsiteY0" fmla="*/ 28428 h 28427"/>
                    <a:gd name="connsiteX1" fmla="*/ 14224 w 483630"/>
                    <a:gd name="connsiteY1" fmla="*/ 28428 h 28427"/>
                    <a:gd name="connsiteX2" fmla="*/ 0 w 483630"/>
                    <a:gd name="connsiteY2" fmla="*/ 14214 h 28427"/>
                    <a:gd name="connsiteX3" fmla="*/ 14224 w 483630"/>
                    <a:gd name="connsiteY3" fmla="*/ 0 h 28427"/>
                    <a:gd name="connsiteX4" fmla="*/ 469406 w 483630"/>
                    <a:gd name="connsiteY4" fmla="*/ 0 h 28427"/>
                    <a:gd name="connsiteX5" fmla="*/ 483631 w 483630"/>
                    <a:gd name="connsiteY5" fmla="*/ 14214 h 28427"/>
                    <a:gd name="connsiteX6" fmla="*/ 469406 w 483630"/>
                    <a:gd name="connsiteY6" fmla="*/ 28428 h 2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630" h="28427">
                      <a:moveTo>
                        <a:pt x="469406" y="28428"/>
                      </a:moveTo>
                      <a:lnTo>
                        <a:pt x="14224" y="28428"/>
                      </a:lnTo>
                      <a:cubicBezTo>
                        <a:pt x="5690" y="28428"/>
                        <a:pt x="0" y="22742"/>
                        <a:pt x="0" y="14214"/>
                      </a:cubicBezTo>
                      <a:cubicBezTo>
                        <a:pt x="0" y="5686"/>
                        <a:pt x="5690" y="0"/>
                        <a:pt x="14224" y="0"/>
                      </a:cubicBezTo>
                      <a:lnTo>
                        <a:pt x="469406" y="0"/>
                      </a:lnTo>
                      <a:cubicBezTo>
                        <a:pt x="477941" y="0"/>
                        <a:pt x="483631" y="5686"/>
                        <a:pt x="483631" y="14214"/>
                      </a:cubicBezTo>
                      <a:cubicBezTo>
                        <a:pt x="483631" y="22742"/>
                        <a:pt x="477941" y="28428"/>
                        <a:pt x="469406" y="28428"/>
                      </a:cubicBezTo>
                      <a:close/>
                    </a:path>
                  </a:pathLst>
                </a:custGeom>
                <a:solidFill>
                  <a:srgbClr val="333333"/>
                </a:solidFill>
                <a:ln w="14222"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EA13CD78-BA02-0911-177E-A77460F63BD0}"/>
                    </a:ext>
                  </a:extLst>
                </p:cNvPr>
                <p:cNvSpPr/>
                <p:nvPr/>
              </p:nvSpPr>
              <p:spPr>
                <a:xfrm>
                  <a:off x="7766894" y="2497441"/>
                  <a:ext cx="426733" cy="540128"/>
                </a:xfrm>
                <a:custGeom>
                  <a:avLst/>
                  <a:gdLst>
                    <a:gd name="connsiteX0" fmla="*/ 355611 w 426733"/>
                    <a:gd name="connsiteY0" fmla="*/ 540128 h 540128"/>
                    <a:gd name="connsiteX1" fmla="*/ 14224 w 426733"/>
                    <a:gd name="connsiteY1" fmla="*/ 540128 h 540128"/>
                    <a:gd name="connsiteX2" fmla="*/ 1422 w 426733"/>
                    <a:gd name="connsiteY2" fmla="*/ 531600 h 540128"/>
                    <a:gd name="connsiteX3" fmla="*/ 4267 w 426733"/>
                    <a:gd name="connsiteY3" fmla="*/ 515965 h 540128"/>
                    <a:gd name="connsiteX4" fmla="*/ 56898 w 426733"/>
                    <a:gd name="connsiteY4" fmla="*/ 412203 h 540128"/>
                    <a:gd name="connsiteX5" fmla="*/ 36983 w 426733"/>
                    <a:gd name="connsiteY5" fmla="*/ 355348 h 540128"/>
                    <a:gd name="connsiteX6" fmla="*/ 0 w 426733"/>
                    <a:gd name="connsiteY6" fmla="*/ 213209 h 540128"/>
                    <a:gd name="connsiteX7" fmla="*/ 61165 w 426733"/>
                    <a:gd name="connsiteY7" fmla="*/ 62542 h 540128"/>
                    <a:gd name="connsiteX8" fmla="*/ 213367 w 426733"/>
                    <a:gd name="connsiteY8" fmla="*/ 0 h 540128"/>
                    <a:gd name="connsiteX9" fmla="*/ 298713 w 426733"/>
                    <a:gd name="connsiteY9" fmla="*/ 0 h 540128"/>
                    <a:gd name="connsiteX10" fmla="*/ 312938 w 426733"/>
                    <a:gd name="connsiteY10" fmla="*/ 14214 h 540128"/>
                    <a:gd name="connsiteX11" fmla="*/ 312938 w 426733"/>
                    <a:gd name="connsiteY11" fmla="*/ 93812 h 540128"/>
                    <a:gd name="connsiteX12" fmla="*/ 405396 w 426733"/>
                    <a:gd name="connsiteY12" fmla="*/ 186202 h 540128"/>
                    <a:gd name="connsiteX13" fmla="*/ 426733 w 426733"/>
                    <a:gd name="connsiteY13" fmla="*/ 235951 h 540128"/>
                    <a:gd name="connsiteX14" fmla="*/ 426733 w 426733"/>
                    <a:gd name="connsiteY14" fmla="*/ 247322 h 540128"/>
                    <a:gd name="connsiteX15" fmla="*/ 396862 w 426733"/>
                    <a:gd name="connsiteY15" fmla="*/ 305599 h 540128"/>
                    <a:gd name="connsiteX16" fmla="*/ 332852 w 426733"/>
                    <a:gd name="connsiteY16" fmla="*/ 315549 h 540128"/>
                    <a:gd name="connsiteX17" fmla="*/ 312938 w 426733"/>
                    <a:gd name="connsiteY17" fmla="*/ 308442 h 540128"/>
                    <a:gd name="connsiteX18" fmla="*/ 312938 w 426733"/>
                    <a:gd name="connsiteY18" fmla="*/ 352505 h 540128"/>
                    <a:gd name="connsiteX19" fmla="*/ 349921 w 426733"/>
                    <a:gd name="connsiteY19" fmla="*/ 493223 h 540128"/>
                    <a:gd name="connsiteX20" fmla="*/ 366990 w 426733"/>
                    <a:gd name="connsiteY20" fmla="*/ 515965 h 540128"/>
                    <a:gd name="connsiteX21" fmla="*/ 369835 w 426733"/>
                    <a:gd name="connsiteY21" fmla="*/ 531600 h 540128"/>
                    <a:gd name="connsiteX22" fmla="*/ 357033 w 426733"/>
                    <a:gd name="connsiteY22" fmla="*/ 540128 h 540128"/>
                    <a:gd name="connsiteX23" fmla="*/ 45518 w 426733"/>
                    <a:gd name="connsiteY23" fmla="*/ 511701 h 540128"/>
                    <a:gd name="connsiteX24" fmla="*/ 327162 w 426733"/>
                    <a:gd name="connsiteY24" fmla="*/ 511701 h 540128"/>
                    <a:gd name="connsiteX25" fmla="*/ 324317 w 426733"/>
                    <a:gd name="connsiteY25" fmla="*/ 507437 h 540128"/>
                    <a:gd name="connsiteX26" fmla="*/ 284489 w 426733"/>
                    <a:gd name="connsiteY26" fmla="*/ 352505 h 540128"/>
                    <a:gd name="connsiteX27" fmla="*/ 284489 w 426733"/>
                    <a:gd name="connsiteY27" fmla="*/ 298492 h 540128"/>
                    <a:gd name="connsiteX28" fmla="*/ 233281 w 426733"/>
                    <a:gd name="connsiteY28" fmla="*/ 281436 h 540128"/>
                    <a:gd name="connsiteX29" fmla="*/ 184918 w 426733"/>
                    <a:gd name="connsiteY29" fmla="*/ 214630 h 540128"/>
                    <a:gd name="connsiteX30" fmla="*/ 184918 w 426733"/>
                    <a:gd name="connsiteY30" fmla="*/ 198995 h 540128"/>
                    <a:gd name="connsiteX31" fmla="*/ 199142 w 426733"/>
                    <a:gd name="connsiteY31" fmla="*/ 184781 h 540128"/>
                    <a:gd name="connsiteX32" fmla="*/ 213367 w 426733"/>
                    <a:gd name="connsiteY32" fmla="*/ 198995 h 540128"/>
                    <a:gd name="connsiteX33" fmla="*/ 213367 w 426733"/>
                    <a:gd name="connsiteY33" fmla="*/ 214630 h 540128"/>
                    <a:gd name="connsiteX34" fmla="*/ 243238 w 426733"/>
                    <a:gd name="connsiteY34" fmla="*/ 254429 h 540128"/>
                    <a:gd name="connsiteX35" fmla="*/ 342809 w 426733"/>
                    <a:gd name="connsiteY35" fmla="*/ 287121 h 540128"/>
                    <a:gd name="connsiteX36" fmla="*/ 381215 w 426733"/>
                    <a:gd name="connsiteY36" fmla="*/ 281436 h 540128"/>
                    <a:gd name="connsiteX37" fmla="*/ 398284 w 426733"/>
                    <a:gd name="connsiteY37" fmla="*/ 247322 h 540128"/>
                    <a:gd name="connsiteX38" fmla="*/ 398284 w 426733"/>
                    <a:gd name="connsiteY38" fmla="*/ 235951 h 540128"/>
                    <a:gd name="connsiteX39" fmla="*/ 385482 w 426733"/>
                    <a:gd name="connsiteY39" fmla="*/ 206102 h 540128"/>
                    <a:gd name="connsiteX40" fmla="*/ 288756 w 426733"/>
                    <a:gd name="connsiteY40" fmla="*/ 109447 h 540128"/>
                    <a:gd name="connsiteX41" fmla="*/ 284489 w 426733"/>
                    <a:gd name="connsiteY41" fmla="*/ 99497 h 540128"/>
                    <a:gd name="connsiteX42" fmla="*/ 284489 w 426733"/>
                    <a:gd name="connsiteY42" fmla="*/ 28428 h 540128"/>
                    <a:gd name="connsiteX43" fmla="*/ 213367 w 426733"/>
                    <a:gd name="connsiteY43" fmla="*/ 28428 h 540128"/>
                    <a:gd name="connsiteX44" fmla="*/ 81079 w 426733"/>
                    <a:gd name="connsiteY44" fmla="*/ 82441 h 540128"/>
                    <a:gd name="connsiteX45" fmla="*/ 28449 w 426733"/>
                    <a:gd name="connsiteY45" fmla="*/ 213209 h 540128"/>
                    <a:gd name="connsiteX46" fmla="*/ 62588 w 426733"/>
                    <a:gd name="connsiteY46" fmla="*/ 341134 h 540128"/>
                    <a:gd name="connsiteX47" fmla="*/ 85347 w 426733"/>
                    <a:gd name="connsiteY47" fmla="*/ 412203 h 540128"/>
                    <a:gd name="connsiteX48" fmla="*/ 45518 w 426733"/>
                    <a:gd name="connsiteY48" fmla="*/ 511701 h 54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26733" h="540128">
                      <a:moveTo>
                        <a:pt x="355611" y="540128"/>
                      </a:moveTo>
                      <a:lnTo>
                        <a:pt x="14224" y="540128"/>
                      </a:lnTo>
                      <a:cubicBezTo>
                        <a:pt x="8534" y="540128"/>
                        <a:pt x="2845" y="537286"/>
                        <a:pt x="1422" y="531600"/>
                      </a:cubicBezTo>
                      <a:cubicBezTo>
                        <a:pt x="-1422" y="525914"/>
                        <a:pt x="1422" y="520229"/>
                        <a:pt x="4267" y="515965"/>
                      </a:cubicBezTo>
                      <a:cubicBezTo>
                        <a:pt x="4267" y="515965"/>
                        <a:pt x="56898" y="461952"/>
                        <a:pt x="56898" y="412203"/>
                      </a:cubicBezTo>
                      <a:cubicBezTo>
                        <a:pt x="56898" y="362455"/>
                        <a:pt x="48363" y="375247"/>
                        <a:pt x="36983" y="355348"/>
                      </a:cubicBezTo>
                      <a:cubicBezTo>
                        <a:pt x="19915" y="324077"/>
                        <a:pt x="0" y="284278"/>
                        <a:pt x="0" y="213209"/>
                      </a:cubicBezTo>
                      <a:cubicBezTo>
                        <a:pt x="0" y="156353"/>
                        <a:pt x="21337" y="102340"/>
                        <a:pt x="61165" y="62542"/>
                      </a:cubicBezTo>
                      <a:cubicBezTo>
                        <a:pt x="100993" y="22742"/>
                        <a:pt x="155047" y="0"/>
                        <a:pt x="213367" y="0"/>
                      </a:cubicBezTo>
                      <a:lnTo>
                        <a:pt x="298713" y="0"/>
                      </a:lnTo>
                      <a:cubicBezTo>
                        <a:pt x="307247" y="0"/>
                        <a:pt x="312938" y="5686"/>
                        <a:pt x="312938" y="14214"/>
                      </a:cubicBezTo>
                      <a:lnTo>
                        <a:pt x="312938" y="93812"/>
                      </a:lnTo>
                      <a:lnTo>
                        <a:pt x="405396" y="186202"/>
                      </a:lnTo>
                      <a:cubicBezTo>
                        <a:pt x="418199" y="198995"/>
                        <a:pt x="426733" y="217473"/>
                        <a:pt x="426733" y="235951"/>
                      </a:cubicBezTo>
                      <a:lnTo>
                        <a:pt x="426733" y="247322"/>
                      </a:lnTo>
                      <a:cubicBezTo>
                        <a:pt x="426733" y="270064"/>
                        <a:pt x="415354" y="291385"/>
                        <a:pt x="396862" y="305599"/>
                      </a:cubicBezTo>
                      <a:cubicBezTo>
                        <a:pt x="378370" y="318392"/>
                        <a:pt x="354189" y="322656"/>
                        <a:pt x="332852" y="315549"/>
                      </a:cubicBezTo>
                      <a:lnTo>
                        <a:pt x="312938" y="308442"/>
                      </a:lnTo>
                      <a:lnTo>
                        <a:pt x="312938" y="352505"/>
                      </a:lnTo>
                      <a:cubicBezTo>
                        <a:pt x="312938" y="403675"/>
                        <a:pt x="325740" y="452002"/>
                        <a:pt x="349921" y="493223"/>
                      </a:cubicBezTo>
                      <a:cubicBezTo>
                        <a:pt x="355611" y="503173"/>
                        <a:pt x="361301" y="511701"/>
                        <a:pt x="366990" y="515965"/>
                      </a:cubicBezTo>
                      <a:cubicBezTo>
                        <a:pt x="372680" y="520229"/>
                        <a:pt x="372680" y="525914"/>
                        <a:pt x="369835" y="531600"/>
                      </a:cubicBezTo>
                      <a:cubicBezTo>
                        <a:pt x="366990" y="537286"/>
                        <a:pt x="362723" y="540128"/>
                        <a:pt x="357033" y="540128"/>
                      </a:cubicBezTo>
                      <a:close/>
                      <a:moveTo>
                        <a:pt x="45518" y="511701"/>
                      </a:moveTo>
                      <a:lnTo>
                        <a:pt x="327162" y="511701"/>
                      </a:lnTo>
                      <a:cubicBezTo>
                        <a:pt x="327162" y="510280"/>
                        <a:pt x="325740" y="508858"/>
                        <a:pt x="324317" y="507437"/>
                      </a:cubicBezTo>
                      <a:cubicBezTo>
                        <a:pt x="298713" y="461952"/>
                        <a:pt x="284489" y="409361"/>
                        <a:pt x="284489" y="352505"/>
                      </a:cubicBezTo>
                      <a:lnTo>
                        <a:pt x="284489" y="298492"/>
                      </a:lnTo>
                      <a:lnTo>
                        <a:pt x="233281" y="281436"/>
                      </a:lnTo>
                      <a:cubicBezTo>
                        <a:pt x="204832" y="271486"/>
                        <a:pt x="184918" y="244479"/>
                        <a:pt x="184918" y="214630"/>
                      </a:cubicBezTo>
                      <a:lnTo>
                        <a:pt x="184918" y="198995"/>
                      </a:lnTo>
                      <a:cubicBezTo>
                        <a:pt x="184918" y="190467"/>
                        <a:pt x="190608" y="184781"/>
                        <a:pt x="199142" y="184781"/>
                      </a:cubicBezTo>
                      <a:cubicBezTo>
                        <a:pt x="207676" y="184781"/>
                        <a:pt x="213367" y="190467"/>
                        <a:pt x="213367" y="198995"/>
                      </a:cubicBezTo>
                      <a:lnTo>
                        <a:pt x="213367" y="214630"/>
                      </a:lnTo>
                      <a:cubicBezTo>
                        <a:pt x="213367" y="233108"/>
                        <a:pt x="224746" y="248743"/>
                        <a:pt x="243238" y="254429"/>
                      </a:cubicBezTo>
                      <a:lnTo>
                        <a:pt x="342809" y="287121"/>
                      </a:lnTo>
                      <a:cubicBezTo>
                        <a:pt x="355611" y="291385"/>
                        <a:pt x="369835" y="289964"/>
                        <a:pt x="381215" y="281436"/>
                      </a:cubicBezTo>
                      <a:cubicBezTo>
                        <a:pt x="392594" y="272907"/>
                        <a:pt x="398284" y="260115"/>
                        <a:pt x="398284" y="247322"/>
                      </a:cubicBezTo>
                      <a:lnTo>
                        <a:pt x="398284" y="235951"/>
                      </a:lnTo>
                      <a:cubicBezTo>
                        <a:pt x="398284" y="224580"/>
                        <a:pt x="394017" y="213209"/>
                        <a:pt x="385482" y="206102"/>
                      </a:cubicBezTo>
                      <a:lnTo>
                        <a:pt x="288756" y="109447"/>
                      </a:lnTo>
                      <a:cubicBezTo>
                        <a:pt x="285911" y="106604"/>
                        <a:pt x="284489" y="103762"/>
                        <a:pt x="284489" y="99497"/>
                      </a:cubicBezTo>
                      <a:lnTo>
                        <a:pt x="284489" y="28428"/>
                      </a:lnTo>
                      <a:lnTo>
                        <a:pt x="213367" y="28428"/>
                      </a:lnTo>
                      <a:cubicBezTo>
                        <a:pt x="163581" y="28428"/>
                        <a:pt x="115218" y="48328"/>
                        <a:pt x="81079" y="82441"/>
                      </a:cubicBezTo>
                      <a:cubicBezTo>
                        <a:pt x="46940" y="116554"/>
                        <a:pt x="28449" y="163460"/>
                        <a:pt x="28449" y="213209"/>
                      </a:cubicBezTo>
                      <a:cubicBezTo>
                        <a:pt x="28449" y="275750"/>
                        <a:pt x="46940" y="311285"/>
                        <a:pt x="62588" y="341134"/>
                      </a:cubicBezTo>
                      <a:cubicBezTo>
                        <a:pt x="73967" y="363876"/>
                        <a:pt x="85347" y="385197"/>
                        <a:pt x="85347" y="412203"/>
                      </a:cubicBezTo>
                      <a:cubicBezTo>
                        <a:pt x="85347" y="450581"/>
                        <a:pt x="62588" y="488959"/>
                        <a:pt x="45518" y="511701"/>
                      </a:cubicBezTo>
                      <a:close/>
                    </a:path>
                  </a:pathLst>
                </a:custGeom>
                <a:solidFill>
                  <a:srgbClr val="333333"/>
                </a:solidFill>
                <a:ln w="14222"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AC9434F0-8529-3D5A-0848-9AF026387378}"/>
                    </a:ext>
                  </a:extLst>
                </p:cNvPr>
                <p:cNvSpPr/>
                <p:nvPr/>
              </p:nvSpPr>
              <p:spPr>
                <a:xfrm>
                  <a:off x="7852241" y="2582724"/>
                  <a:ext cx="227590" cy="213208"/>
                </a:xfrm>
                <a:custGeom>
                  <a:avLst/>
                  <a:gdLst>
                    <a:gd name="connsiteX0" fmla="*/ 14224 w 227590"/>
                    <a:gd name="connsiteY0" fmla="*/ 213209 h 213208"/>
                    <a:gd name="connsiteX1" fmla="*/ 0 w 227590"/>
                    <a:gd name="connsiteY1" fmla="*/ 198995 h 213208"/>
                    <a:gd name="connsiteX2" fmla="*/ 0 w 227590"/>
                    <a:gd name="connsiteY2" fmla="*/ 127925 h 213208"/>
                    <a:gd name="connsiteX3" fmla="*/ 128020 w 227590"/>
                    <a:gd name="connsiteY3" fmla="*/ 0 h 213208"/>
                    <a:gd name="connsiteX4" fmla="*/ 213367 w 227590"/>
                    <a:gd name="connsiteY4" fmla="*/ 0 h 213208"/>
                    <a:gd name="connsiteX5" fmla="*/ 227591 w 227590"/>
                    <a:gd name="connsiteY5" fmla="*/ 14214 h 213208"/>
                    <a:gd name="connsiteX6" fmla="*/ 213367 w 227590"/>
                    <a:gd name="connsiteY6" fmla="*/ 28428 h 213208"/>
                    <a:gd name="connsiteX7" fmla="*/ 128020 w 227590"/>
                    <a:gd name="connsiteY7" fmla="*/ 28428 h 213208"/>
                    <a:gd name="connsiteX8" fmla="*/ 28449 w 227590"/>
                    <a:gd name="connsiteY8" fmla="*/ 127925 h 213208"/>
                    <a:gd name="connsiteX9" fmla="*/ 28449 w 227590"/>
                    <a:gd name="connsiteY9" fmla="*/ 198995 h 213208"/>
                    <a:gd name="connsiteX10" fmla="*/ 14224 w 227590"/>
                    <a:gd name="connsiteY10" fmla="*/ 213209 h 21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590" h="213208">
                      <a:moveTo>
                        <a:pt x="14224" y="213209"/>
                      </a:moveTo>
                      <a:cubicBezTo>
                        <a:pt x="5690" y="213209"/>
                        <a:pt x="0" y="207523"/>
                        <a:pt x="0" y="198995"/>
                      </a:cubicBezTo>
                      <a:lnTo>
                        <a:pt x="0" y="127925"/>
                      </a:lnTo>
                      <a:cubicBezTo>
                        <a:pt x="0" y="56856"/>
                        <a:pt x="56898" y="0"/>
                        <a:pt x="128020" y="0"/>
                      </a:cubicBezTo>
                      <a:lnTo>
                        <a:pt x="213367" y="0"/>
                      </a:lnTo>
                      <a:cubicBezTo>
                        <a:pt x="221901" y="0"/>
                        <a:pt x="227591" y="5686"/>
                        <a:pt x="227591" y="14214"/>
                      </a:cubicBezTo>
                      <a:cubicBezTo>
                        <a:pt x="227591" y="22742"/>
                        <a:pt x="221901" y="28428"/>
                        <a:pt x="213367" y="28428"/>
                      </a:cubicBezTo>
                      <a:lnTo>
                        <a:pt x="128020" y="28428"/>
                      </a:lnTo>
                      <a:cubicBezTo>
                        <a:pt x="72544" y="28428"/>
                        <a:pt x="28449" y="72491"/>
                        <a:pt x="28449" y="127925"/>
                      </a:cubicBezTo>
                      <a:lnTo>
                        <a:pt x="28449" y="198995"/>
                      </a:lnTo>
                      <a:cubicBezTo>
                        <a:pt x="28449" y="207523"/>
                        <a:pt x="22759" y="213209"/>
                        <a:pt x="14224" y="213209"/>
                      </a:cubicBezTo>
                      <a:close/>
                    </a:path>
                  </a:pathLst>
                </a:custGeom>
                <a:solidFill>
                  <a:srgbClr val="333333"/>
                </a:solidFill>
                <a:ln w="14222"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90F91067-7525-9011-ED21-115B5454B951}"/>
                    </a:ext>
                  </a:extLst>
                </p:cNvPr>
                <p:cNvSpPr/>
                <p:nvPr/>
              </p:nvSpPr>
              <p:spPr>
                <a:xfrm>
                  <a:off x="7766894" y="2696435"/>
                  <a:ext cx="113795" cy="28427"/>
                </a:xfrm>
                <a:custGeom>
                  <a:avLst/>
                  <a:gdLst>
                    <a:gd name="connsiteX0" fmla="*/ 99571 w 113795"/>
                    <a:gd name="connsiteY0" fmla="*/ 28428 h 28427"/>
                    <a:gd name="connsiteX1" fmla="*/ 14224 w 113795"/>
                    <a:gd name="connsiteY1" fmla="*/ 28428 h 28427"/>
                    <a:gd name="connsiteX2" fmla="*/ 0 w 113795"/>
                    <a:gd name="connsiteY2" fmla="*/ 14214 h 28427"/>
                    <a:gd name="connsiteX3" fmla="*/ 14224 w 113795"/>
                    <a:gd name="connsiteY3" fmla="*/ 0 h 28427"/>
                    <a:gd name="connsiteX4" fmla="*/ 99571 w 113795"/>
                    <a:gd name="connsiteY4" fmla="*/ 0 h 28427"/>
                    <a:gd name="connsiteX5" fmla="*/ 113795 w 113795"/>
                    <a:gd name="connsiteY5" fmla="*/ 14214 h 28427"/>
                    <a:gd name="connsiteX6" fmla="*/ 99571 w 113795"/>
                    <a:gd name="connsiteY6" fmla="*/ 28428 h 2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795" h="28427">
                      <a:moveTo>
                        <a:pt x="99571" y="28428"/>
                      </a:moveTo>
                      <a:lnTo>
                        <a:pt x="14224" y="28428"/>
                      </a:lnTo>
                      <a:cubicBezTo>
                        <a:pt x="5690" y="28428"/>
                        <a:pt x="0" y="22742"/>
                        <a:pt x="0" y="14214"/>
                      </a:cubicBezTo>
                      <a:cubicBezTo>
                        <a:pt x="0" y="5686"/>
                        <a:pt x="5690" y="0"/>
                        <a:pt x="14224" y="0"/>
                      </a:cubicBezTo>
                      <a:lnTo>
                        <a:pt x="99571" y="0"/>
                      </a:lnTo>
                      <a:cubicBezTo>
                        <a:pt x="108105" y="0"/>
                        <a:pt x="113795" y="5686"/>
                        <a:pt x="113795" y="14214"/>
                      </a:cubicBezTo>
                      <a:cubicBezTo>
                        <a:pt x="113795" y="22742"/>
                        <a:pt x="108105" y="28428"/>
                        <a:pt x="99571" y="28428"/>
                      </a:cubicBezTo>
                      <a:close/>
                    </a:path>
                  </a:pathLst>
                </a:custGeom>
                <a:solidFill>
                  <a:srgbClr val="333333"/>
                </a:solidFill>
                <a:ln w="14222"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CF0FAF3A-772D-B007-50D5-8D3740715E54}"/>
                    </a:ext>
                  </a:extLst>
                </p:cNvPr>
                <p:cNvSpPr/>
                <p:nvPr/>
              </p:nvSpPr>
              <p:spPr>
                <a:xfrm>
                  <a:off x="7951812" y="2497441"/>
                  <a:ext cx="28448" cy="113711"/>
                </a:xfrm>
                <a:custGeom>
                  <a:avLst/>
                  <a:gdLst>
                    <a:gd name="connsiteX0" fmla="*/ 14224 w 28448"/>
                    <a:gd name="connsiteY0" fmla="*/ 113711 h 113711"/>
                    <a:gd name="connsiteX1" fmla="*/ 0 w 28448"/>
                    <a:gd name="connsiteY1" fmla="*/ 99497 h 113711"/>
                    <a:gd name="connsiteX2" fmla="*/ 0 w 28448"/>
                    <a:gd name="connsiteY2" fmla="*/ 14214 h 113711"/>
                    <a:gd name="connsiteX3" fmla="*/ 14224 w 28448"/>
                    <a:gd name="connsiteY3" fmla="*/ 0 h 113711"/>
                    <a:gd name="connsiteX4" fmla="*/ 28449 w 28448"/>
                    <a:gd name="connsiteY4" fmla="*/ 14214 h 113711"/>
                    <a:gd name="connsiteX5" fmla="*/ 28449 w 28448"/>
                    <a:gd name="connsiteY5" fmla="*/ 99497 h 113711"/>
                    <a:gd name="connsiteX6" fmla="*/ 14224 w 28448"/>
                    <a:gd name="connsiteY6" fmla="*/ 113711 h 1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 h="113711">
                      <a:moveTo>
                        <a:pt x="14224" y="113711"/>
                      </a:moveTo>
                      <a:cubicBezTo>
                        <a:pt x="5690" y="113711"/>
                        <a:pt x="0" y="108026"/>
                        <a:pt x="0" y="99497"/>
                      </a:cubicBezTo>
                      <a:lnTo>
                        <a:pt x="0" y="14214"/>
                      </a:lnTo>
                      <a:cubicBezTo>
                        <a:pt x="0" y="5686"/>
                        <a:pt x="5690" y="0"/>
                        <a:pt x="14224" y="0"/>
                      </a:cubicBezTo>
                      <a:cubicBezTo>
                        <a:pt x="22759" y="0"/>
                        <a:pt x="28449" y="5686"/>
                        <a:pt x="28449" y="14214"/>
                      </a:cubicBezTo>
                      <a:lnTo>
                        <a:pt x="28449" y="99497"/>
                      </a:lnTo>
                      <a:cubicBezTo>
                        <a:pt x="28449" y="108026"/>
                        <a:pt x="22759" y="113711"/>
                        <a:pt x="14224" y="113711"/>
                      </a:cubicBezTo>
                      <a:close/>
                    </a:path>
                  </a:pathLst>
                </a:custGeom>
                <a:solidFill>
                  <a:srgbClr val="333333"/>
                </a:solidFill>
                <a:ln w="14222"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3B7B8407-E0B6-F68E-9616-4CB00EB2BB31}"/>
                    </a:ext>
                  </a:extLst>
                </p:cNvPr>
                <p:cNvSpPr/>
                <p:nvPr/>
              </p:nvSpPr>
              <p:spPr>
                <a:xfrm>
                  <a:off x="7825215" y="2555718"/>
                  <a:ext cx="83923" cy="84019"/>
                </a:xfrm>
                <a:custGeom>
                  <a:avLst/>
                  <a:gdLst>
                    <a:gd name="connsiteX0" fmla="*/ 69700 w 83923"/>
                    <a:gd name="connsiteY0" fmla="*/ 83862 h 84019"/>
                    <a:gd name="connsiteX1" fmla="*/ 59742 w 83923"/>
                    <a:gd name="connsiteY1" fmla="*/ 79598 h 84019"/>
                    <a:gd name="connsiteX2" fmla="*/ 4268 w 83923"/>
                    <a:gd name="connsiteY2" fmla="*/ 24164 h 84019"/>
                    <a:gd name="connsiteX3" fmla="*/ 4268 w 83923"/>
                    <a:gd name="connsiteY3" fmla="*/ 4264 h 84019"/>
                    <a:gd name="connsiteX4" fmla="*/ 24181 w 83923"/>
                    <a:gd name="connsiteY4" fmla="*/ 4264 h 84019"/>
                    <a:gd name="connsiteX5" fmla="*/ 79657 w 83923"/>
                    <a:gd name="connsiteY5" fmla="*/ 59699 h 84019"/>
                    <a:gd name="connsiteX6" fmla="*/ 79657 w 83923"/>
                    <a:gd name="connsiteY6" fmla="*/ 79598 h 84019"/>
                    <a:gd name="connsiteX7" fmla="*/ 69700 w 83923"/>
                    <a:gd name="connsiteY7" fmla="*/ 83862 h 8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923" h="84019">
                      <a:moveTo>
                        <a:pt x="69700" y="83862"/>
                      </a:moveTo>
                      <a:cubicBezTo>
                        <a:pt x="65432" y="83862"/>
                        <a:pt x="62587" y="83862"/>
                        <a:pt x="59742" y="79598"/>
                      </a:cubicBezTo>
                      <a:lnTo>
                        <a:pt x="4268" y="24164"/>
                      </a:lnTo>
                      <a:cubicBezTo>
                        <a:pt x="-1423" y="18478"/>
                        <a:pt x="-1423" y="9950"/>
                        <a:pt x="4268" y="4264"/>
                      </a:cubicBezTo>
                      <a:cubicBezTo>
                        <a:pt x="9957" y="-1421"/>
                        <a:pt x="18492" y="-1421"/>
                        <a:pt x="24181" y="4264"/>
                      </a:cubicBezTo>
                      <a:lnTo>
                        <a:pt x="79657" y="59699"/>
                      </a:lnTo>
                      <a:cubicBezTo>
                        <a:pt x="85346" y="65384"/>
                        <a:pt x="85346" y="73912"/>
                        <a:pt x="79657" y="79598"/>
                      </a:cubicBezTo>
                      <a:cubicBezTo>
                        <a:pt x="73967" y="85283"/>
                        <a:pt x="72545" y="83862"/>
                        <a:pt x="69700" y="83862"/>
                      </a:cubicBezTo>
                      <a:close/>
                    </a:path>
                  </a:pathLst>
                </a:custGeom>
                <a:solidFill>
                  <a:srgbClr val="333333"/>
                </a:solidFill>
                <a:ln w="14222" cap="flat">
                  <a:noFill/>
                  <a:prstDash val="solid"/>
                  <a:miter/>
                </a:ln>
              </p:spPr>
              <p:txBody>
                <a:bodyPr rtlCol="0" anchor="ctr"/>
                <a:lstStyle/>
                <a:p>
                  <a:endParaRPr lang="en-US"/>
                </a:p>
              </p:txBody>
            </p:sp>
          </p:grpSp>
          <p:grpSp>
            <p:nvGrpSpPr>
              <p:cNvPr id="100" name="Graphic 2">
                <a:extLst>
                  <a:ext uri="{FF2B5EF4-FFF2-40B4-BE49-F238E27FC236}">
                    <a16:creationId xmlns:a16="http://schemas.microsoft.com/office/drawing/2014/main" id="{168A2AB8-7F54-AD1F-563E-70E7AE87721E}"/>
                  </a:ext>
                </a:extLst>
              </p:cNvPr>
              <p:cNvGrpSpPr/>
              <p:nvPr/>
            </p:nvGrpSpPr>
            <p:grpSpPr>
              <a:xfrm>
                <a:off x="7354166" y="2184735"/>
                <a:ext cx="624672" cy="909689"/>
                <a:chOff x="7354166" y="2184735"/>
                <a:chExt cx="624672" cy="909689"/>
              </a:xfrm>
              <a:solidFill>
                <a:srgbClr val="333333"/>
              </a:solidFill>
            </p:grpSpPr>
            <p:grpSp>
              <p:nvGrpSpPr>
                <p:cNvPr id="101" name="Graphic 2">
                  <a:extLst>
                    <a:ext uri="{FF2B5EF4-FFF2-40B4-BE49-F238E27FC236}">
                      <a16:creationId xmlns:a16="http://schemas.microsoft.com/office/drawing/2014/main" id="{0634AD99-E14C-EF01-D599-0543C05ABE07}"/>
                    </a:ext>
                  </a:extLst>
                </p:cNvPr>
                <p:cNvGrpSpPr/>
                <p:nvPr/>
              </p:nvGrpSpPr>
              <p:grpSpPr>
                <a:xfrm>
                  <a:off x="7397059" y="2184735"/>
                  <a:ext cx="325739" cy="909689"/>
                  <a:chOff x="7397059" y="2184735"/>
                  <a:chExt cx="325739" cy="909689"/>
                </a:xfrm>
                <a:solidFill>
                  <a:srgbClr val="333333"/>
                </a:solidFill>
              </p:grpSpPr>
              <p:sp>
                <p:nvSpPr>
                  <p:cNvPr id="106" name="Freeform 105">
                    <a:extLst>
                      <a:ext uri="{FF2B5EF4-FFF2-40B4-BE49-F238E27FC236}">
                        <a16:creationId xmlns:a16="http://schemas.microsoft.com/office/drawing/2014/main" id="{932E6A66-9C8D-2D08-B7EC-949D039B580C}"/>
                      </a:ext>
                    </a:extLst>
                  </p:cNvPr>
                  <p:cNvSpPr/>
                  <p:nvPr/>
                </p:nvSpPr>
                <p:spPr>
                  <a:xfrm>
                    <a:off x="7553528" y="2852788"/>
                    <a:ext cx="28448" cy="241636"/>
                  </a:xfrm>
                  <a:custGeom>
                    <a:avLst/>
                    <a:gdLst>
                      <a:gd name="connsiteX0" fmla="*/ 14224 w 28448"/>
                      <a:gd name="connsiteY0" fmla="*/ 241636 h 241636"/>
                      <a:gd name="connsiteX1" fmla="*/ 0 w 28448"/>
                      <a:gd name="connsiteY1" fmla="*/ 227422 h 241636"/>
                      <a:gd name="connsiteX2" fmla="*/ 0 w 28448"/>
                      <a:gd name="connsiteY2" fmla="*/ 14214 h 241636"/>
                      <a:gd name="connsiteX3" fmla="*/ 14224 w 28448"/>
                      <a:gd name="connsiteY3" fmla="*/ 0 h 241636"/>
                      <a:gd name="connsiteX4" fmla="*/ 28449 w 28448"/>
                      <a:gd name="connsiteY4" fmla="*/ 14214 h 241636"/>
                      <a:gd name="connsiteX5" fmla="*/ 28449 w 28448"/>
                      <a:gd name="connsiteY5" fmla="*/ 227422 h 241636"/>
                      <a:gd name="connsiteX6" fmla="*/ 14224 w 28448"/>
                      <a:gd name="connsiteY6" fmla="*/ 241636 h 24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 h="241636">
                        <a:moveTo>
                          <a:pt x="14224" y="241636"/>
                        </a:moveTo>
                        <a:cubicBezTo>
                          <a:pt x="5690" y="241636"/>
                          <a:pt x="0" y="235951"/>
                          <a:pt x="0" y="227422"/>
                        </a:cubicBezTo>
                        <a:lnTo>
                          <a:pt x="0" y="14214"/>
                        </a:lnTo>
                        <a:cubicBezTo>
                          <a:pt x="0" y="5686"/>
                          <a:pt x="5690" y="0"/>
                          <a:pt x="14224" y="0"/>
                        </a:cubicBezTo>
                        <a:cubicBezTo>
                          <a:pt x="22759" y="0"/>
                          <a:pt x="28449" y="5686"/>
                          <a:pt x="28449" y="14214"/>
                        </a:cubicBezTo>
                        <a:lnTo>
                          <a:pt x="28449" y="227422"/>
                        </a:lnTo>
                        <a:cubicBezTo>
                          <a:pt x="28449" y="235951"/>
                          <a:pt x="22759" y="241636"/>
                          <a:pt x="14224" y="241636"/>
                        </a:cubicBezTo>
                        <a:close/>
                      </a:path>
                    </a:pathLst>
                  </a:custGeom>
                  <a:solidFill>
                    <a:srgbClr val="333333"/>
                  </a:solidFill>
                  <a:ln w="14222"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3F0AE19-621A-1ADB-39F0-125105BCD805}"/>
                      </a:ext>
                    </a:extLst>
                  </p:cNvPr>
                  <p:cNvSpPr/>
                  <p:nvPr/>
                </p:nvSpPr>
                <p:spPr>
                  <a:xfrm>
                    <a:off x="7410535" y="2853462"/>
                    <a:ext cx="85420" cy="240962"/>
                  </a:xfrm>
                  <a:custGeom>
                    <a:avLst/>
                    <a:gdLst>
                      <a:gd name="connsiteX0" fmla="*/ 14973 w 85420"/>
                      <a:gd name="connsiteY0" fmla="*/ 240962 h 240962"/>
                      <a:gd name="connsiteX1" fmla="*/ 10705 w 85420"/>
                      <a:gd name="connsiteY1" fmla="*/ 240962 h 240962"/>
                      <a:gd name="connsiteX2" fmla="*/ 748 w 85420"/>
                      <a:gd name="connsiteY2" fmla="*/ 223906 h 240962"/>
                      <a:gd name="connsiteX3" fmla="*/ 57646 w 85420"/>
                      <a:gd name="connsiteY3" fmla="*/ 10697 h 240962"/>
                      <a:gd name="connsiteX4" fmla="*/ 74715 w 85420"/>
                      <a:gd name="connsiteY4" fmla="*/ 747 h 240962"/>
                      <a:gd name="connsiteX5" fmla="*/ 84673 w 85420"/>
                      <a:gd name="connsiteY5" fmla="*/ 17804 h 240962"/>
                      <a:gd name="connsiteX6" fmla="*/ 27775 w 85420"/>
                      <a:gd name="connsiteY6" fmla="*/ 231013 h 240962"/>
                      <a:gd name="connsiteX7" fmla="*/ 13550 w 85420"/>
                      <a:gd name="connsiteY7" fmla="*/ 240962 h 2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20" h="240962">
                        <a:moveTo>
                          <a:pt x="14973" y="240962"/>
                        </a:moveTo>
                        <a:cubicBezTo>
                          <a:pt x="14973" y="240962"/>
                          <a:pt x="12128" y="240962"/>
                          <a:pt x="10705" y="240962"/>
                        </a:cubicBezTo>
                        <a:cubicBezTo>
                          <a:pt x="3593" y="239541"/>
                          <a:pt x="-2097" y="231013"/>
                          <a:pt x="748" y="223906"/>
                        </a:cubicBezTo>
                        <a:lnTo>
                          <a:pt x="57646" y="10697"/>
                        </a:lnTo>
                        <a:cubicBezTo>
                          <a:pt x="59068" y="3590"/>
                          <a:pt x="67603" y="-2095"/>
                          <a:pt x="74715" y="747"/>
                        </a:cubicBezTo>
                        <a:cubicBezTo>
                          <a:pt x="81828" y="2169"/>
                          <a:pt x="87517" y="10697"/>
                          <a:pt x="84673" y="17804"/>
                        </a:cubicBezTo>
                        <a:lnTo>
                          <a:pt x="27775" y="231013"/>
                        </a:lnTo>
                        <a:cubicBezTo>
                          <a:pt x="26352" y="236698"/>
                          <a:pt x="20662" y="240962"/>
                          <a:pt x="13550" y="240962"/>
                        </a:cubicBezTo>
                        <a:close/>
                      </a:path>
                    </a:pathLst>
                  </a:custGeom>
                  <a:solidFill>
                    <a:srgbClr val="333333"/>
                  </a:solidFill>
                  <a:ln w="14222"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8A880DBD-C885-2849-7512-A636F5139B66}"/>
                      </a:ext>
                    </a:extLst>
                  </p:cNvPr>
                  <p:cNvSpPr/>
                  <p:nvPr/>
                </p:nvSpPr>
                <p:spPr>
                  <a:xfrm>
                    <a:off x="7610425" y="2852788"/>
                    <a:ext cx="28448" cy="241636"/>
                  </a:xfrm>
                  <a:custGeom>
                    <a:avLst/>
                    <a:gdLst>
                      <a:gd name="connsiteX0" fmla="*/ 14224 w 28448"/>
                      <a:gd name="connsiteY0" fmla="*/ 241636 h 241636"/>
                      <a:gd name="connsiteX1" fmla="*/ 0 w 28448"/>
                      <a:gd name="connsiteY1" fmla="*/ 227422 h 241636"/>
                      <a:gd name="connsiteX2" fmla="*/ 0 w 28448"/>
                      <a:gd name="connsiteY2" fmla="*/ 14214 h 241636"/>
                      <a:gd name="connsiteX3" fmla="*/ 14224 w 28448"/>
                      <a:gd name="connsiteY3" fmla="*/ 0 h 241636"/>
                      <a:gd name="connsiteX4" fmla="*/ 28449 w 28448"/>
                      <a:gd name="connsiteY4" fmla="*/ 14214 h 241636"/>
                      <a:gd name="connsiteX5" fmla="*/ 28449 w 28448"/>
                      <a:gd name="connsiteY5" fmla="*/ 227422 h 241636"/>
                      <a:gd name="connsiteX6" fmla="*/ 14224 w 28448"/>
                      <a:gd name="connsiteY6" fmla="*/ 241636 h 24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 h="241636">
                        <a:moveTo>
                          <a:pt x="14224" y="241636"/>
                        </a:moveTo>
                        <a:cubicBezTo>
                          <a:pt x="5690" y="241636"/>
                          <a:pt x="0" y="235951"/>
                          <a:pt x="0" y="227422"/>
                        </a:cubicBezTo>
                        <a:lnTo>
                          <a:pt x="0" y="14214"/>
                        </a:lnTo>
                        <a:cubicBezTo>
                          <a:pt x="0" y="5686"/>
                          <a:pt x="5690" y="0"/>
                          <a:pt x="14224" y="0"/>
                        </a:cubicBezTo>
                        <a:cubicBezTo>
                          <a:pt x="22759" y="0"/>
                          <a:pt x="28449" y="5686"/>
                          <a:pt x="28449" y="14214"/>
                        </a:cubicBezTo>
                        <a:lnTo>
                          <a:pt x="28449" y="227422"/>
                        </a:lnTo>
                        <a:cubicBezTo>
                          <a:pt x="28449" y="235951"/>
                          <a:pt x="22759" y="241636"/>
                          <a:pt x="14224" y="241636"/>
                        </a:cubicBezTo>
                        <a:close/>
                      </a:path>
                    </a:pathLst>
                  </a:custGeom>
                  <a:solidFill>
                    <a:srgbClr val="333333"/>
                  </a:solidFill>
                  <a:ln w="14222"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8471A5C4-D4A3-CF4B-A98D-574ADCBF6251}"/>
                      </a:ext>
                    </a:extLst>
                  </p:cNvPr>
                  <p:cNvSpPr/>
                  <p:nvPr/>
                </p:nvSpPr>
                <p:spPr>
                  <a:xfrm>
                    <a:off x="7496630" y="2241591"/>
                    <a:ext cx="142244" cy="184780"/>
                  </a:xfrm>
                  <a:custGeom>
                    <a:avLst/>
                    <a:gdLst>
                      <a:gd name="connsiteX0" fmla="*/ 71122 w 142244"/>
                      <a:gd name="connsiteY0" fmla="*/ 184781 h 184780"/>
                      <a:gd name="connsiteX1" fmla="*/ 0 w 142244"/>
                      <a:gd name="connsiteY1" fmla="*/ 113711 h 184780"/>
                      <a:gd name="connsiteX2" fmla="*/ 0 w 142244"/>
                      <a:gd name="connsiteY2" fmla="*/ 71070 h 184780"/>
                      <a:gd name="connsiteX3" fmla="*/ 11379 w 142244"/>
                      <a:gd name="connsiteY3" fmla="*/ 56856 h 184780"/>
                      <a:gd name="connsiteX4" fmla="*/ 56898 w 142244"/>
                      <a:gd name="connsiteY4" fmla="*/ 14214 h 184780"/>
                      <a:gd name="connsiteX5" fmla="*/ 61165 w 142244"/>
                      <a:gd name="connsiteY5" fmla="*/ 4264 h 184780"/>
                      <a:gd name="connsiteX6" fmla="*/ 71122 w 142244"/>
                      <a:gd name="connsiteY6" fmla="*/ 0 h 184780"/>
                      <a:gd name="connsiteX7" fmla="*/ 123753 w 142244"/>
                      <a:gd name="connsiteY7" fmla="*/ 21321 h 184780"/>
                      <a:gd name="connsiteX8" fmla="*/ 142244 w 142244"/>
                      <a:gd name="connsiteY8" fmla="*/ 71070 h 184780"/>
                      <a:gd name="connsiteX9" fmla="*/ 142244 w 142244"/>
                      <a:gd name="connsiteY9" fmla="*/ 113711 h 184780"/>
                      <a:gd name="connsiteX10" fmla="*/ 71122 w 142244"/>
                      <a:gd name="connsiteY10" fmla="*/ 184781 h 184780"/>
                      <a:gd name="connsiteX11" fmla="*/ 28449 w 142244"/>
                      <a:gd name="connsiteY11" fmla="*/ 81019 h 184780"/>
                      <a:gd name="connsiteX12" fmla="*/ 28449 w 142244"/>
                      <a:gd name="connsiteY12" fmla="*/ 113711 h 184780"/>
                      <a:gd name="connsiteX13" fmla="*/ 71122 w 142244"/>
                      <a:gd name="connsiteY13" fmla="*/ 156353 h 184780"/>
                      <a:gd name="connsiteX14" fmla="*/ 113795 w 142244"/>
                      <a:gd name="connsiteY14" fmla="*/ 113711 h 184780"/>
                      <a:gd name="connsiteX15" fmla="*/ 113795 w 142244"/>
                      <a:gd name="connsiteY15" fmla="*/ 71070 h 184780"/>
                      <a:gd name="connsiteX16" fmla="*/ 83925 w 142244"/>
                      <a:gd name="connsiteY16" fmla="*/ 29849 h 184780"/>
                      <a:gd name="connsiteX17" fmla="*/ 66855 w 142244"/>
                      <a:gd name="connsiteY17" fmla="*/ 58277 h 184780"/>
                      <a:gd name="connsiteX18" fmla="*/ 28449 w 142244"/>
                      <a:gd name="connsiteY18" fmla="*/ 82441 h 1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44" h="184780">
                        <a:moveTo>
                          <a:pt x="71122" y="184781"/>
                        </a:moveTo>
                        <a:cubicBezTo>
                          <a:pt x="31294" y="184781"/>
                          <a:pt x="0" y="153510"/>
                          <a:pt x="0" y="113711"/>
                        </a:cubicBezTo>
                        <a:lnTo>
                          <a:pt x="0" y="71070"/>
                        </a:lnTo>
                        <a:cubicBezTo>
                          <a:pt x="0" y="63963"/>
                          <a:pt x="4267" y="58277"/>
                          <a:pt x="11379" y="56856"/>
                        </a:cubicBezTo>
                        <a:cubicBezTo>
                          <a:pt x="14224" y="56856"/>
                          <a:pt x="56898" y="44063"/>
                          <a:pt x="56898" y="14214"/>
                        </a:cubicBezTo>
                        <a:cubicBezTo>
                          <a:pt x="56898" y="9950"/>
                          <a:pt x="58320" y="7107"/>
                          <a:pt x="61165" y="4264"/>
                        </a:cubicBezTo>
                        <a:cubicBezTo>
                          <a:pt x="64010" y="1421"/>
                          <a:pt x="66855" y="0"/>
                          <a:pt x="71122" y="0"/>
                        </a:cubicBezTo>
                        <a:cubicBezTo>
                          <a:pt x="75389" y="0"/>
                          <a:pt x="102416" y="0"/>
                          <a:pt x="123753" y="21321"/>
                        </a:cubicBezTo>
                        <a:cubicBezTo>
                          <a:pt x="136554" y="34114"/>
                          <a:pt x="142244" y="51170"/>
                          <a:pt x="142244" y="71070"/>
                        </a:cubicBezTo>
                        <a:lnTo>
                          <a:pt x="142244" y="113711"/>
                        </a:lnTo>
                        <a:cubicBezTo>
                          <a:pt x="142244" y="153510"/>
                          <a:pt x="110950" y="184781"/>
                          <a:pt x="71122" y="184781"/>
                        </a:cubicBezTo>
                        <a:close/>
                        <a:moveTo>
                          <a:pt x="28449" y="81019"/>
                        </a:moveTo>
                        <a:lnTo>
                          <a:pt x="28449" y="113711"/>
                        </a:lnTo>
                        <a:cubicBezTo>
                          <a:pt x="28449" y="137875"/>
                          <a:pt x="46940" y="156353"/>
                          <a:pt x="71122" y="156353"/>
                        </a:cubicBezTo>
                        <a:cubicBezTo>
                          <a:pt x="95304" y="156353"/>
                          <a:pt x="113795" y="137875"/>
                          <a:pt x="113795" y="113711"/>
                        </a:cubicBezTo>
                        <a:lnTo>
                          <a:pt x="113795" y="71070"/>
                        </a:lnTo>
                        <a:cubicBezTo>
                          <a:pt x="113795" y="42642"/>
                          <a:pt x="96726" y="32692"/>
                          <a:pt x="83925" y="29849"/>
                        </a:cubicBezTo>
                        <a:cubicBezTo>
                          <a:pt x="81079" y="39799"/>
                          <a:pt x="75389" y="49749"/>
                          <a:pt x="66855" y="58277"/>
                        </a:cubicBezTo>
                        <a:cubicBezTo>
                          <a:pt x="55476" y="69648"/>
                          <a:pt x="39828" y="78176"/>
                          <a:pt x="28449" y="82441"/>
                        </a:cubicBezTo>
                        <a:close/>
                      </a:path>
                    </a:pathLst>
                  </a:custGeom>
                  <a:solidFill>
                    <a:srgbClr val="333333"/>
                  </a:solidFill>
                  <a:ln w="14222"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2F1A700A-ED21-8D51-AEB1-3B80D5A07AF1}"/>
                      </a:ext>
                    </a:extLst>
                  </p:cNvPr>
                  <p:cNvSpPr/>
                  <p:nvPr/>
                </p:nvSpPr>
                <p:spPr>
                  <a:xfrm>
                    <a:off x="7439732" y="2184735"/>
                    <a:ext cx="256039" cy="198994"/>
                  </a:xfrm>
                  <a:custGeom>
                    <a:avLst/>
                    <a:gdLst>
                      <a:gd name="connsiteX0" fmla="*/ 14224 w 256039"/>
                      <a:gd name="connsiteY0" fmla="*/ 198995 h 198994"/>
                      <a:gd name="connsiteX1" fmla="*/ 0 w 256039"/>
                      <a:gd name="connsiteY1" fmla="*/ 184781 h 198994"/>
                      <a:gd name="connsiteX2" fmla="*/ 0 w 256039"/>
                      <a:gd name="connsiteY2" fmla="*/ 127925 h 198994"/>
                      <a:gd name="connsiteX3" fmla="*/ 38406 w 256039"/>
                      <a:gd name="connsiteY3" fmla="*/ 38378 h 198994"/>
                      <a:gd name="connsiteX4" fmla="*/ 128020 w 256039"/>
                      <a:gd name="connsiteY4" fmla="*/ 0 h 198994"/>
                      <a:gd name="connsiteX5" fmla="*/ 217634 w 256039"/>
                      <a:gd name="connsiteY5" fmla="*/ 38378 h 198994"/>
                      <a:gd name="connsiteX6" fmla="*/ 256040 w 256039"/>
                      <a:gd name="connsiteY6" fmla="*/ 127925 h 198994"/>
                      <a:gd name="connsiteX7" fmla="*/ 256040 w 256039"/>
                      <a:gd name="connsiteY7" fmla="*/ 184781 h 198994"/>
                      <a:gd name="connsiteX8" fmla="*/ 241815 w 256039"/>
                      <a:gd name="connsiteY8" fmla="*/ 198995 h 198994"/>
                      <a:gd name="connsiteX9" fmla="*/ 227591 w 256039"/>
                      <a:gd name="connsiteY9" fmla="*/ 184781 h 198994"/>
                      <a:gd name="connsiteX10" fmla="*/ 227591 w 256039"/>
                      <a:gd name="connsiteY10" fmla="*/ 127925 h 198994"/>
                      <a:gd name="connsiteX11" fmla="*/ 196297 w 256039"/>
                      <a:gd name="connsiteY11" fmla="*/ 58277 h 198994"/>
                      <a:gd name="connsiteX12" fmla="*/ 128020 w 256039"/>
                      <a:gd name="connsiteY12" fmla="*/ 28428 h 198994"/>
                      <a:gd name="connsiteX13" fmla="*/ 58320 w 256039"/>
                      <a:gd name="connsiteY13" fmla="*/ 58277 h 198994"/>
                      <a:gd name="connsiteX14" fmla="*/ 28449 w 256039"/>
                      <a:gd name="connsiteY14" fmla="*/ 127925 h 198994"/>
                      <a:gd name="connsiteX15" fmla="*/ 28449 w 256039"/>
                      <a:gd name="connsiteY15" fmla="*/ 184781 h 198994"/>
                      <a:gd name="connsiteX16" fmla="*/ 14224 w 256039"/>
                      <a:gd name="connsiteY16" fmla="*/ 198995 h 19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039" h="198994">
                        <a:moveTo>
                          <a:pt x="14224" y="198995"/>
                        </a:moveTo>
                        <a:cubicBezTo>
                          <a:pt x="5690" y="198995"/>
                          <a:pt x="0" y="193309"/>
                          <a:pt x="0" y="184781"/>
                        </a:cubicBezTo>
                        <a:lnTo>
                          <a:pt x="0" y="127925"/>
                        </a:lnTo>
                        <a:cubicBezTo>
                          <a:pt x="0" y="95233"/>
                          <a:pt x="14224" y="62542"/>
                          <a:pt x="38406" y="38378"/>
                        </a:cubicBezTo>
                        <a:cubicBezTo>
                          <a:pt x="62588" y="14214"/>
                          <a:pt x="95304" y="0"/>
                          <a:pt x="128020" y="0"/>
                        </a:cubicBezTo>
                        <a:cubicBezTo>
                          <a:pt x="160736" y="0"/>
                          <a:pt x="192030" y="14214"/>
                          <a:pt x="217634" y="38378"/>
                        </a:cubicBezTo>
                        <a:cubicBezTo>
                          <a:pt x="241815" y="62542"/>
                          <a:pt x="256040" y="95233"/>
                          <a:pt x="256040" y="127925"/>
                        </a:cubicBezTo>
                        <a:cubicBezTo>
                          <a:pt x="256040" y="170567"/>
                          <a:pt x="256040" y="184781"/>
                          <a:pt x="256040" y="184781"/>
                        </a:cubicBezTo>
                        <a:cubicBezTo>
                          <a:pt x="256040" y="193309"/>
                          <a:pt x="250350" y="198995"/>
                          <a:pt x="241815" y="198995"/>
                        </a:cubicBezTo>
                        <a:cubicBezTo>
                          <a:pt x="233281" y="198995"/>
                          <a:pt x="227591" y="193309"/>
                          <a:pt x="227591" y="184781"/>
                        </a:cubicBezTo>
                        <a:cubicBezTo>
                          <a:pt x="227591" y="184781"/>
                          <a:pt x="227591" y="170567"/>
                          <a:pt x="227591" y="127925"/>
                        </a:cubicBezTo>
                        <a:cubicBezTo>
                          <a:pt x="227591" y="103762"/>
                          <a:pt x="216212" y="78176"/>
                          <a:pt x="196297" y="58277"/>
                        </a:cubicBezTo>
                        <a:cubicBezTo>
                          <a:pt x="176383" y="38378"/>
                          <a:pt x="152202" y="28428"/>
                          <a:pt x="128020" y="28428"/>
                        </a:cubicBezTo>
                        <a:cubicBezTo>
                          <a:pt x="103838" y="28428"/>
                          <a:pt x="78234" y="38378"/>
                          <a:pt x="58320" y="58277"/>
                        </a:cubicBezTo>
                        <a:cubicBezTo>
                          <a:pt x="38406" y="78176"/>
                          <a:pt x="27026" y="103762"/>
                          <a:pt x="28449" y="127925"/>
                        </a:cubicBezTo>
                        <a:lnTo>
                          <a:pt x="28449" y="184781"/>
                        </a:lnTo>
                        <a:cubicBezTo>
                          <a:pt x="28449" y="193309"/>
                          <a:pt x="22759" y="198995"/>
                          <a:pt x="14224" y="198995"/>
                        </a:cubicBezTo>
                        <a:close/>
                      </a:path>
                    </a:pathLst>
                  </a:custGeom>
                  <a:solidFill>
                    <a:srgbClr val="333333"/>
                  </a:solidFill>
                  <a:ln w="14222"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0A380B5E-313C-0C95-FB78-93360E5F46AC}"/>
                      </a:ext>
                    </a:extLst>
                  </p:cNvPr>
                  <p:cNvSpPr/>
                  <p:nvPr/>
                </p:nvSpPr>
                <p:spPr>
                  <a:xfrm>
                    <a:off x="7397059" y="2484648"/>
                    <a:ext cx="325739" cy="396567"/>
                  </a:xfrm>
                  <a:custGeom>
                    <a:avLst/>
                    <a:gdLst>
                      <a:gd name="connsiteX0" fmla="*/ 312938 w 325739"/>
                      <a:gd name="connsiteY0" fmla="*/ 396568 h 396567"/>
                      <a:gd name="connsiteX1" fmla="*/ 14224 w 325739"/>
                      <a:gd name="connsiteY1" fmla="*/ 396568 h 396567"/>
                      <a:gd name="connsiteX2" fmla="*/ 0 w 325739"/>
                      <a:gd name="connsiteY2" fmla="*/ 382354 h 396567"/>
                      <a:gd name="connsiteX3" fmla="*/ 14224 w 325739"/>
                      <a:gd name="connsiteY3" fmla="*/ 368140 h 396567"/>
                      <a:gd name="connsiteX4" fmla="*/ 295868 w 325739"/>
                      <a:gd name="connsiteY4" fmla="*/ 368140 h 396567"/>
                      <a:gd name="connsiteX5" fmla="*/ 241815 w 325739"/>
                      <a:gd name="connsiteY5" fmla="*/ 15635 h 396567"/>
                      <a:gd name="connsiteX6" fmla="*/ 253195 w 325739"/>
                      <a:gd name="connsiteY6" fmla="*/ 0 h 396567"/>
                      <a:gd name="connsiteX7" fmla="*/ 268842 w 325739"/>
                      <a:gd name="connsiteY7" fmla="*/ 11371 h 396567"/>
                      <a:gd name="connsiteX8" fmla="*/ 325740 w 325739"/>
                      <a:gd name="connsiteY8" fmla="*/ 380933 h 396567"/>
                      <a:gd name="connsiteX9" fmla="*/ 322895 w 325739"/>
                      <a:gd name="connsiteY9" fmla="*/ 392304 h 396567"/>
                      <a:gd name="connsiteX10" fmla="*/ 311516 w 325739"/>
                      <a:gd name="connsiteY10" fmla="*/ 396568 h 39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739" h="396567">
                        <a:moveTo>
                          <a:pt x="312938" y="396568"/>
                        </a:moveTo>
                        <a:lnTo>
                          <a:pt x="14224" y="396568"/>
                        </a:lnTo>
                        <a:cubicBezTo>
                          <a:pt x="5690" y="396568"/>
                          <a:pt x="0" y="390882"/>
                          <a:pt x="0" y="382354"/>
                        </a:cubicBezTo>
                        <a:cubicBezTo>
                          <a:pt x="0" y="373826"/>
                          <a:pt x="5690" y="368140"/>
                          <a:pt x="14224" y="368140"/>
                        </a:cubicBezTo>
                        <a:lnTo>
                          <a:pt x="295868" y="368140"/>
                        </a:lnTo>
                        <a:lnTo>
                          <a:pt x="241815" y="15635"/>
                        </a:lnTo>
                        <a:cubicBezTo>
                          <a:pt x="241815" y="8528"/>
                          <a:pt x="246083" y="0"/>
                          <a:pt x="253195" y="0"/>
                        </a:cubicBezTo>
                        <a:cubicBezTo>
                          <a:pt x="261730" y="0"/>
                          <a:pt x="268842" y="4264"/>
                          <a:pt x="268842" y="11371"/>
                        </a:cubicBezTo>
                        <a:lnTo>
                          <a:pt x="325740" y="380933"/>
                        </a:lnTo>
                        <a:cubicBezTo>
                          <a:pt x="325740" y="385197"/>
                          <a:pt x="325740" y="389461"/>
                          <a:pt x="322895" y="392304"/>
                        </a:cubicBezTo>
                        <a:cubicBezTo>
                          <a:pt x="320050" y="395147"/>
                          <a:pt x="315783" y="396568"/>
                          <a:pt x="311516" y="396568"/>
                        </a:cubicBezTo>
                        <a:close/>
                      </a:path>
                    </a:pathLst>
                  </a:custGeom>
                  <a:solidFill>
                    <a:srgbClr val="333333"/>
                  </a:solidFill>
                  <a:ln w="14222" cap="flat">
                    <a:noFill/>
                    <a:prstDash val="solid"/>
                    <a:miter/>
                  </a:ln>
                </p:spPr>
                <p:txBody>
                  <a:bodyPr rtlCol="0" anchor="ctr"/>
                  <a:lstStyle/>
                  <a:p>
                    <a:endParaRPr lang="en-US"/>
                  </a:p>
                </p:txBody>
              </p:sp>
            </p:grpSp>
            <p:sp>
              <p:nvSpPr>
                <p:cNvPr id="102" name="Freeform 101">
                  <a:extLst>
                    <a:ext uri="{FF2B5EF4-FFF2-40B4-BE49-F238E27FC236}">
                      <a16:creationId xmlns:a16="http://schemas.microsoft.com/office/drawing/2014/main" id="{28438675-6C5D-22AC-219E-2FD7593D2202}"/>
                    </a:ext>
                  </a:extLst>
                </p:cNvPr>
                <p:cNvSpPr/>
                <p:nvPr/>
              </p:nvSpPr>
              <p:spPr>
                <a:xfrm>
                  <a:off x="7368946" y="2397943"/>
                  <a:ext cx="244324" cy="265367"/>
                </a:xfrm>
                <a:custGeom>
                  <a:avLst/>
                  <a:gdLst>
                    <a:gd name="connsiteX0" fmla="*/ 227255 w 244324"/>
                    <a:gd name="connsiteY0" fmla="*/ 255850 h 265367"/>
                    <a:gd name="connsiteX1" fmla="*/ 59407 w 244324"/>
                    <a:gd name="connsiteY1" fmla="*/ 255850 h 265367"/>
                    <a:gd name="connsiteX2" fmla="*/ 12466 w 244324"/>
                    <a:gd name="connsiteY2" fmla="*/ 233108 h 265367"/>
                    <a:gd name="connsiteX3" fmla="*/ 2509 w 244324"/>
                    <a:gd name="connsiteY3" fmla="*/ 181938 h 265367"/>
                    <a:gd name="connsiteX4" fmla="*/ 29536 w 244324"/>
                    <a:gd name="connsiteY4" fmla="*/ 82441 h 265367"/>
                    <a:gd name="connsiteX5" fmla="*/ 116305 w 244324"/>
                    <a:gd name="connsiteY5" fmla="*/ 8528 h 265367"/>
                    <a:gd name="connsiteX6" fmla="*/ 200229 w 244324"/>
                    <a:gd name="connsiteY6" fmla="*/ 0 h 265367"/>
                    <a:gd name="connsiteX7" fmla="*/ 215876 w 244324"/>
                    <a:gd name="connsiteY7" fmla="*/ 12793 h 265367"/>
                    <a:gd name="connsiteX8" fmla="*/ 203074 w 244324"/>
                    <a:gd name="connsiteY8" fmla="*/ 28428 h 265367"/>
                    <a:gd name="connsiteX9" fmla="*/ 119150 w 244324"/>
                    <a:gd name="connsiteY9" fmla="*/ 36956 h 265367"/>
                    <a:gd name="connsiteX10" fmla="*/ 57985 w 244324"/>
                    <a:gd name="connsiteY10" fmla="*/ 89548 h 265367"/>
                    <a:gd name="connsiteX11" fmla="*/ 30958 w 244324"/>
                    <a:gd name="connsiteY11" fmla="*/ 189045 h 265367"/>
                    <a:gd name="connsiteX12" fmla="*/ 36648 w 244324"/>
                    <a:gd name="connsiteY12" fmla="*/ 216052 h 265367"/>
                    <a:gd name="connsiteX13" fmla="*/ 60829 w 244324"/>
                    <a:gd name="connsiteY13" fmla="*/ 228844 h 265367"/>
                    <a:gd name="connsiteX14" fmla="*/ 213031 w 244324"/>
                    <a:gd name="connsiteY14" fmla="*/ 228844 h 265367"/>
                    <a:gd name="connsiteX15" fmla="*/ 173203 w 244324"/>
                    <a:gd name="connsiteY15" fmla="*/ 200416 h 265367"/>
                    <a:gd name="connsiteX16" fmla="*/ 87856 w 244324"/>
                    <a:gd name="connsiteY16" fmla="*/ 200416 h 265367"/>
                    <a:gd name="connsiteX17" fmla="*/ 73632 w 244324"/>
                    <a:gd name="connsiteY17" fmla="*/ 186202 h 265367"/>
                    <a:gd name="connsiteX18" fmla="*/ 87856 w 244324"/>
                    <a:gd name="connsiteY18" fmla="*/ 171988 h 265367"/>
                    <a:gd name="connsiteX19" fmla="*/ 173203 w 244324"/>
                    <a:gd name="connsiteY19" fmla="*/ 171988 h 265367"/>
                    <a:gd name="connsiteX20" fmla="*/ 244325 w 244324"/>
                    <a:gd name="connsiteY20" fmla="*/ 243058 h 265367"/>
                    <a:gd name="connsiteX21" fmla="*/ 230100 w 244324"/>
                    <a:gd name="connsiteY21" fmla="*/ 257272 h 26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4324" h="265367">
                      <a:moveTo>
                        <a:pt x="227255" y="255850"/>
                      </a:moveTo>
                      <a:lnTo>
                        <a:pt x="59407" y="255850"/>
                      </a:lnTo>
                      <a:cubicBezTo>
                        <a:pt x="40915" y="255850"/>
                        <a:pt x="23846" y="247322"/>
                        <a:pt x="12466" y="233108"/>
                      </a:cubicBezTo>
                      <a:cubicBezTo>
                        <a:pt x="1087" y="218894"/>
                        <a:pt x="-3181" y="198995"/>
                        <a:pt x="2509" y="181938"/>
                      </a:cubicBezTo>
                      <a:lnTo>
                        <a:pt x="29536" y="82441"/>
                      </a:lnTo>
                      <a:cubicBezTo>
                        <a:pt x="39493" y="42642"/>
                        <a:pt x="75054" y="12793"/>
                        <a:pt x="116305" y="8528"/>
                      </a:cubicBezTo>
                      <a:lnTo>
                        <a:pt x="200229" y="0"/>
                      </a:lnTo>
                      <a:cubicBezTo>
                        <a:pt x="208764" y="0"/>
                        <a:pt x="214453" y="4264"/>
                        <a:pt x="215876" y="12793"/>
                      </a:cubicBezTo>
                      <a:cubicBezTo>
                        <a:pt x="217298" y="21321"/>
                        <a:pt x="211609" y="27007"/>
                        <a:pt x="203074" y="28428"/>
                      </a:cubicBezTo>
                      <a:lnTo>
                        <a:pt x="119150" y="36956"/>
                      </a:lnTo>
                      <a:cubicBezTo>
                        <a:pt x="89278" y="39799"/>
                        <a:pt x="65097" y="61120"/>
                        <a:pt x="57985" y="89548"/>
                      </a:cubicBezTo>
                      <a:lnTo>
                        <a:pt x="30958" y="189045"/>
                      </a:lnTo>
                      <a:cubicBezTo>
                        <a:pt x="28113" y="198995"/>
                        <a:pt x="30958" y="208945"/>
                        <a:pt x="36648" y="216052"/>
                      </a:cubicBezTo>
                      <a:cubicBezTo>
                        <a:pt x="42338" y="223158"/>
                        <a:pt x="52295" y="228844"/>
                        <a:pt x="60829" y="228844"/>
                      </a:cubicBezTo>
                      <a:lnTo>
                        <a:pt x="213031" y="228844"/>
                      </a:lnTo>
                      <a:cubicBezTo>
                        <a:pt x="207341" y="211788"/>
                        <a:pt x="191694" y="200416"/>
                        <a:pt x="173203" y="200416"/>
                      </a:cubicBezTo>
                      <a:lnTo>
                        <a:pt x="87856" y="200416"/>
                      </a:lnTo>
                      <a:cubicBezTo>
                        <a:pt x="79321" y="200416"/>
                        <a:pt x="73632" y="194731"/>
                        <a:pt x="73632" y="186202"/>
                      </a:cubicBezTo>
                      <a:cubicBezTo>
                        <a:pt x="73632" y="177674"/>
                        <a:pt x="79321" y="171988"/>
                        <a:pt x="87856" y="171988"/>
                      </a:cubicBezTo>
                      <a:lnTo>
                        <a:pt x="173203" y="171988"/>
                      </a:lnTo>
                      <a:cubicBezTo>
                        <a:pt x="213031" y="171988"/>
                        <a:pt x="244325" y="203259"/>
                        <a:pt x="244325" y="243058"/>
                      </a:cubicBezTo>
                      <a:cubicBezTo>
                        <a:pt x="244325" y="282857"/>
                        <a:pt x="238635" y="257272"/>
                        <a:pt x="230100" y="257272"/>
                      </a:cubicBezTo>
                      <a:close/>
                    </a:path>
                  </a:pathLst>
                </a:custGeom>
                <a:solidFill>
                  <a:srgbClr val="333333"/>
                </a:solidFill>
                <a:ln w="14222"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3CC2A010-B377-C688-1DCB-C82741AB7466}"/>
                    </a:ext>
                  </a:extLst>
                </p:cNvPr>
                <p:cNvSpPr/>
                <p:nvPr/>
              </p:nvSpPr>
              <p:spPr>
                <a:xfrm>
                  <a:off x="7448048" y="2483008"/>
                  <a:ext cx="33154" cy="57074"/>
                </a:xfrm>
                <a:custGeom>
                  <a:avLst/>
                  <a:gdLst>
                    <a:gd name="connsiteX0" fmla="*/ 14444 w 33154"/>
                    <a:gd name="connsiteY0" fmla="*/ 57075 h 57074"/>
                    <a:gd name="connsiteX1" fmla="*/ 11599 w 33154"/>
                    <a:gd name="connsiteY1" fmla="*/ 57075 h 57074"/>
                    <a:gd name="connsiteX2" fmla="*/ 219 w 33154"/>
                    <a:gd name="connsiteY2" fmla="*/ 40018 h 57074"/>
                    <a:gd name="connsiteX3" fmla="*/ 4487 w 33154"/>
                    <a:gd name="connsiteY3" fmla="*/ 11591 h 57074"/>
                    <a:gd name="connsiteX4" fmla="*/ 21556 w 33154"/>
                    <a:gd name="connsiteY4" fmla="*/ 219 h 57074"/>
                    <a:gd name="connsiteX5" fmla="*/ 32935 w 33154"/>
                    <a:gd name="connsiteY5" fmla="*/ 17276 h 57074"/>
                    <a:gd name="connsiteX6" fmla="*/ 28668 w 33154"/>
                    <a:gd name="connsiteY6" fmla="*/ 45704 h 57074"/>
                    <a:gd name="connsiteX7" fmla="*/ 14444 w 33154"/>
                    <a:gd name="connsiteY7" fmla="*/ 57075 h 5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54" h="57074">
                      <a:moveTo>
                        <a:pt x="14444" y="57075"/>
                      </a:moveTo>
                      <a:cubicBezTo>
                        <a:pt x="14444" y="57075"/>
                        <a:pt x="13021" y="57075"/>
                        <a:pt x="11599" y="57075"/>
                      </a:cubicBezTo>
                      <a:cubicBezTo>
                        <a:pt x="4487" y="57075"/>
                        <a:pt x="-1203" y="48547"/>
                        <a:pt x="219" y="40018"/>
                      </a:cubicBezTo>
                      <a:lnTo>
                        <a:pt x="4487" y="11591"/>
                      </a:lnTo>
                      <a:cubicBezTo>
                        <a:pt x="4487" y="4484"/>
                        <a:pt x="13021" y="-1202"/>
                        <a:pt x="21556" y="219"/>
                      </a:cubicBezTo>
                      <a:cubicBezTo>
                        <a:pt x="28668" y="219"/>
                        <a:pt x="34358" y="8748"/>
                        <a:pt x="32935" y="17276"/>
                      </a:cubicBezTo>
                      <a:lnTo>
                        <a:pt x="28668" y="45704"/>
                      </a:lnTo>
                      <a:cubicBezTo>
                        <a:pt x="28668" y="52811"/>
                        <a:pt x="21556" y="57075"/>
                        <a:pt x="14444" y="57075"/>
                      </a:cubicBezTo>
                      <a:close/>
                    </a:path>
                  </a:pathLst>
                </a:custGeom>
                <a:solidFill>
                  <a:srgbClr val="333333"/>
                </a:solidFill>
                <a:ln w="14222"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59B9C937-9D19-EB10-4AE3-523BC802383A}"/>
                    </a:ext>
                  </a:extLst>
                </p:cNvPr>
                <p:cNvSpPr/>
                <p:nvPr/>
              </p:nvSpPr>
              <p:spPr>
                <a:xfrm>
                  <a:off x="7354166" y="2627990"/>
                  <a:ext cx="104277" cy="466435"/>
                </a:xfrm>
                <a:custGeom>
                  <a:avLst/>
                  <a:gdLst>
                    <a:gd name="connsiteX0" fmla="*/ 14444 w 104277"/>
                    <a:gd name="connsiteY0" fmla="*/ 466435 h 466435"/>
                    <a:gd name="connsiteX1" fmla="*/ 11599 w 104277"/>
                    <a:gd name="connsiteY1" fmla="*/ 466435 h 466435"/>
                    <a:gd name="connsiteX2" fmla="*/ 219 w 104277"/>
                    <a:gd name="connsiteY2" fmla="*/ 449379 h 466435"/>
                    <a:gd name="connsiteX3" fmla="*/ 75609 w 104277"/>
                    <a:gd name="connsiteY3" fmla="*/ 11590 h 466435"/>
                    <a:gd name="connsiteX4" fmla="*/ 92678 w 104277"/>
                    <a:gd name="connsiteY4" fmla="*/ 219 h 466435"/>
                    <a:gd name="connsiteX5" fmla="*/ 104058 w 104277"/>
                    <a:gd name="connsiteY5" fmla="*/ 17276 h 466435"/>
                    <a:gd name="connsiteX6" fmla="*/ 28668 w 104277"/>
                    <a:gd name="connsiteY6" fmla="*/ 455064 h 466435"/>
                    <a:gd name="connsiteX7" fmla="*/ 14444 w 104277"/>
                    <a:gd name="connsiteY7" fmla="*/ 466435 h 46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277" h="466435">
                      <a:moveTo>
                        <a:pt x="14444" y="466435"/>
                      </a:moveTo>
                      <a:cubicBezTo>
                        <a:pt x="14444" y="466435"/>
                        <a:pt x="13021" y="466435"/>
                        <a:pt x="11599" y="466435"/>
                      </a:cubicBezTo>
                      <a:cubicBezTo>
                        <a:pt x="4487" y="466435"/>
                        <a:pt x="-1203" y="457907"/>
                        <a:pt x="219" y="449379"/>
                      </a:cubicBezTo>
                      <a:lnTo>
                        <a:pt x="75609" y="11590"/>
                      </a:lnTo>
                      <a:cubicBezTo>
                        <a:pt x="75609" y="4483"/>
                        <a:pt x="84144" y="-1202"/>
                        <a:pt x="92678" y="219"/>
                      </a:cubicBezTo>
                      <a:cubicBezTo>
                        <a:pt x="99791" y="219"/>
                        <a:pt x="105480" y="8748"/>
                        <a:pt x="104058" y="17276"/>
                      </a:cubicBezTo>
                      <a:lnTo>
                        <a:pt x="28668" y="455064"/>
                      </a:lnTo>
                      <a:cubicBezTo>
                        <a:pt x="28668" y="462171"/>
                        <a:pt x="21556" y="466435"/>
                        <a:pt x="14444" y="466435"/>
                      </a:cubicBezTo>
                      <a:close/>
                    </a:path>
                  </a:pathLst>
                </a:custGeom>
                <a:solidFill>
                  <a:srgbClr val="333333"/>
                </a:solidFill>
                <a:ln w="14222"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B5C3E410-CD63-A751-0980-C150274E1799}"/>
                    </a:ext>
                  </a:extLst>
                </p:cNvPr>
                <p:cNvSpPr/>
                <p:nvPr/>
              </p:nvSpPr>
              <p:spPr>
                <a:xfrm>
                  <a:off x="7552106" y="2399365"/>
                  <a:ext cx="426733" cy="136453"/>
                </a:xfrm>
                <a:custGeom>
                  <a:avLst/>
                  <a:gdLst>
                    <a:gd name="connsiteX0" fmla="*/ 361300 w 426733"/>
                    <a:gd name="connsiteY0" fmla="*/ 136454 h 136453"/>
                    <a:gd name="connsiteX1" fmla="*/ 355611 w 426733"/>
                    <a:gd name="connsiteY1" fmla="*/ 136454 h 136453"/>
                    <a:gd name="connsiteX2" fmla="*/ 99571 w 426733"/>
                    <a:gd name="connsiteY2" fmla="*/ 113711 h 136453"/>
                    <a:gd name="connsiteX3" fmla="*/ 86769 w 426733"/>
                    <a:gd name="connsiteY3" fmla="*/ 98076 h 136453"/>
                    <a:gd name="connsiteX4" fmla="*/ 102415 w 426733"/>
                    <a:gd name="connsiteY4" fmla="*/ 85283 h 136453"/>
                    <a:gd name="connsiteX5" fmla="*/ 358455 w 426733"/>
                    <a:gd name="connsiteY5" fmla="*/ 108026 h 136453"/>
                    <a:gd name="connsiteX6" fmla="*/ 386904 w 426733"/>
                    <a:gd name="connsiteY6" fmla="*/ 98076 h 136453"/>
                    <a:gd name="connsiteX7" fmla="*/ 396861 w 426733"/>
                    <a:gd name="connsiteY7" fmla="*/ 82441 h 136453"/>
                    <a:gd name="connsiteX8" fmla="*/ 118063 w 426733"/>
                    <a:gd name="connsiteY8" fmla="*/ 31271 h 136453"/>
                    <a:gd name="connsiteX9" fmla="*/ 79656 w 426733"/>
                    <a:gd name="connsiteY9" fmla="*/ 28428 h 136453"/>
                    <a:gd name="connsiteX10" fmla="*/ 14224 w 426733"/>
                    <a:gd name="connsiteY10" fmla="*/ 28428 h 136453"/>
                    <a:gd name="connsiteX11" fmla="*/ 0 w 426733"/>
                    <a:gd name="connsiteY11" fmla="*/ 14214 h 136453"/>
                    <a:gd name="connsiteX12" fmla="*/ 14224 w 426733"/>
                    <a:gd name="connsiteY12" fmla="*/ 0 h 136453"/>
                    <a:gd name="connsiteX13" fmla="*/ 79656 w 426733"/>
                    <a:gd name="connsiteY13" fmla="*/ 0 h 136453"/>
                    <a:gd name="connsiteX14" fmla="*/ 122330 w 426733"/>
                    <a:gd name="connsiteY14" fmla="*/ 4264 h 136453"/>
                    <a:gd name="connsiteX15" fmla="*/ 415353 w 426733"/>
                    <a:gd name="connsiteY15" fmla="*/ 56856 h 136453"/>
                    <a:gd name="connsiteX16" fmla="*/ 426733 w 426733"/>
                    <a:gd name="connsiteY16" fmla="*/ 71070 h 136453"/>
                    <a:gd name="connsiteX17" fmla="*/ 405396 w 426733"/>
                    <a:gd name="connsiteY17" fmla="*/ 119397 h 136453"/>
                    <a:gd name="connsiteX18" fmla="*/ 361300 w 426733"/>
                    <a:gd name="connsiteY18" fmla="*/ 136454 h 13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6733" h="136453">
                      <a:moveTo>
                        <a:pt x="361300" y="136454"/>
                      </a:moveTo>
                      <a:cubicBezTo>
                        <a:pt x="359878" y="136454"/>
                        <a:pt x="357033" y="136454"/>
                        <a:pt x="355611" y="136454"/>
                      </a:cubicBezTo>
                      <a:lnTo>
                        <a:pt x="99571" y="113711"/>
                      </a:lnTo>
                      <a:cubicBezTo>
                        <a:pt x="92459" y="113711"/>
                        <a:pt x="85347" y="106604"/>
                        <a:pt x="86769" y="98076"/>
                      </a:cubicBezTo>
                      <a:cubicBezTo>
                        <a:pt x="86769" y="89548"/>
                        <a:pt x="93881" y="85283"/>
                        <a:pt x="102415" y="85283"/>
                      </a:cubicBezTo>
                      <a:lnTo>
                        <a:pt x="358455" y="108026"/>
                      </a:lnTo>
                      <a:cubicBezTo>
                        <a:pt x="369835" y="108026"/>
                        <a:pt x="379792" y="105183"/>
                        <a:pt x="386904" y="98076"/>
                      </a:cubicBezTo>
                      <a:cubicBezTo>
                        <a:pt x="391172" y="93812"/>
                        <a:pt x="395439" y="88126"/>
                        <a:pt x="396861" y="82441"/>
                      </a:cubicBezTo>
                      <a:lnTo>
                        <a:pt x="118063" y="31271"/>
                      </a:lnTo>
                      <a:cubicBezTo>
                        <a:pt x="105260" y="28428"/>
                        <a:pt x="92459" y="28428"/>
                        <a:pt x="79656" y="28428"/>
                      </a:cubicBezTo>
                      <a:lnTo>
                        <a:pt x="14224" y="28428"/>
                      </a:lnTo>
                      <a:cubicBezTo>
                        <a:pt x="5689" y="28428"/>
                        <a:pt x="0" y="22742"/>
                        <a:pt x="0" y="14214"/>
                      </a:cubicBezTo>
                      <a:cubicBezTo>
                        <a:pt x="0" y="5685"/>
                        <a:pt x="5689" y="0"/>
                        <a:pt x="14224" y="0"/>
                      </a:cubicBezTo>
                      <a:lnTo>
                        <a:pt x="79656" y="0"/>
                      </a:lnTo>
                      <a:cubicBezTo>
                        <a:pt x="93881" y="0"/>
                        <a:pt x="108105" y="0"/>
                        <a:pt x="122330" y="4264"/>
                      </a:cubicBezTo>
                      <a:lnTo>
                        <a:pt x="415353" y="56856"/>
                      </a:lnTo>
                      <a:cubicBezTo>
                        <a:pt x="422465" y="56856"/>
                        <a:pt x="426733" y="63963"/>
                        <a:pt x="426733" y="71070"/>
                      </a:cubicBezTo>
                      <a:cubicBezTo>
                        <a:pt x="426733" y="89548"/>
                        <a:pt x="418198" y="108026"/>
                        <a:pt x="405396" y="119397"/>
                      </a:cubicBezTo>
                      <a:cubicBezTo>
                        <a:pt x="392594" y="130768"/>
                        <a:pt x="376948" y="136454"/>
                        <a:pt x="361300" y="136454"/>
                      </a:cubicBezTo>
                      <a:close/>
                    </a:path>
                  </a:pathLst>
                </a:custGeom>
                <a:solidFill>
                  <a:srgbClr val="333333"/>
                </a:solidFill>
                <a:ln w="14222" cap="flat">
                  <a:noFill/>
                  <a:prstDash val="solid"/>
                  <a:miter/>
                </a:ln>
              </p:spPr>
              <p:txBody>
                <a:bodyPr rtlCol="0" anchor="ctr"/>
                <a:lstStyle/>
                <a:p>
                  <a:endParaRPr lang="en-US"/>
                </a:p>
              </p:txBody>
            </p:sp>
          </p:grpSp>
        </p:grpSp>
      </p:grpSp>
      <p:sp>
        <p:nvSpPr>
          <p:cNvPr id="118" name="Slide Number Placeholder 2">
            <a:extLst>
              <a:ext uri="{FF2B5EF4-FFF2-40B4-BE49-F238E27FC236}">
                <a16:creationId xmlns:a16="http://schemas.microsoft.com/office/drawing/2014/main" id="{AC08B5D6-2221-7E9F-CA7E-BA1AFDF6A0ED}"/>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15</a:t>
            </a:fld>
            <a:endParaRPr lang="en-US"/>
          </a:p>
        </p:txBody>
      </p:sp>
      <p:sp>
        <p:nvSpPr>
          <p:cNvPr id="2" name="TextBox 1">
            <a:extLst>
              <a:ext uri="{FF2B5EF4-FFF2-40B4-BE49-F238E27FC236}">
                <a16:creationId xmlns:a16="http://schemas.microsoft.com/office/drawing/2014/main" id="{954E06A3-AE7A-4AB8-A47D-7CA4D276558F}"/>
              </a:ext>
            </a:extLst>
          </p:cNvPr>
          <p:cNvSpPr txBox="1"/>
          <p:nvPr/>
        </p:nvSpPr>
        <p:spPr>
          <a:xfrm>
            <a:off x="482258" y="2695424"/>
            <a:ext cx="5586033" cy="738664"/>
          </a:xfrm>
          <a:prstGeom prst="rect">
            <a:avLst/>
          </a:prstGeom>
          <a:noFill/>
        </p:spPr>
        <p:txBody>
          <a:bodyPr wrap="square" rtlCol="0">
            <a:spAutoFit/>
          </a:bodyPr>
          <a:lstStyle/>
          <a:p>
            <a:r>
              <a:rPr lang="en-IE" sz="1400" b="1" dirty="0">
                <a:solidFill>
                  <a:srgbClr val="EA0E8B"/>
                </a:solidFill>
                <a:latin typeface="Calibri" panose="020F0502020204030204" pitchFamily="34" charset="0"/>
                <a:ea typeface="Calibri" panose="020F0502020204030204" pitchFamily="34" charset="0"/>
                <a:cs typeface="Calibri" panose="020F0502020204030204" pitchFamily="34" charset="0"/>
              </a:rPr>
              <a:t>ACCESS VIA </a:t>
            </a:r>
            <a:r>
              <a:rPr lang="en-IE" sz="1400" b="1" dirty="0">
                <a:solidFill>
                  <a:srgbClr val="00B050"/>
                </a:solidFill>
                <a:latin typeface="Calibri" panose="020F0502020204030204" pitchFamily="34" charset="0"/>
                <a:ea typeface="Calibri" panose="020F0502020204030204" pitchFamily="34" charset="0"/>
                <a:cs typeface="Calibri" panose="020F0502020204030204" pitchFamily="34" charset="0"/>
                <a:hlinkClick r:id="rId9"/>
              </a:rPr>
              <a:t>https://fabconnecther.eu/toolbox-resource/learning-pathway-1//</a:t>
            </a:r>
            <a:r>
              <a:rPr lang="en-IE" sz="14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endParaRPr lang="en-GB" sz="1400" b="1" dirty="0">
              <a:solidFill>
                <a:srgbClr val="00B050"/>
              </a:solidFill>
              <a:latin typeface="Calibri" panose="020F0502020204030204" pitchFamily="34" charset="0"/>
              <a:ea typeface="Calibri" panose="020F0502020204030204" pitchFamily="34" charset="0"/>
              <a:cs typeface="Calibri" panose="020F0502020204030204" pitchFamily="34" charset="0"/>
            </a:endParaRPr>
          </a:p>
          <a:p>
            <a:endParaRPr lang="en-IE" sz="1400" b="1" dirty="0">
              <a:solidFill>
                <a:srgbClr val="EA0E8B"/>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9633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51C47-C46C-D0FE-0049-599B0D7253F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3EBF6F0-FDA9-5301-A619-235E6FC4D346}"/>
              </a:ext>
            </a:extLst>
          </p:cNvPr>
          <p:cNvSpPr/>
          <p:nvPr/>
        </p:nvSpPr>
        <p:spPr>
          <a:xfrm>
            <a:off x="-10945" y="1135486"/>
            <a:ext cx="7570620" cy="1412400"/>
          </a:xfrm>
          <a:prstGeom prst="rect">
            <a:avLst/>
          </a:prstGeom>
          <a:solidFill>
            <a:srgbClr val="7D2A8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D5DBF2D5-A842-E3AE-1798-D78D6542F52B}"/>
              </a:ext>
            </a:extLst>
          </p:cNvPr>
          <p:cNvCxnSpPr>
            <a:cxnSpLocks/>
          </p:cNvCxnSpPr>
          <p:nvPr/>
        </p:nvCxnSpPr>
        <p:spPr>
          <a:xfrm>
            <a:off x="511613" y="3097643"/>
            <a:ext cx="7041092" cy="0"/>
          </a:xfrm>
          <a:prstGeom prst="line">
            <a:avLst/>
          </a:prstGeom>
          <a:ln w="12700">
            <a:solidFill>
              <a:srgbClr val="2C6756"/>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8B6BA1A-35AF-E8C3-5442-9DF82F025E60}"/>
              </a:ext>
            </a:extLst>
          </p:cNvPr>
          <p:cNvSpPr txBox="1"/>
          <p:nvPr/>
        </p:nvSpPr>
        <p:spPr>
          <a:xfrm>
            <a:off x="446723" y="1413232"/>
            <a:ext cx="4931770" cy="1092607"/>
          </a:xfrm>
          <a:prstGeom prst="rect">
            <a:avLst/>
          </a:prstGeom>
          <a:noFill/>
        </p:spPr>
        <p:txBody>
          <a:bodyPr wrap="square" numCol="1" spcCol="216000" rtlCol="0">
            <a:spAutoFit/>
          </a:bodyPr>
          <a:lstStyle/>
          <a:p>
            <a:pPr>
              <a:lnSpc>
                <a:spcPts val="1280"/>
              </a:lnSpc>
            </a:pPr>
            <a:r>
              <a:rPr lang="en-US" sz="1200" dirty="0">
                <a:solidFill>
                  <a:schemeClr val="bg1"/>
                </a:solidFill>
                <a:latin typeface="Calibri" panose="020F0502020204030204" pitchFamily="34" charset="0"/>
                <a:cs typeface="Calibri" panose="020F0502020204030204" pitchFamily="34" charset="0"/>
              </a:rPr>
              <a:t>In the second pathway, </a:t>
            </a:r>
            <a:r>
              <a:rPr lang="en-US" sz="1200" b="1" dirty="0">
                <a:solidFill>
                  <a:schemeClr val="bg1"/>
                </a:solidFill>
                <a:latin typeface="Calibri" panose="020F0502020204030204" pitchFamily="34" charset="0"/>
                <a:cs typeface="Calibri" panose="020F0502020204030204" pitchFamily="34" charset="0"/>
              </a:rPr>
              <a:t>older students engage with projects that emphasize technical and creative skills</a:t>
            </a:r>
            <a:r>
              <a:rPr lang="en-US" sz="1200" dirty="0">
                <a:solidFill>
                  <a:schemeClr val="bg1"/>
                </a:solidFill>
                <a:latin typeface="Calibri" panose="020F0502020204030204" pitchFamily="34" charset="0"/>
                <a:cs typeface="Calibri" panose="020F0502020204030204" pitchFamily="34" charset="0"/>
              </a:rPr>
              <a:t>. Activities include experimenting with clay printing, designing jewelry from recycled materials, and building scaled architectural models. These projects aim to prepare learners for real-world applications and career opportunities in STEAM.</a:t>
            </a:r>
          </a:p>
          <a:p>
            <a:pPr>
              <a:lnSpc>
                <a:spcPts val="1280"/>
              </a:lnSpc>
            </a:pPr>
            <a:endParaRPr lang="en-US" sz="1150" dirty="0">
              <a:solidFill>
                <a:schemeClr val="bg1"/>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AC75C733-343D-7FFB-289C-2E6D7F04976C}"/>
              </a:ext>
            </a:extLst>
          </p:cNvPr>
          <p:cNvSpPr txBox="1"/>
          <p:nvPr/>
        </p:nvSpPr>
        <p:spPr>
          <a:xfrm>
            <a:off x="-12326" y="899656"/>
            <a:ext cx="5060433" cy="369332"/>
          </a:xfrm>
          <a:prstGeom prst="rect">
            <a:avLst/>
          </a:prstGeom>
          <a:solidFill>
            <a:srgbClr val="EA0E8B"/>
          </a:solidFill>
        </p:spPr>
        <p:txBody>
          <a:bodyPr wrap="square" rtlCol="0" anchor="ctr">
            <a:spAutoFit/>
          </a:bodyPr>
          <a:lstStyle/>
          <a:p>
            <a:pPr marL="355600"/>
            <a:r>
              <a:rPr lang="en-US" sz="1800" b="1" dirty="0">
                <a:solidFill>
                  <a:schemeClr val="bg1"/>
                </a:solidFill>
                <a:latin typeface="Calibri" panose="020F0502020204030204" pitchFamily="34" charset="0"/>
                <a:cs typeface="Calibri" panose="020F0502020204030204" pitchFamily="34" charset="0"/>
              </a:rPr>
              <a:t>Tailored </a:t>
            </a:r>
            <a:r>
              <a:rPr lang="en-US" sz="1800" b="1" dirty="0" err="1">
                <a:solidFill>
                  <a:schemeClr val="bg1"/>
                </a:solidFill>
                <a:latin typeface="Calibri" panose="020F0502020204030204" pitchFamily="34" charset="0"/>
                <a:cs typeface="Calibri" panose="020F0502020204030204" pitchFamily="34" charset="0"/>
              </a:rPr>
              <a:t>Programme</a:t>
            </a:r>
            <a:r>
              <a:rPr lang="en-US" sz="1800" b="1" dirty="0">
                <a:solidFill>
                  <a:schemeClr val="bg1"/>
                </a:solidFill>
                <a:latin typeface="Calibri" panose="020F0502020204030204" pitchFamily="34" charset="0"/>
                <a:cs typeface="Calibri" panose="020F0502020204030204" pitchFamily="34" charset="0"/>
              </a:rPr>
              <a:t> for Female Students (15+)</a:t>
            </a:r>
          </a:p>
        </p:txBody>
      </p:sp>
      <p:sp>
        <p:nvSpPr>
          <p:cNvPr id="36" name="TextBox 35">
            <a:extLst>
              <a:ext uri="{FF2B5EF4-FFF2-40B4-BE49-F238E27FC236}">
                <a16:creationId xmlns:a16="http://schemas.microsoft.com/office/drawing/2014/main" id="{5BE2BC7F-EE72-F5B1-497E-98CAF6E4463F}"/>
              </a:ext>
            </a:extLst>
          </p:cNvPr>
          <p:cNvSpPr txBox="1"/>
          <p:nvPr/>
        </p:nvSpPr>
        <p:spPr>
          <a:xfrm>
            <a:off x="593011" y="3157018"/>
            <a:ext cx="6642353" cy="7286610"/>
          </a:xfrm>
          <a:prstGeom prst="rect">
            <a:avLst/>
          </a:prstGeom>
          <a:noFill/>
        </p:spPr>
        <p:txBody>
          <a:bodyPr wrap="square" rtlCol="0">
            <a:spAutoFit/>
          </a:bodyPr>
          <a:lstStyle/>
          <a:p>
            <a:pPr marL="7938" lvl="0">
              <a:lnSpc>
                <a:spcPts val="1280"/>
              </a:lnSpc>
            </a:pPr>
            <a:r>
              <a:rPr lang="en-US" sz="1600" b="1" dirty="0">
                <a:solidFill>
                  <a:srgbClr val="E90989"/>
                </a:solidFill>
                <a:latin typeface="Calibri" panose="020F0502020204030204" pitchFamily="34" charset="0"/>
                <a:cs typeface="Calibri" panose="020F0502020204030204" pitchFamily="34" charset="0"/>
              </a:rPr>
              <a:t>3D printing a Clay Object</a:t>
            </a:r>
          </a:p>
          <a:p>
            <a:pPr marL="7938" lvl="0">
              <a:lnSpc>
                <a:spcPts val="1180"/>
              </a:lnSpc>
            </a:pPr>
            <a:r>
              <a:rPr lang="en-US" sz="1150" dirty="0">
                <a:solidFill>
                  <a:srgbClr val="262626"/>
                </a:solidFill>
                <a:latin typeface="Calibri" panose="020F0502020204030204" pitchFamily="34" charset="0"/>
                <a:cs typeface="Calibri" panose="020F0502020204030204" pitchFamily="34" charset="0"/>
              </a:rPr>
              <a:t>By working with a clay 3D printer we strive to understand the basics of 3D printing and its applications.  By using clay we can combine hands-on experience and move it into a 3 dimensional knowledge by learning how to design a 3D model of a vase. The lesson plan offers valuable insights and understanding into spatial knowledge, technology, software, and practical skills required to start creating your own 3D printed objects.  </a:t>
            </a:r>
          </a:p>
          <a:p>
            <a:pPr marL="7938" lvl="0"/>
            <a:r>
              <a:rPr lang="en-US" sz="1600" dirty="0">
                <a:solidFill>
                  <a:srgbClr val="262626"/>
                </a:solidFill>
                <a:latin typeface="Calibri" panose="020F0502020204030204" pitchFamily="34" charset="0"/>
                <a:cs typeface="Calibri" panose="020F0502020204030204" pitchFamily="34" charset="0"/>
              </a:rPr>
              <a:t> </a:t>
            </a:r>
          </a:p>
          <a:p>
            <a:pPr marL="7938" lvl="0">
              <a:lnSpc>
                <a:spcPts val="1280"/>
              </a:lnSpc>
            </a:pPr>
            <a:r>
              <a:rPr lang="en-US" sz="1600" b="1" dirty="0">
                <a:solidFill>
                  <a:srgbClr val="E90989"/>
                </a:solidFill>
                <a:latin typeface="Calibri" panose="020F0502020204030204" pitchFamily="34" charset="0"/>
                <a:cs typeface="Calibri" panose="020F0502020204030204" pitchFamily="34" charset="0"/>
              </a:rPr>
              <a:t>Making an earring from plastic caps</a:t>
            </a:r>
          </a:p>
          <a:p>
            <a:pPr marL="7938" lvl="0">
              <a:lnSpc>
                <a:spcPts val="1180"/>
              </a:lnSpc>
            </a:pPr>
            <a:r>
              <a:rPr lang="en-US" sz="1150" dirty="0">
                <a:solidFill>
                  <a:srgbClr val="262626"/>
                </a:solidFill>
                <a:latin typeface="Calibri" panose="020F0502020204030204" pitchFamily="34" charset="0"/>
                <a:cs typeface="Calibri" panose="020F0502020204030204" pitchFamily="34" charset="0"/>
              </a:rPr>
              <a:t>Learners will be shown how to create and design their own unique and eco-friendly earrings by melting plastic bottle caps, pressing them into sheets, and cutting them out. In this exercise the aim is to have a fun first interaction with designing a small object and learning about making a vector file and cut it out using a laser cutter.</a:t>
            </a:r>
          </a:p>
          <a:p>
            <a:pPr marL="7938" lvl="0"/>
            <a:r>
              <a:rPr lang="en-US" sz="1600" dirty="0">
                <a:solidFill>
                  <a:srgbClr val="262626"/>
                </a:solidFill>
                <a:latin typeface="Calibri" panose="020F0502020204030204" pitchFamily="34" charset="0"/>
                <a:cs typeface="Calibri" panose="020F0502020204030204" pitchFamily="34" charset="0"/>
              </a:rPr>
              <a:t> </a:t>
            </a:r>
          </a:p>
          <a:p>
            <a:pPr marL="7938" lvl="0">
              <a:lnSpc>
                <a:spcPts val="1280"/>
              </a:lnSpc>
            </a:pPr>
            <a:r>
              <a:rPr lang="en-US" sz="1600" b="1" dirty="0">
                <a:solidFill>
                  <a:srgbClr val="E90989"/>
                </a:solidFill>
                <a:latin typeface="Calibri" panose="020F0502020204030204" pitchFamily="34" charset="0"/>
                <a:cs typeface="Calibri" panose="020F0502020204030204" pitchFamily="34" charset="0"/>
              </a:rPr>
              <a:t>Floating light project in a bottle</a:t>
            </a:r>
          </a:p>
          <a:p>
            <a:pPr marL="7938" lvl="0">
              <a:lnSpc>
                <a:spcPts val="1180"/>
              </a:lnSpc>
            </a:pPr>
            <a:r>
              <a:rPr lang="en-US" sz="1150" dirty="0">
                <a:solidFill>
                  <a:srgbClr val="262626"/>
                </a:solidFill>
                <a:latin typeface="Calibri" panose="020F0502020204030204" pitchFamily="34" charset="0"/>
                <a:cs typeface="Calibri" panose="020F0502020204030204" pitchFamily="34" charset="0"/>
              </a:rPr>
              <a:t>Learn to create a floating light project in a bottle using an LED blacklight, solar panel, Arduino, and tonic water. This project combines elements of renewable energy, programming, and chemistry. This interdisciplinary project aims to foster creativity, enhance technical skills, and provide a comprehensive understanding of how different scientific principles can be applied in a fun and engaging way. </a:t>
            </a:r>
          </a:p>
          <a:p>
            <a:pPr marL="7938" lvl="0"/>
            <a:endParaRPr lang="en-US" sz="1600" dirty="0">
              <a:solidFill>
                <a:srgbClr val="262626"/>
              </a:solidFill>
              <a:latin typeface="Calibri" panose="020F0502020204030204" pitchFamily="34" charset="0"/>
              <a:cs typeface="Calibri" panose="020F0502020204030204" pitchFamily="34" charset="0"/>
            </a:endParaRPr>
          </a:p>
          <a:p>
            <a:pPr marL="7938" lvl="0">
              <a:lnSpc>
                <a:spcPts val="1280"/>
              </a:lnSpc>
            </a:pPr>
            <a:r>
              <a:rPr lang="en-US" sz="1600" b="1" dirty="0">
                <a:solidFill>
                  <a:srgbClr val="E90989"/>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Glass Laser Engraving </a:t>
            </a:r>
            <a:endParaRPr lang="en-US" sz="1600" b="1" dirty="0">
              <a:solidFill>
                <a:srgbClr val="E90989"/>
              </a:solidFill>
              <a:latin typeface="Calibri" panose="020F0502020204030204" pitchFamily="34" charset="0"/>
              <a:cs typeface="Calibri" panose="020F0502020204030204" pitchFamily="34" charset="0"/>
            </a:endParaRPr>
          </a:p>
          <a:p>
            <a:pPr marL="7938" lvl="0">
              <a:lnSpc>
                <a:spcPts val="1180"/>
              </a:lnSpc>
            </a:pPr>
            <a:r>
              <a:rPr lang="en-US" sz="1150" dirty="0">
                <a:solidFill>
                  <a:srgbClr val="262626"/>
                </a:solidFill>
                <a:latin typeface="Calibri" panose="020F0502020204030204" pitchFamily="34" charset="0"/>
                <a:cs typeface="Calibri" panose="020F0502020204030204" pitchFamily="34" charset="0"/>
              </a:rPr>
              <a:t>Learn how to make an image in the computer and engraving an image or text into a glass object using a laser cutter.  Combine design and introduction to software usage.</a:t>
            </a:r>
          </a:p>
          <a:p>
            <a:pPr marL="7938" lvl="0"/>
            <a:r>
              <a:rPr lang="en-US" sz="1600" dirty="0">
                <a:solidFill>
                  <a:srgbClr val="262626"/>
                </a:solidFill>
                <a:latin typeface="Calibri" panose="020F0502020204030204" pitchFamily="34" charset="0"/>
                <a:cs typeface="Calibri" panose="020F0502020204030204" pitchFamily="34" charset="0"/>
              </a:rPr>
              <a:t> </a:t>
            </a:r>
          </a:p>
          <a:p>
            <a:pPr marL="7938" lvl="0">
              <a:lnSpc>
                <a:spcPts val="1280"/>
              </a:lnSpc>
            </a:pPr>
            <a:r>
              <a:rPr lang="en-US" sz="1600" b="1" dirty="0">
                <a:solidFill>
                  <a:srgbClr val="E90989"/>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Creating Perry the Platypus from MDF Wood</a:t>
            </a:r>
            <a:endParaRPr lang="en-US" sz="1600" b="1" dirty="0">
              <a:solidFill>
                <a:srgbClr val="E90989"/>
              </a:solidFill>
              <a:latin typeface="Calibri" panose="020F0502020204030204" pitchFamily="34" charset="0"/>
              <a:cs typeface="Calibri" panose="020F0502020204030204" pitchFamily="34" charset="0"/>
            </a:endParaRPr>
          </a:p>
          <a:p>
            <a:pPr marL="7938" lvl="0">
              <a:lnSpc>
                <a:spcPts val="1180"/>
              </a:lnSpc>
            </a:pPr>
            <a:r>
              <a:rPr lang="en-US" sz="1150" dirty="0">
                <a:solidFill>
                  <a:srgbClr val="262626"/>
                </a:solidFill>
                <a:latin typeface="Calibri" panose="020F0502020204030204" pitchFamily="34" charset="0"/>
                <a:cs typeface="Calibri" panose="020F0502020204030204" pitchFamily="34" charset="0"/>
              </a:rPr>
              <a:t>Learn how to create a Perry the Platypus model from MDF wood by following a drawing plan, cutting the wood, assembling the pieces, and painting the final model in their </a:t>
            </a:r>
            <a:r>
              <a:rPr lang="en-US" sz="1150" dirty="0" err="1">
                <a:solidFill>
                  <a:srgbClr val="262626"/>
                </a:solidFill>
                <a:latin typeface="Calibri" panose="020F0502020204030204" pitchFamily="34" charset="0"/>
                <a:cs typeface="Calibri" panose="020F0502020204030204" pitchFamily="34" charset="0"/>
              </a:rPr>
              <a:t>favourite</a:t>
            </a:r>
            <a:r>
              <a:rPr lang="en-US" sz="1150" dirty="0">
                <a:solidFill>
                  <a:srgbClr val="262626"/>
                </a:solidFill>
                <a:latin typeface="Calibri" panose="020F0502020204030204" pitchFamily="34" charset="0"/>
                <a:cs typeface="Calibri" panose="020F0502020204030204" pitchFamily="34" charset="0"/>
              </a:rPr>
              <a:t> </a:t>
            </a:r>
            <a:r>
              <a:rPr lang="en-US" sz="1150" dirty="0" err="1">
                <a:solidFill>
                  <a:srgbClr val="262626"/>
                </a:solidFill>
                <a:latin typeface="Calibri" panose="020F0502020204030204" pitchFamily="34" charset="0"/>
                <a:cs typeface="Calibri" panose="020F0502020204030204" pitchFamily="34" charset="0"/>
              </a:rPr>
              <a:t>colours</a:t>
            </a:r>
            <a:r>
              <a:rPr lang="en-US" sz="1150" dirty="0">
                <a:solidFill>
                  <a:srgbClr val="262626"/>
                </a:solidFill>
                <a:latin typeface="Calibri" panose="020F0502020204030204" pitchFamily="34" charset="0"/>
                <a:cs typeface="Calibri" panose="020F0502020204030204" pitchFamily="34" charset="0"/>
              </a:rPr>
              <a:t>. This exercise is a hands-on activity that gives students a chance to work with wood and tools to finalize a project. Gaining knowledge on how to use tools with guidance and following a step by step guide. </a:t>
            </a:r>
          </a:p>
          <a:p>
            <a:pPr marL="7938" lvl="0"/>
            <a:endParaRPr lang="en-US" sz="1600" dirty="0">
              <a:solidFill>
                <a:srgbClr val="262626"/>
              </a:solidFill>
              <a:latin typeface="Calibri" panose="020F0502020204030204" pitchFamily="34" charset="0"/>
              <a:cs typeface="Calibri" panose="020F0502020204030204" pitchFamily="34" charset="0"/>
            </a:endParaRPr>
          </a:p>
          <a:p>
            <a:pPr marL="7938" lvl="0">
              <a:lnSpc>
                <a:spcPts val="1280"/>
              </a:lnSpc>
            </a:pPr>
            <a:r>
              <a:rPr lang="en-US" sz="1600" b="1" dirty="0">
                <a:solidFill>
                  <a:srgbClr val="E90989"/>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Sticker</a:t>
            </a:r>
            <a:endParaRPr lang="en-US" sz="1600" b="1" dirty="0">
              <a:solidFill>
                <a:srgbClr val="E90989"/>
              </a:solidFill>
              <a:latin typeface="Calibri" panose="020F0502020204030204" pitchFamily="34" charset="0"/>
              <a:cs typeface="Calibri" panose="020F0502020204030204" pitchFamily="34" charset="0"/>
            </a:endParaRPr>
          </a:p>
          <a:p>
            <a:pPr marL="7938" lvl="0">
              <a:lnSpc>
                <a:spcPts val="1180"/>
              </a:lnSpc>
            </a:pPr>
            <a:r>
              <a:rPr lang="en-US" sz="1150" dirty="0">
                <a:solidFill>
                  <a:srgbClr val="262626"/>
                </a:solidFill>
                <a:latin typeface="Calibri" panose="020F0502020204030204" pitchFamily="34" charset="0"/>
                <a:cs typeface="Calibri" panose="020F0502020204030204" pitchFamily="34" charset="0"/>
              </a:rPr>
              <a:t>Learn how to create your own stickers using image software and cutting it in a vinyl cutter. Basic level knowledge that can later be transferred to bigger ideas and also textile vinyl for fabric designs.   </a:t>
            </a:r>
          </a:p>
          <a:p>
            <a:pPr marL="7938" lvl="0"/>
            <a:endParaRPr lang="en-US" sz="1600" dirty="0">
              <a:solidFill>
                <a:srgbClr val="262626"/>
              </a:solidFill>
              <a:latin typeface="Calibri" panose="020F0502020204030204" pitchFamily="34" charset="0"/>
              <a:cs typeface="Calibri" panose="020F0502020204030204" pitchFamily="34" charset="0"/>
            </a:endParaRPr>
          </a:p>
          <a:p>
            <a:pPr marL="7938" lvl="0">
              <a:lnSpc>
                <a:spcPts val="1280"/>
              </a:lnSpc>
            </a:pPr>
            <a:r>
              <a:rPr lang="en-US" sz="1600" b="1" dirty="0">
                <a:solidFill>
                  <a:srgbClr val="E90989"/>
                </a:solidFill>
                <a:latin typeface="Calibri" panose="020F0502020204030204" pitchFamily="34" charset="0"/>
                <a:cs typeface="Calibri" panose="020F0502020204030204" pitchFamily="34" charset="0"/>
              </a:rPr>
              <a:t>Building and launching water rockets</a:t>
            </a:r>
          </a:p>
          <a:p>
            <a:pPr marL="7938" lvl="0">
              <a:lnSpc>
                <a:spcPts val="1180"/>
              </a:lnSpc>
            </a:pPr>
            <a:r>
              <a:rPr lang="en-US" sz="1150" dirty="0">
                <a:solidFill>
                  <a:srgbClr val="262626"/>
                </a:solidFill>
                <a:latin typeface="Calibri" panose="020F0502020204030204" pitchFamily="34" charset="0"/>
                <a:cs typeface="Calibri" panose="020F0502020204030204" pitchFamily="34" charset="0"/>
              </a:rPr>
              <a:t>In this exercise the learner has the opportunity to shoot a soda bottle, transferred into a water rocket, into the sky. This lesson combines opportunities to have a discussion and learning opportunity about the universe, and physics, students learn all about space, pressure and physics. </a:t>
            </a:r>
          </a:p>
          <a:p>
            <a:pPr marL="7938" lvl="0"/>
            <a:endParaRPr lang="en-US" sz="1600" dirty="0">
              <a:solidFill>
                <a:srgbClr val="262626"/>
              </a:solidFill>
              <a:latin typeface="Calibri" panose="020F0502020204030204" pitchFamily="34" charset="0"/>
              <a:cs typeface="Calibri" panose="020F0502020204030204" pitchFamily="34" charset="0"/>
            </a:endParaRPr>
          </a:p>
          <a:p>
            <a:pPr marL="7938" lvl="0">
              <a:lnSpc>
                <a:spcPts val="1280"/>
              </a:lnSpc>
            </a:pPr>
            <a:r>
              <a:rPr lang="en-US" sz="1600" b="1" dirty="0">
                <a:solidFill>
                  <a:srgbClr val="E90989"/>
                </a:solidFill>
                <a:latin typeface="Calibri" panose="020F0502020204030204" pitchFamily="34" charset="0"/>
                <a:cs typeface="Calibri" panose="020F0502020204030204" pitchFamily="34" charset="0"/>
              </a:rPr>
              <a:t>Scanning a human face and CNC machining a 3D model</a:t>
            </a:r>
          </a:p>
          <a:p>
            <a:pPr marL="7938" lvl="0">
              <a:lnSpc>
                <a:spcPts val="1180"/>
              </a:lnSpc>
            </a:pPr>
            <a:r>
              <a:rPr lang="en-US" sz="1150" dirty="0">
                <a:solidFill>
                  <a:srgbClr val="262626"/>
                </a:solidFill>
                <a:latin typeface="Calibri" panose="020F0502020204030204" pitchFamily="34" charset="0"/>
                <a:cs typeface="Calibri" panose="020F0502020204030204" pitchFamily="34" charset="0"/>
              </a:rPr>
              <a:t>Learn how to scan a human face, convert the scan to an STL file, and observe how a CNC router is used to machine the 3D model. This project integrates skills in 3D scanning, computer-aided design (CAD), and CNC machining. </a:t>
            </a:r>
          </a:p>
          <a:p>
            <a:pPr marL="7938" lvl="0">
              <a:lnSpc>
                <a:spcPts val="1280"/>
              </a:lnSpc>
            </a:pPr>
            <a:endParaRPr lang="en-US" sz="1100" dirty="0">
              <a:solidFill>
                <a:srgbClr val="262626"/>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E4A54FBC-4E52-954F-A798-FCEA07217E92}"/>
              </a:ext>
            </a:extLst>
          </p:cNvPr>
          <p:cNvSpPr/>
          <p:nvPr/>
        </p:nvSpPr>
        <p:spPr>
          <a:xfrm>
            <a:off x="293524" y="462287"/>
            <a:ext cx="4713278" cy="486543"/>
          </a:xfrm>
          <a:prstGeom prst="rect">
            <a:avLst/>
          </a:prstGeom>
          <a:noFill/>
          <a:ln>
            <a:noFill/>
          </a:ln>
        </p:spPr>
        <p:txBody>
          <a:bodyPr wrap="square">
            <a:spAutoFit/>
          </a:bodyPr>
          <a:lstStyle/>
          <a:p>
            <a:pPr fontAlgn="base">
              <a:lnSpc>
                <a:spcPts val="1500"/>
              </a:lnSpc>
            </a:pPr>
            <a:r>
              <a:rPr lang="en-IE" sz="2800" b="1" dirty="0">
                <a:solidFill>
                  <a:srgbClr val="EA0E8B"/>
                </a:solidFill>
                <a:latin typeface="Calibri" panose="020F0502020204030204" pitchFamily="34" charset="0"/>
                <a:ea typeface="Calibri" panose="020F0502020204030204" pitchFamily="34" charset="0"/>
                <a:cs typeface="Calibri" panose="020F0502020204030204" pitchFamily="34" charset="0"/>
              </a:rPr>
              <a:t>LEARNING PATHWAYS 02</a:t>
            </a:r>
          </a:p>
          <a:p>
            <a:pPr fontAlgn="base">
              <a:lnSpc>
                <a:spcPts val="1500"/>
              </a:lnSpc>
            </a:pPr>
            <a:endParaRPr lang="en-IE" sz="1700" b="1" dirty="0">
              <a:solidFill>
                <a:srgbClr val="EA0E8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0" name="Straight Connector 49">
            <a:extLst>
              <a:ext uri="{FF2B5EF4-FFF2-40B4-BE49-F238E27FC236}">
                <a16:creationId xmlns:a16="http://schemas.microsoft.com/office/drawing/2014/main" id="{021AD5FE-F90F-F08F-71AF-168A32A8DEB7}"/>
              </a:ext>
            </a:extLst>
          </p:cNvPr>
          <p:cNvCxnSpPr>
            <a:cxnSpLocks/>
          </p:cNvCxnSpPr>
          <p:nvPr/>
        </p:nvCxnSpPr>
        <p:spPr>
          <a:xfrm flipV="1">
            <a:off x="518583" y="2515133"/>
            <a:ext cx="0" cy="8176680"/>
          </a:xfrm>
          <a:prstGeom prst="line">
            <a:avLst/>
          </a:prstGeom>
          <a:ln w="12700">
            <a:solidFill>
              <a:srgbClr val="262626"/>
            </a:solidFill>
            <a:prstDash val="sysDash"/>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7B3C2EBD-A668-8DC7-5D5C-748E3F6C36BC}"/>
              </a:ext>
            </a:extLst>
          </p:cNvPr>
          <p:cNvSpPr/>
          <p:nvPr/>
        </p:nvSpPr>
        <p:spPr>
          <a:xfrm>
            <a:off x="305103" y="2707911"/>
            <a:ext cx="1257479" cy="313508"/>
          </a:xfrm>
          <a:prstGeom prst="rect">
            <a:avLst/>
          </a:prstGeom>
          <a:solidFill>
            <a:srgbClr val="A63B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E5A27B81-387D-FAA3-2838-004039F637E6}"/>
              </a:ext>
            </a:extLst>
          </p:cNvPr>
          <p:cNvSpPr txBox="1"/>
          <p:nvPr/>
        </p:nvSpPr>
        <p:spPr>
          <a:xfrm>
            <a:off x="463494" y="2734406"/>
            <a:ext cx="1549970" cy="313932"/>
          </a:xfrm>
          <a:prstGeom prst="rect">
            <a:avLst/>
          </a:prstGeom>
          <a:noFill/>
        </p:spPr>
        <p:txBody>
          <a:bodyPr wrap="square" rtlCol="0">
            <a:spAutoFit/>
          </a:bodyPr>
          <a:lstStyle/>
          <a:p>
            <a:pPr>
              <a:lnSpc>
                <a:spcPts val="1580"/>
              </a:lnSpc>
            </a:pPr>
            <a:r>
              <a:rPr lang="en-US" sz="1800" b="1" dirty="0">
                <a:solidFill>
                  <a:schemeClr val="bg1"/>
                </a:solidFill>
                <a:latin typeface="Calibri" panose="020F0502020204030204" pitchFamily="34" charset="0"/>
                <a:cs typeface="Calibri" panose="020F0502020204030204" pitchFamily="34" charset="0"/>
              </a:rPr>
              <a:t>Activities</a:t>
            </a:r>
          </a:p>
        </p:txBody>
      </p:sp>
      <p:cxnSp>
        <p:nvCxnSpPr>
          <p:cNvPr id="56" name="Straight Connector 55">
            <a:extLst>
              <a:ext uri="{FF2B5EF4-FFF2-40B4-BE49-F238E27FC236}">
                <a16:creationId xmlns:a16="http://schemas.microsoft.com/office/drawing/2014/main" id="{E71E423F-5ADE-A8E7-0210-8959BA17282A}"/>
              </a:ext>
            </a:extLst>
          </p:cNvPr>
          <p:cNvCxnSpPr>
            <a:cxnSpLocks/>
          </p:cNvCxnSpPr>
          <p:nvPr/>
        </p:nvCxnSpPr>
        <p:spPr>
          <a:xfrm>
            <a:off x="511613" y="6110814"/>
            <a:ext cx="7041092" cy="0"/>
          </a:xfrm>
          <a:prstGeom prst="line">
            <a:avLst/>
          </a:prstGeom>
          <a:ln w="12700">
            <a:solidFill>
              <a:srgbClr val="2C6756"/>
            </a:solidFill>
            <a:prstDash val="sys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5039FBF-B3BA-87B7-969B-CDBF17348F9E}"/>
              </a:ext>
            </a:extLst>
          </p:cNvPr>
          <p:cNvCxnSpPr>
            <a:cxnSpLocks/>
          </p:cNvCxnSpPr>
          <p:nvPr/>
        </p:nvCxnSpPr>
        <p:spPr>
          <a:xfrm>
            <a:off x="511613" y="6817998"/>
            <a:ext cx="7041092" cy="0"/>
          </a:xfrm>
          <a:prstGeom prst="line">
            <a:avLst/>
          </a:prstGeom>
          <a:ln w="12700">
            <a:solidFill>
              <a:srgbClr val="2C6756"/>
            </a:solidFill>
            <a:prstDash val="sysDash"/>
          </a:ln>
        </p:spPr>
        <p:style>
          <a:lnRef idx="1">
            <a:schemeClr val="accent1"/>
          </a:lnRef>
          <a:fillRef idx="0">
            <a:schemeClr val="accent1"/>
          </a:fillRef>
          <a:effectRef idx="0">
            <a:schemeClr val="accent1"/>
          </a:effectRef>
          <a:fontRef idx="minor">
            <a:schemeClr val="tx1"/>
          </a:fontRef>
        </p:style>
      </p:cxnSp>
      <p:grpSp>
        <p:nvGrpSpPr>
          <p:cNvPr id="96" name="Graphic 2">
            <a:extLst>
              <a:ext uri="{FF2B5EF4-FFF2-40B4-BE49-F238E27FC236}">
                <a16:creationId xmlns:a16="http://schemas.microsoft.com/office/drawing/2014/main" id="{50878369-8891-8E66-8E4F-E3160CE40773}"/>
              </a:ext>
            </a:extLst>
          </p:cNvPr>
          <p:cNvGrpSpPr/>
          <p:nvPr/>
        </p:nvGrpSpPr>
        <p:grpSpPr>
          <a:xfrm rot="15236283">
            <a:off x="6633619" y="1027853"/>
            <a:ext cx="1502137" cy="2024378"/>
            <a:chOff x="-2438426" y="3400425"/>
            <a:chExt cx="821276" cy="1106805"/>
          </a:xfrm>
        </p:grpSpPr>
        <p:sp>
          <p:nvSpPr>
            <p:cNvPr id="97" name="Freeform 96">
              <a:extLst>
                <a:ext uri="{FF2B5EF4-FFF2-40B4-BE49-F238E27FC236}">
                  <a16:creationId xmlns:a16="http://schemas.microsoft.com/office/drawing/2014/main" id="{4330C40B-F907-1277-280F-803BDA4E9C81}"/>
                </a:ext>
              </a:extLst>
            </p:cNvPr>
            <p:cNvSpPr/>
            <p:nvPr/>
          </p:nvSpPr>
          <p:spPr>
            <a:xfrm>
              <a:off x="-2438426" y="3558540"/>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1478F9B8-5A27-6D07-5B1F-A4A65AF1070B}"/>
                </a:ext>
              </a:extLst>
            </p:cNvPr>
            <p:cNvSpPr/>
            <p:nvPr/>
          </p:nvSpPr>
          <p:spPr>
            <a:xfrm>
              <a:off x="-2438426" y="3400425"/>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750B1768-7D71-117B-B15E-A93ABF0E9873}"/>
                </a:ext>
              </a:extLst>
            </p:cNvPr>
            <p:cNvSpPr/>
            <p:nvPr/>
          </p:nvSpPr>
          <p:spPr>
            <a:xfrm>
              <a:off x="-1890274" y="3874769"/>
              <a:ext cx="273124" cy="316230"/>
            </a:xfrm>
            <a:custGeom>
              <a:avLst/>
              <a:gdLst>
                <a:gd name="connsiteX0" fmla="*/ 273125 w 273124"/>
                <a:gd name="connsiteY0" fmla="*/ 0 h 316230"/>
                <a:gd name="connsiteX1" fmla="*/ 0 w 273124"/>
                <a:gd name="connsiteY1" fmla="*/ 158115 h 316230"/>
                <a:gd name="connsiteX2" fmla="*/ 273125 w 273124"/>
                <a:gd name="connsiteY2" fmla="*/ 316230 h 316230"/>
              </a:gdLst>
              <a:ahLst/>
              <a:cxnLst>
                <a:cxn ang="0">
                  <a:pos x="connsiteX0" y="connsiteY0"/>
                </a:cxn>
                <a:cxn ang="0">
                  <a:pos x="connsiteX1" y="connsiteY1"/>
                </a:cxn>
                <a:cxn ang="0">
                  <a:pos x="connsiteX2" y="connsiteY2"/>
                </a:cxn>
              </a:cxnLst>
              <a:rect l="l" t="t" r="r" b="b"/>
              <a:pathLst>
                <a:path w="273124" h="316230">
                  <a:moveTo>
                    <a:pt x="273125" y="0"/>
                  </a:moveTo>
                  <a:lnTo>
                    <a:pt x="0" y="158115"/>
                  </a:lnTo>
                  <a:lnTo>
                    <a:pt x="273125" y="316230"/>
                  </a:lnTo>
                  <a:close/>
                </a:path>
              </a:pathLst>
            </a:custGeom>
            <a:solidFill>
              <a:srgbClr val="BC0A78"/>
            </a:solidFill>
            <a:ln w="9512"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01A123B9-A914-C64F-3A85-E325B841F43A}"/>
                </a:ext>
              </a:extLst>
            </p:cNvPr>
            <p:cNvSpPr/>
            <p:nvPr/>
          </p:nvSpPr>
          <p:spPr>
            <a:xfrm>
              <a:off x="-1890274" y="4032884"/>
              <a:ext cx="273124" cy="316230"/>
            </a:xfrm>
            <a:custGeom>
              <a:avLst/>
              <a:gdLst>
                <a:gd name="connsiteX0" fmla="*/ 0 w 273124"/>
                <a:gd name="connsiteY0" fmla="*/ 316230 h 316230"/>
                <a:gd name="connsiteX1" fmla="*/ 273125 w 273124"/>
                <a:gd name="connsiteY1" fmla="*/ 158115 h 316230"/>
                <a:gd name="connsiteX2" fmla="*/ 0 w 273124"/>
                <a:gd name="connsiteY2" fmla="*/ 0 h 316230"/>
              </a:gdLst>
              <a:ahLst/>
              <a:cxnLst>
                <a:cxn ang="0">
                  <a:pos x="connsiteX0" y="connsiteY0"/>
                </a:cxn>
                <a:cxn ang="0">
                  <a:pos x="connsiteX1" y="connsiteY1"/>
                </a:cxn>
                <a:cxn ang="0">
                  <a:pos x="connsiteX2" y="connsiteY2"/>
                </a:cxn>
              </a:cxnLst>
              <a:rect l="l" t="t" r="r" b="b"/>
              <a:pathLst>
                <a:path w="273124" h="316230">
                  <a:moveTo>
                    <a:pt x="0" y="316230"/>
                  </a:moveTo>
                  <a:lnTo>
                    <a:pt x="273125" y="158115"/>
                  </a:lnTo>
                  <a:lnTo>
                    <a:pt x="0" y="0"/>
                  </a:lnTo>
                  <a:close/>
                </a:path>
              </a:pathLst>
            </a:custGeom>
            <a:solidFill>
              <a:srgbClr val="E90989"/>
            </a:solidFill>
            <a:ln w="9512"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716C4E17-29A1-F7CC-34D1-E957F553BF91}"/>
                </a:ext>
              </a:extLst>
            </p:cNvPr>
            <p:cNvSpPr/>
            <p:nvPr/>
          </p:nvSpPr>
          <p:spPr>
            <a:xfrm>
              <a:off x="-2164350" y="3400425"/>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E90989"/>
            </a:solidFill>
            <a:ln w="9512"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938EFA40-574D-40C7-B7C2-FB0B1503F9CD}"/>
                </a:ext>
              </a:extLst>
            </p:cNvPr>
            <p:cNvSpPr/>
            <p:nvPr/>
          </p:nvSpPr>
          <p:spPr>
            <a:xfrm>
              <a:off x="-2164350" y="3558540"/>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BC0A78"/>
            </a:solidFill>
            <a:ln w="9512"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2D712581-2C03-003A-BFCF-AAA7FD41D34F}"/>
                </a:ext>
              </a:extLst>
            </p:cNvPr>
            <p:cNvSpPr/>
            <p:nvPr/>
          </p:nvSpPr>
          <p:spPr>
            <a:xfrm>
              <a:off x="-2438426" y="3874769"/>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6CCB6587-2378-5E74-B309-F6E42E265455}"/>
                </a:ext>
              </a:extLst>
            </p:cNvPr>
            <p:cNvSpPr/>
            <p:nvPr/>
          </p:nvSpPr>
          <p:spPr>
            <a:xfrm>
              <a:off x="-2438426" y="4032884"/>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9EE8E723-95F5-973B-9BEC-DEB1BF8923D4}"/>
                </a:ext>
              </a:extLst>
            </p:cNvPr>
            <p:cNvSpPr/>
            <p:nvPr/>
          </p:nvSpPr>
          <p:spPr>
            <a:xfrm>
              <a:off x="-2438426" y="4191000"/>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451A54"/>
            </a:solidFill>
            <a:ln w="9512"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95E0EF05-0573-8E52-0CB0-417C7B224072}"/>
                </a:ext>
              </a:extLst>
            </p:cNvPr>
            <p:cNvSpPr/>
            <p:nvPr/>
          </p:nvSpPr>
          <p:spPr>
            <a:xfrm>
              <a:off x="-2164350" y="4191000"/>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573568"/>
            </a:solidFill>
            <a:ln w="9512"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9DF9B520-E4B3-E5E8-BA41-1D8EA16C2CED}"/>
                </a:ext>
              </a:extLst>
            </p:cNvPr>
            <p:cNvSpPr/>
            <p:nvPr/>
          </p:nvSpPr>
          <p:spPr>
            <a:xfrm>
              <a:off x="-1890274" y="3558540"/>
              <a:ext cx="273124" cy="316229"/>
            </a:xfrm>
            <a:custGeom>
              <a:avLst/>
              <a:gdLst>
                <a:gd name="connsiteX0" fmla="*/ 273125 w 273124"/>
                <a:gd name="connsiteY0" fmla="*/ 0 h 316229"/>
                <a:gd name="connsiteX1" fmla="*/ 0 w 273124"/>
                <a:gd name="connsiteY1" fmla="*/ 158115 h 316229"/>
                <a:gd name="connsiteX2" fmla="*/ 273125 w 273124"/>
                <a:gd name="connsiteY2" fmla="*/ 316230 h 316229"/>
              </a:gdLst>
              <a:ahLst/>
              <a:cxnLst>
                <a:cxn ang="0">
                  <a:pos x="connsiteX0" y="connsiteY0"/>
                </a:cxn>
                <a:cxn ang="0">
                  <a:pos x="connsiteX1" y="connsiteY1"/>
                </a:cxn>
                <a:cxn ang="0">
                  <a:pos x="connsiteX2" y="connsiteY2"/>
                </a:cxn>
              </a:cxnLst>
              <a:rect l="l" t="t" r="r" b="b"/>
              <a:pathLst>
                <a:path w="273124" h="316229">
                  <a:moveTo>
                    <a:pt x="273125" y="0"/>
                  </a:moveTo>
                  <a:lnTo>
                    <a:pt x="0" y="158115"/>
                  </a:lnTo>
                  <a:lnTo>
                    <a:pt x="273125" y="316230"/>
                  </a:lnTo>
                  <a:close/>
                </a:path>
              </a:pathLst>
            </a:custGeom>
            <a:solidFill>
              <a:srgbClr val="451A54"/>
            </a:solidFill>
            <a:ln w="9512"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095E0146-CBD8-A4FF-C1A3-EF06B359499C}"/>
                </a:ext>
              </a:extLst>
            </p:cNvPr>
            <p:cNvSpPr/>
            <p:nvPr/>
          </p:nvSpPr>
          <p:spPr>
            <a:xfrm>
              <a:off x="-2164350" y="371665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A63CBC"/>
            </a:solidFill>
            <a:ln w="9512"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36E54AEF-FEF1-1A81-266B-6D285DA6530B}"/>
                </a:ext>
              </a:extLst>
            </p:cNvPr>
            <p:cNvSpPr/>
            <p:nvPr/>
          </p:nvSpPr>
          <p:spPr>
            <a:xfrm>
              <a:off x="-1890274" y="3716655"/>
              <a:ext cx="273124" cy="316229"/>
            </a:xfrm>
            <a:custGeom>
              <a:avLst/>
              <a:gdLst>
                <a:gd name="connsiteX0" fmla="*/ 0 w 273124"/>
                <a:gd name="connsiteY0" fmla="*/ 316230 h 316229"/>
                <a:gd name="connsiteX1" fmla="*/ 273125 w 273124"/>
                <a:gd name="connsiteY1" fmla="*/ 158115 h 316229"/>
                <a:gd name="connsiteX2" fmla="*/ 0 w 273124"/>
                <a:gd name="connsiteY2" fmla="*/ 0 h 316229"/>
              </a:gdLst>
              <a:ahLst/>
              <a:cxnLst>
                <a:cxn ang="0">
                  <a:pos x="connsiteX0" y="connsiteY0"/>
                </a:cxn>
                <a:cxn ang="0">
                  <a:pos x="connsiteX1" y="connsiteY1"/>
                </a:cxn>
                <a:cxn ang="0">
                  <a:pos x="connsiteX2" y="connsiteY2"/>
                </a:cxn>
              </a:cxnLst>
              <a:rect l="l" t="t" r="r" b="b"/>
              <a:pathLst>
                <a:path w="273124" h="316229">
                  <a:moveTo>
                    <a:pt x="0" y="316230"/>
                  </a:moveTo>
                  <a:lnTo>
                    <a:pt x="273125" y="158115"/>
                  </a:lnTo>
                  <a:lnTo>
                    <a:pt x="0" y="0"/>
                  </a:lnTo>
                  <a:close/>
                </a:path>
              </a:pathLst>
            </a:custGeom>
            <a:solidFill>
              <a:srgbClr val="7E2A8C"/>
            </a:solidFill>
            <a:ln w="9512" cap="flat">
              <a:noFill/>
              <a:prstDash val="solid"/>
              <a:miter/>
            </a:ln>
          </p:spPr>
          <p:txBody>
            <a:bodyPr rtlCol="0" anchor="ctr"/>
            <a:lstStyle/>
            <a:p>
              <a:endParaRPr lang="en-US"/>
            </a:p>
          </p:txBody>
        </p:sp>
      </p:grpSp>
      <p:cxnSp>
        <p:nvCxnSpPr>
          <p:cNvPr id="113" name="Straight Connector 112">
            <a:extLst>
              <a:ext uri="{FF2B5EF4-FFF2-40B4-BE49-F238E27FC236}">
                <a16:creationId xmlns:a16="http://schemas.microsoft.com/office/drawing/2014/main" id="{39099180-6D02-D120-FFB3-A8B1960A67C0}"/>
              </a:ext>
            </a:extLst>
          </p:cNvPr>
          <p:cNvCxnSpPr>
            <a:cxnSpLocks/>
          </p:cNvCxnSpPr>
          <p:nvPr/>
        </p:nvCxnSpPr>
        <p:spPr>
          <a:xfrm>
            <a:off x="511613" y="4081314"/>
            <a:ext cx="7041092" cy="0"/>
          </a:xfrm>
          <a:prstGeom prst="line">
            <a:avLst/>
          </a:prstGeom>
          <a:ln w="12700">
            <a:solidFill>
              <a:srgbClr val="2C6756"/>
            </a:solidFill>
            <a:prstDash val="sysDash"/>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E1C9141-E9AB-B8F8-7C62-6BCC35E1E7B7}"/>
              </a:ext>
            </a:extLst>
          </p:cNvPr>
          <p:cNvCxnSpPr>
            <a:cxnSpLocks/>
          </p:cNvCxnSpPr>
          <p:nvPr/>
        </p:nvCxnSpPr>
        <p:spPr>
          <a:xfrm>
            <a:off x="511613" y="5078842"/>
            <a:ext cx="7041092" cy="0"/>
          </a:xfrm>
          <a:prstGeom prst="line">
            <a:avLst/>
          </a:prstGeom>
          <a:ln w="12700">
            <a:solidFill>
              <a:srgbClr val="2C6756"/>
            </a:solidFill>
            <a:prstDash val="sysDash"/>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4115A4E2-5112-0709-49A3-6AB4230A7D2A}"/>
              </a:ext>
            </a:extLst>
          </p:cNvPr>
          <p:cNvCxnSpPr>
            <a:cxnSpLocks/>
          </p:cNvCxnSpPr>
          <p:nvPr/>
        </p:nvCxnSpPr>
        <p:spPr>
          <a:xfrm>
            <a:off x="511613" y="7861047"/>
            <a:ext cx="7041092" cy="0"/>
          </a:xfrm>
          <a:prstGeom prst="line">
            <a:avLst/>
          </a:prstGeom>
          <a:ln w="12700">
            <a:solidFill>
              <a:srgbClr val="2C6756"/>
            </a:solidFill>
            <a:prstDash val="sysDash"/>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1F275D8-D475-DB7B-0E06-E2AE076D4E99}"/>
              </a:ext>
            </a:extLst>
          </p:cNvPr>
          <p:cNvCxnSpPr>
            <a:cxnSpLocks/>
          </p:cNvCxnSpPr>
          <p:nvPr/>
        </p:nvCxnSpPr>
        <p:spPr>
          <a:xfrm>
            <a:off x="511613" y="8549816"/>
            <a:ext cx="7041092" cy="0"/>
          </a:xfrm>
          <a:prstGeom prst="line">
            <a:avLst/>
          </a:prstGeom>
          <a:ln w="12700">
            <a:solidFill>
              <a:srgbClr val="2C6756"/>
            </a:solidFill>
            <a:prstDash val="sysDash"/>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6A6D5A9B-E02F-C732-AE69-F7E0D0C2A2B4}"/>
              </a:ext>
            </a:extLst>
          </p:cNvPr>
          <p:cNvCxnSpPr>
            <a:cxnSpLocks/>
          </p:cNvCxnSpPr>
          <p:nvPr/>
        </p:nvCxnSpPr>
        <p:spPr>
          <a:xfrm>
            <a:off x="511613" y="9440467"/>
            <a:ext cx="7041092" cy="0"/>
          </a:xfrm>
          <a:prstGeom prst="line">
            <a:avLst/>
          </a:prstGeom>
          <a:ln w="12700">
            <a:solidFill>
              <a:srgbClr val="2C6756"/>
            </a:solidFill>
            <a:prstDash val="sysDash"/>
          </a:ln>
        </p:spPr>
        <p:style>
          <a:lnRef idx="1">
            <a:schemeClr val="accent1"/>
          </a:lnRef>
          <a:fillRef idx="0">
            <a:schemeClr val="accent1"/>
          </a:fillRef>
          <a:effectRef idx="0">
            <a:schemeClr val="accent1"/>
          </a:effectRef>
          <a:fontRef idx="minor">
            <a:schemeClr val="tx1"/>
          </a:fontRef>
        </p:style>
      </p:cxnSp>
      <p:grpSp>
        <p:nvGrpSpPr>
          <p:cNvPr id="118" name="Group 117">
            <a:extLst>
              <a:ext uri="{FF2B5EF4-FFF2-40B4-BE49-F238E27FC236}">
                <a16:creationId xmlns:a16="http://schemas.microsoft.com/office/drawing/2014/main" id="{BEEB00E9-18F9-7D3B-A6DA-CC99C56054A2}"/>
              </a:ext>
            </a:extLst>
          </p:cNvPr>
          <p:cNvGrpSpPr/>
          <p:nvPr/>
        </p:nvGrpSpPr>
        <p:grpSpPr>
          <a:xfrm>
            <a:off x="6601959" y="334715"/>
            <a:ext cx="614042" cy="705384"/>
            <a:chOff x="3480444" y="3351872"/>
            <a:chExt cx="614042" cy="705384"/>
          </a:xfrm>
        </p:grpSpPr>
        <p:sp>
          <p:nvSpPr>
            <p:cNvPr id="119" name="Freeform 118">
              <a:extLst>
                <a:ext uri="{FF2B5EF4-FFF2-40B4-BE49-F238E27FC236}">
                  <a16:creationId xmlns:a16="http://schemas.microsoft.com/office/drawing/2014/main" id="{C5ABB829-C0F7-00BE-8B46-5452B9C6E3CF}"/>
                </a:ext>
              </a:extLst>
            </p:cNvPr>
            <p:cNvSpPr/>
            <p:nvPr/>
          </p:nvSpPr>
          <p:spPr>
            <a:xfrm>
              <a:off x="3787857" y="3881242"/>
              <a:ext cx="306628" cy="157287"/>
            </a:xfrm>
            <a:custGeom>
              <a:avLst/>
              <a:gdLst>
                <a:gd name="connsiteX0" fmla="*/ 190500 w 195262"/>
                <a:gd name="connsiteY0" fmla="*/ 124777 h 133350"/>
                <a:gd name="connsiteX1" fmla="*/ 172403 w 195262"/>
                <a:gd name="connsiteY1" fmla="*/ 133350 h 133350"/>
                <a:gd name="connsiteX2" fmla="*/ 24765 w 195262"/>
                <a:gd name="connsiteY2" fmla="*/ 133350 h 133350"/>
                <a:gd name="connsiteX3" fmla="*/ 6668 w 195262"/>
                <a:gd name="connsiteY3" fmla="*/ 124777 h 133350"/>
                <a:gd name="connsiteX4" fmla="*/ 0 w 195262"/>
                <a:gd name="connsiteY4" fmla="*/ 108585 h 133350"/>
                <a:gd name="connsiteX5" fmla="*/ 20003 w 195262"/>
                <a:gd name="connsiteY5" fmla="*/ 61913 h 133350"/>
                <a:gd name="connsiteX6" fmla="*/ 39053 w 195262"/>
                <a:gd name="connsiteY6" fmla="*/ 31432 h 133350"/>
                <a:gd name="connsiteX7" fmla="*/ 47625 w 195262"/>
                <a:gd name="connsiteY7" fmla="*/ 35242 h 133350"/>
                <a:gd name="connsiteX8" fmla="*/ 63818 w 195262"/>
                <a:gd name="connsiteY8" fmla="*/ 35242 h 133350"/>
                <a:gd name="connsiteX9" fmla="*/ 63818 w 195262"/>
                <a:gd name="connsiteY9" fmla="*/ 35242 h 133350"/>
                <a:gd name="connsiteX10" fmla="*/ 107633 w 195262"/>
                <a:gd name="connsiteY10" fmla="*/ 17145 h 133350"/>
                <a:gd name="connsiteX11" fmla="*/ 110490 w 195262"/>
                <a:gd name="connsiteY11" fmla="*/ 14288 h 133350"/>
                <a:gd name="connsiteX12" fmla="*/ 136208 w 195262"/>
                <a:gd name="connsiteY12" fmla="*/ 0 h 133350"/>
                <a:gd name="connsiteX13" fmla="*/ 138113 w 195262"/>
                <a:gd name="connsiteY13" fmla="*/ 0 h 133350"/>
                <a:gd name="connsiteX14" fmla="*/ 172403 w 195262"/>
                <a:gd name="connsiteY14" fmla="*/ 56198 h 133350"/>
                <a:gd name="connsiteX15" fmla="*/ 175260 w 195262"/>
                <a:gd name="connsiteY15" fmla="*/ 60960 h 133350"/>
                <a:gd name="connsiteX16" fmla="*/ 195263 w 195262"/>
                <a:gd name="connsiteY16" fmla="*/ 107632 h 133350"/>
                <a:gd name="connsiteX17" fmla="*/ 188595 w 195262"/>
                <a:gd name="connsiteY17" fmla="*/ 123825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5262" h="133350">
                  <a:moveTo>
                    <a:pt x="190500" y="124777"/>
                  </a:moveTo>
                  <a:cubicBezTo>
                    <a:pt x="185738" y="130492"/>
                    <a:pt x="179070" y="133350"/>
                    <a:pt x="172403" y="133350"/>
                  </a:cubicBezTo>
                  <a:lnTo>
                    <a:pt x="24765" y="133350"/>
                  </a:lnTo>
                  <a:cubicBezTo>
                    <a:pt x="18098" y="133350"/>
                    <a:pt x="11430" y="130492"/>
                    <a:pt x="6668" y="124777"/>
                  </a:cubicBezTo>
                  <a:cubicBezTo>
                    <a:pt x="2858" y="120967"/>
                    <a:pt x="0" y="114300"/>
                    <a:pt x="0" y="108585"/>
                  </a:cubicBezTo>
                  <a:cubicBezTo>
                    <a:pt x="0" y="94298"/>
                    <a:pt x="9525" y="79057"/>
                    <a:pt x="20003" y="61913"/>
                  </a:cubicBezTo>
                  <a:lnTo>
                    <a:pt x="39053" y="31432"/>
                  </a:lnTo>
                  <a:cubicBezTo>
                    <a:pt x="40958" y="32385"/>
                    <a:pt x="43815" y="34290"/>
                    <a:pt x="47625" y="35242"/>
                  </a:cubicBezTo>
                  <a:cubicBezTo>
                    <a:pt x="53340" y="35242"/>
                    <a:pt x="59055" y="35242"/>
                    <a:pt x="63818" y="35242"/>
                  </a:cubicBezTo>
                  <a:lnTo>
                    <a:pt x="63818" y="35242"/>
                  </a:lnTo>
                  <a:cubicBezTo>
                    <a:pt x="85725" y="35242"/>
                    <a:pt x="107633" y="17145"/>
                    <a:pt x="107633" y="17145"/>
                  </a:cubicBezTo>
                  <a:lnTo>
                    <a:pt x="110490" y="14288"/>
                  </a:lnTo>
                  <a:cubicBezTo>
                    <a:pt x="120968" y="6667"/>
                    <a:pt x="128588" y="0"/>
                    <a:pt x="136208" y="0"/>
                  </a:cubicBezTo>
                  <a:lnTo>
                    <a:pt x="138113" y="0"/>
                  </a:lnTo>
                  <a:lnTo>
                    <a:pt x="172403" y="56198"/>
                  </a:lnTo>
                  <a:lnTo>
                    <a:pt x="175260" y="60960"/>
                  </a:lnTo>
                  <a:cubicBezTo>
                    <a:pt x="184785" y="77152"/>
                    <a:pt x="195263" y="93345"/>
                    <a:pt x="195263" y="107632"/>
                  </a:cubicBezTo>
                  <a:cubicBezTo>
                    <a:pt x="195263" y="121920"/>
                    <a:pt x="192405" y="119063"/>
                    <a:pt x="188595" y="123825"/>
                  </a:cubicBezTo>
                  <a:close/>
                </a:path>
              </a:pathLst>
            </a:custGeom>
            <a:solidFill>
              <a:srgbClr val="E90989"/>
            </a:solidFill>
            <a:ln w="9525" cap="flat">
              <a:noFill/>
              <a:prstDash val="solid"/>
              <a:miter/>
            </a:ln>
          </p:spPr>
          <p:txBody>
            <a:bodyPr rtlCol="0" anchor="ctr"/>
            <a:lstStyle/>
            <a:p>
              <a:endParaRPr lang="en-US"/>
            </a:p>
          </p:txBody>
        </p:sp>
        <p:grpSp>
          <p:nvGrpSpPr>
            <p:cNvPr id="120" name="Graphic 2">
              <a:extLst>
                <a:ext uri="{FF2B5EF4-FFF2-40B4-BE49-F238E27FC236}">
                  <a16:creationId xmlns:a16="http://schemas.microsoft.com/office/drawing/2014/main" id="{1C1CA6A8-B9DD-36DB-7E2C-B80CFC35B691}"/>
                </a:ext>
              </a:extLst>
            </p:cNvPr>
            <p:cNvGrpSpPr/>
            <p:nvPr/>
          </p:nvGrpSpPr>
          <p:grpSpPr>
            <a:xfrm>
              <a:off x="3480444" y="3351872"/>
              <a:ext cx="614042" cy="705384"/>
              <a:chOff x="8976382" y="3776692"/>
              <a:chExt cx="791891" cy="909689"/>
            </a:xfrm>
            <a:solidFill>
              <a:srgbClr val="333333"/>
            </a:solidFill>
          </p:grpSpPr>
          <p:grpSp>
            <p:nvGrpSpPr>
              <p:cNvPr id="121" name="Graphic 2">
                <a:extLst>
                  <a:ext uri="{FF2B5EF4-FFF2-40B4-BE49-F238E27FC236}">
                    <a16:creationId xmlns:a16="http://schemas.microsoft.com/office/drawing/2014/main" id="{968C4AE6-A814-89E9-A780-3FFEA8B0E15C}"/>
                  </a:ext>
                </a:extLst>
              </p:cNvPr>
              <p:cNvGrpSpPr/>
              <p:nvPr/>
            </p:nvGrpSpPr>
            <p:grpSpPr>
              <a:xfrm>
                <a:off x="9372833" y="4170417"/>
                <a:ext cx="395439" cy="515964"/>
                <a:chOff x="9372833" y="4170417"/>
                <a:chExt cx="395439" cy="515964"/>
              </a:xfrm>
              <a:solidFill>
                <a:srgbClr val="333333"/>
              </a:solidFill>
            </p:grpSpPr>
            <p:sp>
              <p:nvSpPr>
                <p:cNvPr id="133" name="Freeform 132">
                  <a:extLst>
                    <a:ext uri="{FF2B5EF4-FFF2-40B4-BE49-F238E27FC236}">
                      <a16:creationId xmlns:a16="http://schemas.microsoft.com/office/drawing/2014/main" id="{636A18BA-36B4-D7E4-32C0-C15A965C0456}"/>
                    </a:ext>
                  </a:extLst>
                </p:cNvPr>
                <p:cNvSpPr/>
                <p:nvPr/>
              </p:nvSpPr>
              <p:spPr>
                <a:xfrm>
                  <a:off x="9502275" y="4174681"/>
                  <a:ext cx="142244" cy="28427"/>
                </a:xfrm>
                <a:custGeom>
                  <a:avLst/>
                  <a:gdLst>
                    <a:gd name="connsiteX0" fmla="*/ 128020 w 142244"/>
                    <a:gd name="connsiteY0" fmla="*/ 28428 h 28427"/>
                    <a:gd name="connsiteX1" fmla="*/ 14224 w 142244"/>
                    <a:gd name="connsiteY1" fmla="*/ 28428 h 28427"/>
                    <a:gd name="connsiteX2" fmla="*/ 0 w 142244"/>
                    <a:gd name="connsiteY2" fmla="*/ 14214 h 28427"/>
                    <a:gd name="connsiteX3" fmla="*/ 14224 w 142244"/>
                    <a:gd name="connsiteY3" fmla="*/ 0 h 28427"/>
                    <a:gd name="connsiteX4" fmla="*/ 128020 w 142244"/>
                    <a:gd name="connsiteY4" fmla="*/ 0 h 28427"/>
                    <a:gd name="connsiteX5" fmla="*/ 142244 w 142244"/>
                    <a:gd name="connsiteY5" fmla="*/ 14214 h 28427"/>
                    <a:gd name="connsiteX6" fmla="*/ 128020 w 142244"/>
                    <a:gd name="connsiteY6" fmla="*/ 28428 h 2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244" h="28427">
                      <a:moveTo>
                        <a:pt x="128020" y="28428"/>
                      </a:moveTo>
                      <a:lnTo>
                        <a:pt x="14224" y="28428"/>
                      </a:lnTo>
                      <a:cubicBezTo>
                        <a:pt x="5690" y="28428"/>
                        <a:pt x="0" y="22742"/>
                        <a:pt x="0" y="14214"/>
                      </a:cubicBezTo>
                      <a:cubicBezTo>
                        <a:pt x="0" y="5686"/>
                        <a:pt x="5690" y="0"/>
                        <a:pt x="14224" y="0"/>
                      </a:cubicBezTo>
                      <a:lnTo>
                        <a:pt x="128020" y="0"/>
                      </a:lnTo>
                      <a:cubicBezTo>
                        <a:pt x="136554" y="0"/>
                        <a:pt x="142244" y="5686"/>
                        <a:pt x="142244" y="14214"/>
                      </a:cubicBezTo>
                      <a:cubicBezTo>
                        <a:pt x="142244" y="22742"/>
                        <a:pt x="136554" y="28428"/>
                        <a:pt x="128020" y="28428"/>
                      </a:cubicBezTo>
                      <a:close/>
                    </a:path>
                  </a:pathLst>
                </a:custGeom>
                <a:solidFill>
                  <a:srgbClr val="333333"/>
                </a:solidFill>
                <a:ln w="14222"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F57389AF-ACB0-33AB-3F0C-775A7F844404}"/>
                    </a:ext>
                  </a:extLst>
                </p:cNvPr>
                <p:cNvSpPr/>
                <p:nvPr/>
              </p:nvSpPr>
              <p:spPr>
                <a:xfrm>
                  <a:off x="9459602" y="4402104"/>
                  <a:ext cx="207676" cy="85283"/>
                </a:xfrm>
                <a:custGeom>
                  <a:avLst/>
                  <a:gdLst>
                    <a:gd name="connsiteX0" fmla="*/ 55476 w 207676"/>
                    <a:gd name="connsiteY0" fmla="*/ 85283 h 85283"/>
                    <a:gd name="connsiteX1" fmla="*/ 27027 w 207676"/>
                    <a:gd name="connsiteY1" fmla="*/ 83862 h 85283"/>
                    <a:gd name="connsiteX2" fmla="*/ 0 w 207676"/>
                    <a:gd name="connsiteY2" fmla="*/ 56856 h 85283"/>
                    <a:gd name="connsiteX3" fmla="*/ 14224 w 207676"/>
                    <a:gd name="connsiteY3" fmla="*/ 42642 h 85283"/>
                    <a:gd name="connsiteX4" fmla="*/ 28449 w 207676"/>
                    <a:gd name="connsiteY4" fmla="*/ 54013 h 85283"/>
                    <a:gd name="connsiteX5" fmla="*/ 55476 w 207676"/>
                    <a:gd name="connsiteY5" fmla="*/ 56856 h 85283"/>
                    <a:gd name="connsiteX6" fmla="*/ 55476 w 207676"/>
                    <a:gd name="connsiteY6" fmla="*/ 56856 h 85283"/>
                    <a:gd name="connsiteX7" fmla="*/ 116641 w 207676"/>
                    <a:gd name="connsiteY7" fmla="*/ 32692 h 85283"/>
                    <a:gd name="connsiteX8" fmla="*/ 122330 w 207676"/>
                    <a:gd name="connsiteY8" fmla="*/ 28428 h 85283"/>
                    <a:gd name="connsiteX9" fmla="*/ 184918 w 207676"/>
                    <a:gd name="connsiteY9" fmla="*/ 0 h 85283"/>
                    <a:gd name="connsiteX10" fmla="*/ 193452 w 207676"/>
                    <a:gd name="connsiteY10" fmla="*/ 0 h 85283"/>
                    <a:gd name="connsiteX11" fmla="*/ 207676 w 207676"/>
                    <a:gd name="connsiteY11" fmla="*/ 14214 h 85283"/>
                    <a:gd name="connsiteX12" fmla="*/ 193452 w 207676"/>
                    <a:gd name="connsiteY12" fmla="*/ 28428 h 85283"/>
                    <a:gd name="connsiteX13" fmla="*/ 184918 w 207676"/>
                    <a:gd name="connsiteY13" fmla="*/ 28428 h 85283"/>
                    <a:gd name="connsiteX14" fmla="*/ 139399 w 207676"/>
                    <a:gd name="connsiteY14" fmla="*/ 51170 h 85283"/>
                    <a:gd name="connsiteX15" fmla="*/ 133710 w 207676"/>
                    <a:gd name="connsiteY15" fmla="*/ 55435 h 85283"/>
                    <a:gd name="connsiteX16" fmla="*/ 56898 w 207676"/>
                    <a:gd name="connsiteY16" fmla="*/ 85283 h 85283"/>
                    <a:gd name="connsiteX17" fmla="*/ 56898 w 207676"/>
                    <a:gd name="connsiteY17" fmla="*/ 85283 h 85283"/>
                    <a:gd name="connsiteX18" fmla="*/ 28449 w 207676"/>
                    <a:gd name="connsiteY18" fmla="*/ 56856 h 85283"/>
                    <a:gd name="connsiteX19" fmla="*/ 28449 w 207676"/>
                    <a:gd name="connsiteY19" fmla="*/ 56856 h 85283"/>
                    <a:gd name="connsiteX20" fmla="*/ 28449 w 207676"/>
                    <a:gd name="connsiteY20" fmla="*/ 56856 h 8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676" h="85283">
                      <a:moveTo>
                        <a:pt x="55476" y="85283"/>
                      </a:moveTo>
                      <a:cubicBezTo>
                        <a:pt x="46940" y="85283"/>
                        <a:pt x="36983" y="85283"/>
                        <a:pt x="27027" y="83862"/>
                      </a:cubicBezTo>
                      <a:cubicBezTo>
                        <a:pt x="2845" y="78176"/>
                        <a:pt x="0" y="63963"/>
                        <a:pt x="0" y="56856"/>
                      </a:cubicBezTo>
                      <a:cubicBezTo>
                        <a:pt x="0" y="49749"/>
                        <a:pt x="5690" y="42642"/>
                        <a:pt x="14224" y="42642"/>
                      </a:cubicBezTo>
                      <a:cubicBezTo>
                        <a:pt x="22759" y="42642"/>
                        <a:pt x="27027" y="46906"/>
                        <a:pt x="28449" y="54013"/>
                      </a:cubicBezTo>
                      <a:cubicBezTo>
                        <a:pt x="32716" y="55435"/>
                        <a:pt x="41251" y="56856"/>
                        <a:pt x="55476" y="56856"/>
                      </a:cubicBezTo>
                      <a:lnTo>
                        <a:pt x="55476" y="56856"/>
                      </a:lnTo>
                      <a:cubicBezTo>
                        <a:pt x="85347" y="56856"/>
                        <a:pt x="115218" y="32692"/>
                        <a:pt x="116641" y="32692"/>
                      </a:cubicBezTo>
                      <a:lnTo>
                        <a:pt x="122330" y="28428"/>
                      </a:lnTo>
                      <a:cubicBezTo>
                        <a:pt x="143666" y="12793"/>
                        <a:pt x="162159" y="0"/>
                        <a:pt x="184918" y="0"/>
                      </a:cubicBezTo>
                      <a:lnTo>
                        <a:pt x="193452" y="0"/>
                      </a:lnTo>
                      <a:cubicBezTo>
                        <a:pt x="201987" y="0"/>
                        <a:pt x="207676" y="5686"/>
                        <a:pt x="207676" y="14214"/>
                      </a:cubicBezTo>
                      <a:cubicBezTo>
                        <a:pt x="207676" y="22742"/>
                        <a:pt x="201987" y="28428"/>
                        <a:pt x="193452" y="28428"/>
                      </a:cubicBezTo>
                      <a:lnTo>
                        <a:pt x="184918" y="28428"/>
                      </a:lnTo>
                      <a:cubicBezTo>
                        <a:pt x="170693" y="28428"/>
                        <a:pt x="157891" y="38378"/>
                        <a:pt x="139399" y="51170"/>
                      </a:cubicBezTo>
                      <a:lnTo>
                        <a:pt x="133710" y="55435"/>
                      </a:lnTo>
                      <a:cubicBezTo>
                        <a:pt x="133710" y="55435"/>
                        <a:pt x="95304" y="85283"/>
                        <a:pt x="56898" y="85283"/>
                      </a:cubicBezTo>
                      <a:lnTo>
                        <a:pt x="56898" y="85283"/>
                      </a:lnTo>
                      <a:close/>
                      <a:moveTo>
                        <a:pt x="28449" y="56856"/>
                      </a:moveTo>
                      <a:lnTo>
                        <a:pt x="28449" y="56856"/>
                      </a:lnTo>
                      <a:lnTo>
                        <a:pt x="28449" y="56856"/>
                      </a:lnTo>
                      <a:close/>
                    </a:path>
                  </a:pathLst>
                </a:custGeom>
                <a:solidFill>
                  <a:srgbClr val="333333"/>
                </a:solidFill>
                <a:ln w="14222"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87AC6696-3C8F-BA3B-E27D-C0D8AD923C15}"/>
                    </a:ext>
                  </a:extLst>
                </p:cNvPr>
                <p:cNvSpPr/>
                <p:nvPr/>
              </p:nvSpPr>
              <p:spPr>
                <a:xfrm>
                  <a:off x="9372833" y="4170417"/>
                  <a:ext cx="395439" cy="515964"/>
                </a:xfrm>
                <a:custGeom>
                  <a:avLst/>
                  <a:gdLst>
                    <a:gd name="connsiteX0" fmla="*/ 327162 w 395439"/>
                    <a:gd name="connsiteY0" fmla="*/ 515965 h 515964"/>
                    <a:gd name="connsiteX1" fmla="*/ 72544 w 395439"/>
                    <a:gd name="connsiteY1" fmla="*/ 515965 h 515964"/>
                    <a:gd name="connsiteX2" fmla="*/ 19914 w 395439"/>
                    <a:gd name="connsiteY2" fmla="*/ 493223 h 515964"/>
                    <a:gd name="connsiteX3" fmla="*/ 0 w 395439"/>
                    <a:gd name="connsiteY3" fmla="*/ 443474 h 515964"/>
                    <a:gd name="connsiteX4" fmla="*/ 38405 w 395439"/>
                    <a:gd name="connsiteY4" fmla="*/ 349662 h 515964"/>
                    <a:gd name="connsiteX5" fmla="*/ 42673 w 395439"/>
                    <a:gd name="connsiteY5" fmla="*/ 341134 h 515964"/>
                    <a:gd name="connsiteX6" fmla="*/ 135132 w 395439"/>
                    <a:gd name="connsiteY6" fmla="*/ 193309 h 515964"/>
                    <a:gd name="connsiteX7" fmla="*/ 142244 w 395439"/>
                    <a:gd name="connsiteY7" fmla="*/ 170567 h 515964"/>
                    <a:gd name="connsiteX8" fmla="*/ 142244 w 395439"/>
                    <a:gd name="connsiteY8" fmla="*/ 15635 h 515964"/>
                    <a:gd name="connsiteX9" fmla="*/ 156469 w 395439"/>
                    <a:gd name="connsiteY9" fmla="*/ 1421 h 515964"/>
                    <a:gd name="connsiteX10" fmla="*/ 170693 w 395439"/>
                    <a:gd name="connsiteY10" fmla="*/ 15635 h 515964"/>
                    <a:gd name="connsiteX11" fmla="*/ 170693 w 395439"/>
                    <a:gd name="connsiteY11" fmla="*/ 170567 h 515964"/>
                    <a:gd name="connsiteX12" fmla="*/ 159313 w 395439"/>
                    <a:gd name="connsiteY12" fmla="*/ 208945 h 515964"/>
                    <a:gd name="connsiteX13" fmla="*/ 62587 w 395439"/>
                    <a:gd name="connsiteY13" fmla="*/ 363876 h 515964"/>
                    <a:gd name="connsiteX14" fmla="*/ 28449 w 395439"/>
                    <a:gd name="connsiteY14" fmla="*/ 443474 h 515964"/>
                    <a:gd name="connsiteX15" fmla="*/ 39828 w 395439"/>
                    <a:gd name="connsiteY15" fmla="*/ 471902 h 515964"/>
                    <a:gd name="connsiteX16" fmla="*/ 71122 w 395439"/>
                    <a:gd name="connsiteY16" fmla="*/ 486116 h 515964"/>
                    <a:gd name="connsiteX17" fmla="*/ 325739 w 395439"/>
                    <a:gd name="connsiteY17" fmla="*/ 486116 h 515964"/>
                    <a:gd name="connsiteX18" fmla="*/ 357033 w 395439"/>
                    <a:gd name="connsiteY18" fmla="*/ 471902 h 515964"/>
                    <a:gd name="connsiteX19" fmla="*/ 368412 w 395439"/>
                    <a:gd name="connsiteY19" fmla="*/ 443474 h 515964"/>
                    <a:gd name="connsiteX20" fmla="*/ 334274 w 395439"/>
                    <a:gd name="connsiteY20" fmla="*/ 363876 h 515964"/>
                    <a:gd name="connsiteX21" fmla="*/ 328584 w 395439"/>
                    <a:gd name="connsiteY21" fmla="*/ 355348 h 515964"/>
                    <a:gd name="connsiteX22" fmla="*/ 236125 w 395439"/>
                    <a:gd name="connsiteY22" fmla="*/ 207523 h 515964"/>
                    <a:gd name="connsiteX23" fmla="*/ 224746 w 395439"/>
                    <a:gd name="connsiteY23" fmla="*/ 169145 h 515964"/>
                    <a:gd name="connsiteX24" fmla="*/ 224746 w 395439"/>
                    <a:gd name="connsiteY24" fmla="*/ 14214 h 515964"/>
                    <a:gd name="connsiteX25" fmla="*/ 238970 w 395439"/>
                    <a:gd name="connsiteY25" fmla="*/ 0 h 515964"/>
                    <a:gd name="connsiteX26" fmla="*/ 253195 w 395439"/>
                    <a:gd name="connsiteY26" fmla="*/ 14214 h 515964"/>
                    <a:gd name="connsiteX27" fmla="*/ 253195 w 395439"/>
                    <a:gd name="connsiteY27" fmla="*/ 169145 h 515964"/>
                    <a:gd name="connsiteX28" fmla="*/ 260307 w 395439"/>
                    <a:gd name="connsiteY28" fmla="*/ 191888 h 515964"/>
                    <a:gd name="connsiteX29" fmla="*/ 357033 w 395439"/>
                    <a:gd name="connsiteY29" fmla="*/ 348241 h 515964"/>
                    <a:gd name="connsiteX30" fmla="*/ 395439 w 395439"/>
                    <a:gd name="connsiteY30" fmla="*/ 442053 h 515964"/>
                    <a:gd name="connsiteX31" fmla="*/ 375525 w 395439"/>
                    <a:gd name="connsiteY31" fmla="*/ 491801 h 515964"/>
                    <a:gd name="connsiteX32" fmla="*/ 322894 w 395439"/>
                    <a:gd name="connsiteY32" fmla="*/ 514544 h 51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5439" h="515964">
                      <a:moveTo>
                        <a:pt x="327162" y="515965"/>
                      </a:moveTo>
                      <a:lnTo>
                        <a:pt x="72544" y="515965"/>
                      </a:lnTo>
                      <a:cubicBezTo>
                        <a:pt x="52630" y="515965"/>
                        <a:pt x="34138" y="507437"/>
                        <a:pt x="19914" y="493223"/>
                      </a:cubicBezTo>
                      <a:cubicBezTo>
                        <a:pt x="7112" y="479009"/>
                        <a:pt x="0" y="461952"/>
                        <a:pt x="0" y="443474"/>
                      </a:cubicBezTo>
                      <a:cubicBezTo>
                        <a:pt x="0" y="412203"/>
                        <a:pt x="18492" y="382354"/>
                        <a:pt x="38405" y="349662"/>
                      </a:cubicBezTo>
                      <a:lnTo>
                        <a:pt x="42673" y="341134"/>
                      </a:lnTo>
                      <a:lnTo>
                        <a:pt x="135132" y="193309"/>
                      </a:lnTo>
                      <a:cubicBezTo>
                        <a:pt x="139399" y="186202"/>
                        <a:pt x="142244" y="179095"/>
                        <a:pt x="142244" y="170567"/>
                      </a:cubicBezTo>
                      <a:lnTo>
                        <a:pt x="142244" y="15635"/>
                      </a:lnTo>
                      <a:cubicBezTo>
                        <a:pt x="142244" y="7107"/>
                        <a:pt x="147934" y="1421"/>
                        <a:pt x="156469" y="1421"/>
                      </a:cubicBezTo>
                      <a:cubicBezTo>
                        <a:pt x="165003" y="1421"/>
                        <a:pt x="170693" y="7107"/>
                        <a:pt x="170693" y="15635"/>
                      </a:cubicBezTo>
                      <a:lnTo>
                        <a:pt x="170693" y="170567"/>
                      </a:lnTo>
                      <a:cubicBezTo>
                        <a:pt x="170693" y="183359"/>
                        <a:pt x="166425" y="197573"/>
                        <a:pt x="159313" y="208945"/>
                      </a:cubicBezTo>
                      <a:lnTo>
                        <a:pt x="62587" y="363876"/>
                      </a:lnTo>
                      <a:cubicBezTo>
                        <a:pt x="45518" y="392304"/>
                        <a:pt x="28449" y="419310"/>
                        <a:pt x="28449" y="443474"/>
                      </a:cubicBezTo>
                      <a:cubicBezTo>
                        <a:pt x="28449" y="453423"/>
                        <a:pt x="32716" y="464795"/>
                        <a:pt x="39828" y="471902"/>
                      </a:cubicBezTo>
                      <a:cubicBezTo>
                        <a:pt x="48363" y="480430"/>
                        <a:pt x="59742" y="486116"/>
                        <a:pt x="71122" y="486116"/>
                      </a:cubicBezTo>
                      <a:lnTo>
                        <a:pt x="325739" y="486116"/>
                      </a:lnTo>
                      <a:cubicBezTo>
                        <a:pt x="337118" y="486116"/>
                        <a:pt x="348499" y="481851"/>
                        <a:pt x="357033" y="471902"/>
                      </a:cubicBezTo>
                      <a:cubicBezTo>
                        <a:pt x="364145" y="463373"/>
                        <a:pt x="368412" y="453423"/>
                        <a:pt x="368412" y="443474"/>
                      </a:cubicBezTo>
                      <a:cubicBezTo>
                        <a:pt x="368412" y="419310"/>
                        <a:pt x="351343" y="392304"/>
                        <a:pt x="334274" y="363876"/>
                      </a:cubicBezTo>
                      <a:lnTo>
                        <a:pt x="328584" y="355348"/>
                      </a:lnTo>
                      <a:lnTo>
                        <a:pt x="236125" y="207523"/>
                      </a:lnTo>
                      <a:cubicBezTo>
                        <a:pt x="229013" y="196152"/>
                        <a:pt x="224746" y="183359"/>
                        <a:pt x="224746" y="169145"/>
                      </a:cubicBezTo>
                      <a:lnTo>
                        <a:pt x="224746" y="14214"/>
                      </a:lnTo>
                      <a:cubicBezTo>
                        <a:pt x="224746" y="5685"/>
                        <a:pt x="230435" y="0"/>
                        <a:pt x="238970" y="0"/>
                      </a:cubicBezTo>
                      <a:cubicBezTo>
                        <a:pt x="247505" y="0"/>
                        <a:pt x="253195" y="5685"/>
                        <a:pt x="253195" y="14214"/>
                      </a:cubicBezTo>
                      <a:lnTo>
                        <a:pt x="253195" y="169145"/>
                      </a:lnTo>
                      <a:cubicBezTo>
                        <a:pt x="253195" y="177674"/>
                        <a:pt x="256040" y="184781"/>
                        <a:pt x="260307" y="191888"/>
                      </a:cubicBezTo>
                      <a:lnTo>
                        <a:pt x="357033" y="348241"/>
                      </a:lnTo>
                      <a:cubicBezTo>
                        <a:pt x="376948" y="379511"/>
                        <a:pt x="394016" y="410782"/>
                        <a:pt x="395439" y="442053"/>
                      </a:cubicBezTo>
                      <a:cubicBezTo>
                        <a:pt x="395439" y="460530"/>
                        <a:pt x="388327" y="477587"/>
                        <a:pt x="375525" y="491801"/>
                      </a:cubicBezTo>
                      <a:cubicBezTo>
                        <a:pt x="361300" y="506015"/>
                        <a:pt x="342809" y="514544"/>
                        <a:pt x="322894" y="514544"/>
                      </a:cubicBezTo>
                      <a:close/>
                    </a:path>
                  </a:pathLst>
                </a:custGeom>
                <a:solidFill>
                  <a:srgbClr val="333333"/>
                </a:solidFill>
                <a:ln w="14222" cap="flat">
                  <a:noFill/>
                  <a:prstDash val="solid"/>
                  <a:miter/>
                </a:ln>
              </p:spPr>
              <p:txBody>
                <a:bodyPr rtlCol="0" anchor="ctr"/>
                <a:lstStyle/>
                <a:p>
                  <a:endParaRPr lang="en-US"/>
                </a:p>
              </p:txBody>
            </p:sp>
          </p:grpSp>
          <p:grpSp>
            <p:nvGrpSpPr>
              <p:cNvPr id="122" name="Graphic 2">
                <a:extLst>
                  <a:ext uri="{FF2B5EF4-FFF2-40B4-BE49-F238E27FC236}">
                    <a16:creationId xmlns:a16="http://schemas.microsoft.com/office/drawing/2014/main" id="{28774417-BB7E-21F3-91ED-05FE565C72A7}"/>
                  </a:ext>
                </a:extLst>
              </p:cNvPr>
              <p:cNvGrpSpPr/>
              <p:nvPr/>
            </p:nvGrpSpPr>
            <p:grpSpPr>
              <a:xfrm>
                <a:off x="8976382" y="3776692"/>
                <a:ext cx="633643" cy="909689"/>
                <a:chOff x="8976382" y="3776692"/>
                <a:chExt cx="633643" cy="909689"/>
              </a:xfrm>
              <a:solidFill>
                <a:srgbClr val="333333"/>
              </a:solidFill>
            </p:grpSpPr>
            <p:sp>
              <p:nvSpPr>
                <p:cNvPr id="123" name="Freeform 122">
                  <a:extLst>
                    <a:ext uri="{FF2B5EF4-FFF2-40B4-BE49-F238E27FC236}">
                      <a16:creationId xmlns:a16="http://schemas.microsoft.com/office/drawing/2014/main" id="{439C36A3-1A35-65AC-B3F2-95E7D6C9956D}"/>
                    </a:ext>
                  </a:extLst>
                </p:cNvPr>
                <p:cNvSpPr/>
                <p:nvPr/>
              </p:nvSpPr>
              <p:spPr>
                <a:xfrm>
                  <a:off x="8976382" y="3989901"/>
                  <a:ext cx="255629" cy="284436"/>
                </a:xfrm>
                <a:custGeom>
                  <a:avLst/>
                  <a:gdLst>
                    <a:gd name="connsiteX0" fmla="*/ 99161 w 255629"/>
                    <a:gd name="connsiteY0" fmla="*/ 284278 h 284436"/>
                    <a:gd name="connsiteX1" fmla="*/ 89204 w 255629"/>
                    <a:gd name="connsiteY1" fmla="*/ 280014 h 284436"/>
                    <a:gd name="connsiteX2" fmla="*/ 16659 w 255629"/>
                    <a:gd name="connsiteY2" fmla="*/ 207523 h 284436"/>
                    <a:gd name="connsiteX3" fmla="*/ 12392 w 255629"/>
                    <a:gd name="connsiteY3" fmla="*/ 132190 h 284436"/>
                    <a:gd name="connsiteX4" fmla="*/ 80669 w 255629"/>
                    <a:gd name="connsiteY4" fmla="*/ 46906 h 284436"/>
                    <a:gd name="connsiteX5" fmla="*/ 147524 w 255629"/>
                    <a:gd name="connsiteY5" fmla="*/ 9950 h 284436"/>
                    <a:gd name="connsiteX6" fmla="*/ 239983 w 255629"/>
                    <a:gd name="connsiteY6" fmla="*/ 0 h 284436"/>
                    <a:gd name="connsiteX7" fmla="*/ 255630 w 255629"/>
                    <a:gd name="connsiteY7" fmla="*/ 12793 h 284436"/>
                    <a:gd name="connsiteX8" fmla="*/ 242827 w 255629"/>
                    <a:gd name="connsiteY8" fmla="*/ 28428 h 284436"/>
                    <a:gd name="connsiteX9" fmla="*/ 150368 w 255629"/>
                    <a:gd name="connsiteY9" fmla="*/ 38378 h 284436"/>
                    <a:gd name="connsiteX10" fmla="*/ 102006 w 255629"/>
                    <a:gd name="connsiteY10" fmla="*/ 63963 h 284436"/>
                    <a:gd name="connsiteX11" fmla="*/ 33729 w 255629"/>
                    <a:gd name="connsiteY11" fmla="*/ 149246 h 284436"/>
                    <a:gd name="connsiteX12" fmla="*/ 35151 w 255629"/>
                    <a:gd name="connsiteY12" fmla="*/ 187624 h 284436"/>
                    <a:gd name="connsiteX13" fmla="*/ 107695 w 255629"/>
                    <a:gd name="connsiteY13" fmla="*/ 260115 h 284436"/>
                    <a:gd name="connsiteX14" fmla="*/ 107695 w 255629"/>
                    <a:gd name="connsiteY14" fmla="*/ 280014 h 284436"/>
                    <a:gd name="connsiteX15" fmla="*/ 97739 w 255629"/>
                    <a:gd name="connsiteY15" fmla="*/ 284278 h 28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5629" h="284436">
                      <a:moveTo>
                        <a:pt x="99161" y="284278"/>
                      </a:moveTo>
                      <a:cubicBezTo>
                        <a:pt x="94894" y="284278"/>
                        <a:pt x="92049" y="284278"/>
                        <a:pt x="89204" y="280014"/>
                      </a:cubicBezTo>
                      <a:lnTo>
                        <a:pt x="16659" y="207523"/>
                      </a:lnTo>
                      <a:cubicBezTo>
                        <a:pt x="-3255" y="187624"/>
                        <a:pt x="-6100" y="154932"/>
                        <a:pt x="12392" y="132190"/>
                      </a:cubicBezTo>
                      <a:lnTo>
                        <a:pt x="80669" y="46906"/>
                      </a:lnTo>
                      <a:cubicBezTo>
                        <a:pt x="97739" y="25585"/>
                        <a:pt x="120497" y="12793"/>
                        <a:pt x="147524" y="9950"/>
                      </a:cubicBezTo>
                      <a:lnTo>
                        <a:pt x="239983" y="0"/>
                      </a:lnTo>
                      <a:cubicBezTo>
                        <a:pt x="248517" y="0"/>
                        <a:pt x="254208" y="4264"/>
                        <a:pt x="255630" y="12793"/>
                      </a:cubicBezTo>
                      <a:cubicBezTo>
                        <a:pt x="255630" y="19900"/>
                        <a:pt x="251362" y="27007"/>
                        <a:pt x="242827" y="28428"/>
                      </a:cubicBezTo>
                      <a:lnTo>
                        <a:pt x="150368" y="38378"/>
                      </a:lnTo>
                      <a:cubicBezTo>
                        <a:pt x="131877" y="39799"/>
                        <a:pt x="114807" y="49749"/>
                        <a:pt x="102006" y="63963"/>
                      </a:cubicBezTo>
                      <a:lnTo>
                        <a:pt x="33729" y="149246"/>
                      </a:lnTo>
                      <a:cubicBezTo>
                        <a:pt x="25194" y="160617"/>
                        <a:pt x="25194" y="176253"/>
                        <a:pt x="35151" y="187624"/>
                      </a:cubicBezTo>
                      <a:lnTo>
                        <a:pt x="107695" y="260115"/>
                      </a:lnTo>
                      <a:cubicBezTo>
                        <a:pt x="113385" y="265800"/>
                        <a:pt x="113385" y="274329"/>
                        <a:pt x="107695" y="280014"/>
                      </a:cubicBezTo>
                      <a:cubicBezTo>
                        <a:pt x="102006" y="285700"/>
                        <a:pt x="100583" y="284278"/>
                        <a:pt x="97739" y="284278"/>
                      </a:cubicBezTo>
                      <a:close/>
                    </a:path>
                  </a:pathLst>
                </a:custGeom>
                <a:solidFill>
                  <a:srgbClr val="333333"/>
                </a:solidFill>
                <a:ln w="14222"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7E42C85F-4C53-FFE6-D4E1-40DCE386009A}"/>
                    </a:ext>
                  </a:extLst>
                </p:cNvPr>
                <p:cNvSpPr/>
                <p:nvPr/>
              </p:nvSpPr>
              <p:spPr>
                <a:xfrm>
                  <a:off x="9004201" y="4075184"/>
                  <a:ext cx="127092" cy="611197"/>
                </a:xfrm>
                <a:custGeom>
                  <a:avLst/>
                  <a:gdLst>
                    <a:gd name="connsiteX0" fmla="*/ 14444 w 127092"/>
                    <a:gd name="connsiteY0" fmla="*/ 611198 h 611197"/>
                    <a:gd name="connsiteX1" fmla="*/ 11599 w 127092"/>
                    <a:gd name="connsiteY1" fmla="*/ 611198 h 611197"/>
                    <a:gd name="connsiteX2" fmla="*/ 219 w 127092"/>
                    <a:gd name="connsiteY2" fmla="*/ 594141 h 611197"/>
                    <a:gd name="connsiteX3" fmla="*/ 89833 w 127092"/>
                    <a:gd name="connsiteY3" fmla="*/ 65384 h 611197"/>
                    <a:gd name="connsiteX4" fmla="*/ 67074 w 127092"/>
                    <a:gd name="connsiteY4" fmla="*/ 93812 h 611197"/>
                    <a:gd name="connsiteX5" fmla="*/ 47160 w 127092"/>
                    <a:gd name="connsiteY5" fmla="*/ 96655 h 611197"/>
                    <a:gd name="connsiteX6" fmla="*/ 44315 w 127092"/>
                    <a:gd name="connsiteY6" fmla="*/ 76755 h 611197"/>
                    <a:gd name="connsiteX7" fmla="*/ 101212 w 127092"/>
                    <a:gd name="connsiteY7" fmla="*/ 5686 h 611197"/>
                    <a:gd name="connsiteX8" fmla="*/ 118282 w 127092"/>
                    <a:gd name="connsiteY8" fmla="*/ 1421 h 611197"/>
                    <a:gd name="connsiteX9" fmla="*/ 126817 w 127092"/>
                    <a:gd name="connsiteY9" fmla="*/ 17057 h 611197"/>
                    <a:gd name="connsiteX10" fmla="*/ 27246 w 127092"/>
                    <a:gd name="connsiteY10" fmla="*/ 599827 h 611197"/>
                    <a:gd name="connsiteX11" fmla="*/ 13022 w 127092"/>
                    <a:gd name="connsiteY11" fmla="*/ 611198 h 61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092" h="611197">
                      <a:moveTo>
                        <a:pt x="14444" y="611198"/>
                      </a:moveTo>
                      <a:cubicBezTo>
                        <a:pt x="14444" y="611198"/>
                        <a:pt x="13022" y="611198"/>
                        <a:pt x="11599" y="611198"/>
                      </a:cubicBezTo>
                      <a:cubicBezTo>
                        <a:pt x="4487" y="611198"/>
                        <a:pt x="-1203" y="602670"/>
                        <a:pt x="219" y="594141"/>
                      </a:cubicBezTo>
                      <a:lnTo>
                        <a:pt x="89833" y="65384"/>
                      </a:lnTo>
                      <a:lnTo>
                        <a:pt x="67074" y="93812"/>
                      </a:lnTo>
                      <a:cubicBezTo>
                        <a:pt x="62807" y="99497"/>
                        <a:pt x="52850" y="100919"/>
                        <a:pt x="47160" y="96655"/>
                      </a:cubicBezTo>
                      <a:cubicBezTo>
                        <a:pt x="41471" y="92390"/>
                        <a:pt x="40048" y="82441"/>
                        <a:pt x="44315" y="76755"/>
                      </a:cubicBezTo>
                      <a:lnTo>
                        <a:pt x="101212" y="5686"/>
                      </a:lnTo>
                      <a:cubicBezTo>
                        <a:pt x="105481" y="0"/>
                        <a:pt x="112593" y="-1421"/>
                        <a:pt x="118282" y="1421"/>
                      </a:cubicBezTo>
                      <a:cubicBezTo>
                        <a:pt x="123972" y="4264"/>
                        <a:pt x="128239" y="9950"/>
                        <a:pt x="126817" y="17057"/>
                      </a:cubicBezTo>
                      <a:lnTo>
                        <a:pt x="27246" y="599827"/>
                      </a:lnTo>
                      <a:cubicBezTo>
                        <a:pt x="27246" y="606934"/>
                        <a:pt x="20134" y="611198"/>
                        <a:pt x="13022" y="611198"/>
                      </a:cubicBezTo>
                      <a:close/>
                    </a:path>
                  </a:pathLst>
                </a:custGeom>
                <a:solidFill>
                  <a:srgbClr val="333333"/>
                </a:solidFill>
                <a:ln w="14222" cap="flat">
                  <a:noFill/>
                  <a:prstDash val="solid"/>
                  <a:miter/>
                </a:ln>
              </p:spPr>
              <p:txBody>
                <a:bodyPr rtlCol="0" anchor="ctr"/>
                <a:lstStyle/>
                <a:p>
                  <a:endParaRPr lang="en-US"/>
                </a:p>
              </p:txBody>
            </p:sp>
            <p:grpSp>
              <p:nvGrpSpPr>
                <p:cNvPr id="125" name="Graphic 2">
                  <a:extLst>
                    <a:ext uri="{FF2B5EF4-FFF2-40B4-BE49-F238E27FC236}">
                      <a16:creationId xmlns:a16="http://schemas.microsoft.com/office/drawing/2014/main" id="{CCE574D5-B881-C019-EF81-9983A275AB1F}"/>
                    </a:ext>
                  </a:extLst>
                </p:cNvPr>
                <p:cNvGrpSpPr/>
                <p:nvPr/>
              </p:nvGrpSpPr>
              <p:grpSpPr>
                <a:xfrm>
                  <a:off x="9047093" y="3776692"/>
                  <a:ext cx="325739" cy="909689"/>
                  <a:chOff x="9047093" y="3776692"/>
                  <a:chExt cx="325739" cy="909689"/>
                </a:xfrm>
                <a:solidFill>
                  <a:srgbClr val="333333"/>
                </a:solidFill>
              </p:grpSpPr>
              <p:sp>
                <p:nvSpPr>
                  <p:cNvPr id="127" name="Freeform 126">
                    <a:extLst>
                      <a:ext uri="{FF2B5EF4-FFF2-40B4-BE49-F238E27FC236}">
                        <a16:creationId xmlns:a16="http://schemas.microsoft.com/office/drawing/2014/main" id="{D6D14346-F48F-B867-0097-DE541214467B}"/>
                      </a:ext>
                    </a:extLst>
                  </p:cNvPr>
                  <p:cNvSpPr/>
                  <p:nvPr/>
                </p:nvSpPr>
                <p:spPr>
                  <a:xfrm>
                    <a:off x="9203562" y="4444746"/>
                    <a:ext cx="28448" cy="241636"/>
                  </a:xfrm>
                  <a:custGeom>
                    <a:avLst/>
                    <a:gdLst>
                      <a:gd name="connsiteX0" fmla="*/ 14224 w 28448"/>
                      <a:gd name="connsiteY0" fmla="*/ 241636 h 241636"/>
                      <a:gd name="connsiteX1" fmla="*/ 0 w 28448"/>
                      <a:gd name="connsiteY1" fmla="*/ 227422 h 241636"/>
                      <a:gd name="connsiteX2" fmla="*/ 0 w 28448"/>
                      <a:gd name="connsiteY2" fmla="*/ 14214 h 241636"/>
                      <a:gd name="connsiteX3" fmla="*/ 14224 w 28448"/>
                      <a:gd name="connsiteY3" fmla="*/ 0 h 241636"/>
                      <a:gd name="connsiteX4" fmla="*/ 28449 w 28448"/>
                      <a:gd name="connsiteY4" fmla="*/ 14214 h 241636"/>
                      <a:gd name="connsiteX5" fmla="*/ 28449 w 28448"/>
                      <a:gd name="connsiteY5" fmla="*/ 227422 h 241636"/>
                      <a:gd name="connsiteX6" fmla="*/ 14224 w 28448"/>
                      <a:gd name="connsiteY6" fmla="*/ 241636 h 24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 h="241636">
                        <a:moveTo>
                          <a:pt x="14224" y="241636"/>
                        </a:moveTo>
                        <a:cubicBezTo>
                          <a:pt x="5690" y="241636"/>
                          <a:pt x="0" y="235951"/>
                          <a:pt x="0" y="227422"/>
                        </a:cubicBezTo>
                        <a:lnTo>
                          <a:pt x="0" y="14214"/>
                        </a:lnTo>
                        <a:cubicBezTo>
                          <a:pt x="0" y="5686"/>
                          <a:pt x="5690" y="0"/>
                          <a:pt x="14224" y="0"/>
                        </a:cubicBezTo>
                        <a:cubicBezTo>
                          <a:pt x="22759" y="0"/>
                          <a:pt x="28449" y="5686"/>
                          <a:pt x="28449" y="14214"/>
                        </a:cubicBezTo>
                        <a:lnTo>
                          <a:pt x="28449" y="227422"/>
                        </a:lnTo>
                        <a:cubicBezTo>
                          <a:pt x="28449" y="235951"/>
                          <a:pt x="22759" y="241636"/>
                          <a:pt x="14224" y="241636"/>
                        </a:cubicBezTo>
                        <a:close/>
                      </a:path>
                    </a:pathLst>
                  </a:custGeom>
                  <a:solidFill>
                    <a:srgbClr val="333333"/>
                  </a:solidFill>
                  <a:ln w="14222"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A89FFBCC-1FBD-AC0A-BCA5-A1D5FFCE8D62}"/>
                      </a:ext>
                    </a:extLst>
                  </p:cNvPr>
                  <p:cNvSpPr/>
                  <p:nvPr/>
                </p:nvSpPr>
                <p:spPr>
                  <a:xfrm>
                    <a:off x="9060570" y="4445420"/>
                    <a:ext cx="85420" cy="240962"/>
                  </a:xfrm>
                  <a:custGeom>
                    <a:avLst/>
                    <a:gdLst>
                      <a:gd name="connsiteX0" fmla="*/ 14973 w 85420"/>
                      <a:gd name="connsiteY0" fmla="*/ 240962 h 240962"/>
                      <a:gd name="connsiteX1" fmla="*/ 10705 w 85420"/>
                      <a:gd name="connsiteY1" fmla="*/ 240962 h 240962"/>
                      <a:gd name="connsiteX2" fmla="*/ 748 w 85420"/>
                      <a:gd name="connsiteY2" fmla="*/ 223906 h 240962"/>
                      <a:gd name="connsiteX3" fmla="*/ 57646 w 85420"/>
                      <a:gd name="connsiteY3" fmla="*/ 10697 h 240962"/>
                      <a:gd name="connsiteX4" fmla="*/ 74715 w 85420"/>
                      <a:gd name="connsiteY4" fmla="*/ 747 h 240962"/>
                      <a:gd name="connsiteX5" fmla="*/ 84673 w 85420"/>
                      <a:gd name="connsiteY5" fmla="*/ 17804 h 240962"/>
                      <a:gd name="connsiteX6" fmla="*/ 27775 w 85420"/>
                      <a:gd name="connsiteY6" fmla="*/ 231013 h 240962"/>
                      <a:gd name="connsiteX7" fmla="*/ 13551 w 85420"/>
                      <a:gd name="connsiteY7" fmla="*/ 240962 h 2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20" h="240962">
                        <a:moveTo>
                          <a:pt x="14973" y="240962"/>
                        </a:moveTo>
                        <a:cubicBezTo>
                          <a:pt x="14973" y="240962"/>
                          <a:pt x="12128" y="240962"/>
                          <a:pt x="10705" y="240962"/>
                        </a:cubicBezTo>
                        <a:cubicBezTo>
                          <a:pt x="3593" y="239541"/>
                          <a:pt x="-2097" y="231013"/>
                          <a:pt x="748" y="223906"/>
                        </a:cubicBezTo>
                        <a:lnTo>
                          <a:pt x="57646" y="10697"/>
                        </a:lnTo>
                        <a:cubicBezTo>
                          <a:pt x="59068" y="3590"/>
                          <a:pt x="67603" y="-2095"/>
                          <a:pt x="74715" y="747"/>
                        </a:cubicBezTo>
                        <a:cubicBezTo>
                          <a:pt x="81828" y="2169"/>
                          <a:pt x="87517" y="10697"/>
                          <a:pt x="84673" y="17804"/>
                        </a:cubicBezTo>
                        <a:lnTo>
                          <a:pt x="27775" y="231013"/>
                        </a:lnTo>
                        <a:cubicBezTo>
                          <a:pt x="26352" y="236698"/>
                          <a:pt x="20663" y="240962"/>
                          <a:pt x="13551" y="240962"/>
                        </a:cubicBezTo>
                        <a:close/>
                      </a:path>
                    </a:pathLst>
                  </a:custGeom>
                  <a:solidFill>
                    <a:srgbClr val="333333"/>
                  </a:solidFill>
                  <a:ln w="14222"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E788027B-82F4-5FE6-8624-C8B56F8F3B10}"/>
                      </a:ext>
                    </a:extLst>
                  </p:cNvPr>
                  <p:cNvSpPr/>
                  <p:nvPr/>
                </p:nvSpPr>
                <p:spPr>
                  <a:xfrm>
                    <a:off x="9260460" y="4444746"/>
                    <a:ext cx="28448" cy="241636"/>
                  </a:xfrm>
                  <a:custGeom>
                    <a:avLst/>
                    <a:gdLst>
                      <a:gd name="connsiteX0" fmla="*/ 14224 w 28448"/>
                      <a:gd name="connsiteY0" fmla="*/ 241636 h 241636"/>
                      <a:gd name="connsiteX1" fmla="*/ 0 w 28448"/>
                      <a:gd name="connsiteY1" fmla="*/ 227422 h 241636"/>
                      <a:gd name="connsiteX2" fmla="*/ 0 w 28448"/>
                      <a:gd name="connsiteY2" fmla="*/ 14214 h 241636"/>
                      <a:gd name="connsiteX3" fmla="*/ 14224 w 28448"/>
                      <a:gd name="connsiteY3" fmla="*/ 0 h 241636"/>
                      <a:gd name="connsiteX4" fmla="*/ 28449 w 28448"/>
                      <a:gd name="connsiteY4" fmla="*/ 14214 h 241636"/>
                      <a:gd name="connsiteX5" fmla="*/ 28449 w 28448"/>
                      <a:gd name="connsiteY5" fmla="*/ 227422 h 241636"/>
                      <a:gd name="connsiteX6" fmla="*/ 14224 w 28448"/>
                      <a:gd name="connsiteY6" fmla="*/ 241636 h 24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 h="241636">
                        <a:moveTo>
                          <a:pt x="14224" y="241636"/>
                        </a:moveTo>
                        <a:cubicBezTo>
                          <a:pt x="5690" y="241636"/>
                          <a:pt x="0" y="235951"/>
                          <a:pt x="0" y="227422"/>
                        </a:cubicBezTo>
                        <a:lnTo>
                          <a:pt x="0" y="14214"/>
                        </a:lnTo>
                        <a:cubicBezTo>
                          <a:pt x="0" y="5686"/>
                          <a:pt x="5690" y="0"/>
                          <a:pt x="14224" y="0"/>
                        </a:cubicBezTo>
                        <a:cubicBezTo>
                          <a:pt x="22759" y="0"/>
                          <a:pt x="28449" y="5686"/>
                          <a:pt x="28449" y="14214"/>
                        </a:cubicBezTo>
                        <a:lnTo>
                          <a:pt x="28449" y="227422"/>
                        </a:lnTo>
                        <a:cubicBezTo>
                          <a:pt x="28449" y="235951"/>
                          <a:pt x="22759" y="241636"/>
                          <a:pt x="14224" y="241636"/>
                        </a:cubicBezTo>
                        <a:close/>
                      </a:path>
                    </a:pathLst>
                  </a:custGeom>
                  <a:solidFill>
                    <a:srgbClr val="333333"/>
                  </a:solidFill>
                  <a:ln w="14222"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4C5D9F32-ED92-65D2-FAC7-7F8417C1B142}"/>
                      </a:ext>
                    </a:extLst>
                  </p:cNvPr>
                  <p:cNvSpPr/>
                  <p:nvPr/>
                </p:nvSpPr>
                <p:spPr>
                  <a:xfrm>
                    <a:off x="9146665" y="3833548"/>
                    <a:ext cx="142244" cy="184780"/>
                  </a:xfrm>
                  <a:custGeom>
                    <a:avLst/>
                    <a:gdLst>
                      <a:gd name="connsiteX0" fmla="*/ 71122 w 142244"/>
                      <a:gd name="connsiteY0" fmla="*/ 184781 h 184780"/>
                      <a:gd name="connsiteX1" fmla="*/ 0 w 142244"/>
                      <a:gd name="connsiteY1" fmla="*/ 113711 h 184780"/>
                      <a:gd name="connsiteX2" fmla="*/ 0 w 142244"/>
                      <a:gd name="connsiteY2" fmla="*/ 71070 h 184780"/>
                      <a:gd name="connsiteX3" fmla="*/ 11379 w 142244"/>
                      <a:gd name="connsiteY3" fmla="*/ 56856 h 184780"/>
                      <a:gd name="connsiteX4" fmla="*/ 56898 w 142244"/>
                      <a:gd name="connsiteY4" fmla="*/ 14214 h 184780"/>
                      <a:gd name="connsiteX5" fmla="*/ 61165 w 142244"/>
                      <a:gd name="connsiteY5" fmla="*/ 4264 h 184780"/>
                      <a:gd name="connsiteX6" fmla="*/ 71122 w 142244"/>
                      <a:gd name="connsiteY6" fmla="*/ 0 h 184780"/>
                      <a:gd name="connsiteX7" fmla="*/ 123753 w 142244"/>
                      <a:gd name="connsiteY7" fmla="*/ 21321 h 184780"/>
                      <a:gd name="connsiteX8" fmla="*/ 142244 w 142244"/>
                      <a:gd name="connsiteY8" fmla="*/ 71070 h 184780"/>
                      <a:gd name="connsiteX9" fmla="*/ 142244 w 142244"/>
                      <a:gd name="connsiteY9" fmla="*/ 113711 h 184780"/>
                      <a:gd name="connsiteX10" fmla="*/ 71122 w 142244"/>
                      <a:gd name="connsiteY10" fmla="*/ 184781 h 184780"/>
                      <a:gd name="connsiteX11" fmla="*/ 28449 w 142244"/>
                      <a:gd name="connsiteY11" fmla="*/ 81019 h 184780"/>
                      <a:gd name="connsiteX12" fmla="*/ 28449 w 142244"/>
                      <a:gd name="connsiteY12" fmla="*/ 113711 h 184780"/>
                      <a:gd name="connsiteX13" fmla="*/ 71122 w 142244"/>
                      <a:gd name="connsiteY13" fmla="*/ 156353 h 184780"/>
                      <a:gd name="connsiteX14" fmla="*/ 113795 w 142244"/>
                      <a:gd name="connsiteY14" fmla="*/ 113711 h 184780"/>
                      <a:gd name="connsiteX15" fmla="*/ 113795 w 142244"/>
                      <a:gd name="connsiteY15" fmla="*/ 71070 h 184780"/>
                      <a:gd name="connsiteX16" fmla="*/ 83925 w 142244"/>
                      <a:gd name="connsiteY16" fmla="*/ 29849 h 184780"/>
                      <a:gd name="connsiteX17" fmla="*/ 66855 w 142244"/>
                      <a:gd name="connsiteY17" fmla="*/ 58277 h 184780"/>
                      <a:gd name="connsiteX18" fmla="*/ 28449 w 142244"/>
                      <a:gd name="connsiteY18" fmla="*/ 82441 h 1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44" h="184780">
                        <a:moveTo>
                          <a:pt x="71122" y="184781"/>
                        </a:moveTo>
                        <a:cubicBezTo>
                          <a:pt x="31294" y="184781"/>
                          <a:pt x="0" y="153510"/>
                          <a:pt x="0" y="113711"/>
                        </a:cubicBezTo>
                        <a:lnTo>
                          <a:pt x="0" y="71070"/>
                        </a:lnTo>
                        <a:cubicBezTo>
                          <a:pt x="0" y="63963"/>
                          <a:pt x="4267" y="58277"/>
                          <a:pt x="11379" y="56856"/>
                        </a:cubicBezTo>
                        <a:cubicBezTo>
                          <a:pt x="14224" y="56856"/>
                          <a:pt x="56898" y="44063"/>
                          <a:pt x="56898" y="14214"/>
                        </a:cubicBezTo>
                        <a:cubicBezTo>
                          <a:pt x="56898" y="9950"/>
                          <a:pt x="58320" y="7107"/>
                          <a:pt x="61165" y="4264"/>
                        </a:cubicBezTo>
                        <a:cubicBezTo>
                          <a:pt x="64010" y="1421"/>
                          <a:pt x="66855" y="0"/>
                          <a:pt x="71122" y="0"/>
                        </a:cubicBezTo>
                        <a:cubicBezTo>
                          <a:pt x="75389" y="0"/>
                          <a:pt x="102416" y="0"/>
                          <a:pt x="123753" y="21321"/>
                        </a:cubicBezTo>
                        <a:cubicBezTo>
                          <a:pt x="136554" y="34114"/>
                          <a:pt x="142244" y="51170"/>
                          <a:pt x="142244" y="71070"/>
                        </a:cubicBezTo>
                        <a:lnTo>
                          <a:pt x="142244" y="113711"/>
                        </a:lnTo>
                        <a:cubicBezTo>
                          <a:pt x="142244" y="153510"/>
                          <a:pt x="110950" y="184781"/>
                          <a:pt x="71122" y="184781"/>
                        </a:cubicBezTo>
                        <a:close/>
                        <a:moveTo>
                          <a:pt x="28449" y="81019"/>
                        </a:moveTo>
                        <a:lnTo>
                          <a:pt x="28449" y="113711"/>
                        </a:lnTo>
                        <a:cubicBezTo>
                          <a:pt x="28449" y="137875"/>
                          <a:pt x="46940" y="156353"/>
                          <a:pt x="71122" y="156353"/>
                        </a:cubicBezTo>
                        <a:cubicBezTo>
                          <a:pt x="95304" y="156353"/>
                          <a:pt x="113795" y="137875"/>
                          <a:pt x="113795" y="113711"/>
                        </a:cubicBezTo>
                        <a:lnTo>
                          <a:pt x="113795" y="71070"/>
                        </a:lnTo>
                        <a:cubicBezTo>
                          <a:pt x="113795" y="42642"/>
                          <a:pt x="96726" y="32692"/>
                          <a:pt x="83925" y="29849"/>
                        </a:cubicBezTo>
                        <a:cubicBezTo>
                          <a:pt x="81079" y="39799"/>
                          <a:pt x="75389" y="49749"/>
                          <a:pt x="66855" y="58277"/>
                        </a:cubicBezTo>
                        <a:cubicBezTo>
                          <a:pt x="55476" y="69648"/>
                          <a:pt x="39828" y="78176"/>
                          <a:pt x="28449" y="82441"/>
                        </a:cubicBezTo>
                        <a:close/>
                      </a:path>
                    </a:pathLst>
                  </a:custGeom>
                  <a:solidFill>
                    <a:srgbClr val="333333"/>
                  </a:solidFill>
                  <a:ln w="14222"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24736569-53B1-01DB-4385-F027B88EC0DE}"/>
                      </a:ext>
                    </a:extLst>
                  </p:cNvPr>
                  <p:cNvSpPr/>
                  <p:nvPr/>
                </p:nvSpPr>
                <p:spPr>
                  <a:xfrm>
                    <a:off x="9089767" y="3776692"/>
                    <a:ext cx="256039" cy="198994"/>
                  </a:xfrm>
                  <a:custGeom>
                    <a:avLst/>
                    <a:gdLst>
                      <a:gd name="connsiteX0" fmla="*/ 14224 w 256039"/>
                      <a:gd name="connsiteY0" fmla="*/ 198995 h 198994"/>
                      <a:gd name="connsiteX1" fmla="*/ 0 w 256039"/>
                      <a:gd name="connsiteY1" fmla="*/ 184781 h 198994"/>
                      <a:gd name="connsiteX2" fmla="*/ 0 w 256039"/>
                      <a:gd name="connsiteY2" fmla="*/ 127925 h 198994"/>
                      <a:gd name="connsiteX3" fmla="*/ 38406 w 256039"/>
                      <a:gd name="connsiteY3" fmla="*/ 38378 h 198994"/>
                      <a:gd name="connsiteX4" fmla="*/ 128020 w 256039"/>
                      <a:gd name="connsiteY4" fmla="*/ 0 h 198994"/>
                      <a:gd name="connsiteX5" fmla="*/ 217634 w 256039"/>
                      <a:gd name="connsiteY5" fmla="*/ 38378 h 198994"/>
                      <a:gd name="connsiteX6" fmla="*/ 256040 w 256039"/>
                      <a:gd name="connsiteY6" fmla="*/ 127925 h 198994"/>
                      <a:gd name="connsiteX7" fmla="*/ 256040 w 256039"/>
                      <a:gd name="connsiteY7" fmla="*/ 170567 h 198994"/>
                      <a:gd name="connsiteX8" fmla="*/ 241815 w 256039"/>
                      <a:gd name="connsiteY8" fmla="*/ 170567 h 198994"/>
                      <a:gd name="connsiteX9" fmla="*/ 231858 w 256039"/>
                      <a:gd name="connsiteY9" fmla="*/ 180517 h 198994"/>
                      <a:gd name="connsiteX10" fmla="*/ 227591 w 256039"/>
                      <a:gd name="connsiteY10" fmla="*/ 127925 h 198994"/>
                      <a:gd name="connsiteX11" fmla="*/ 196297 w 256039"/>
                      <a:gd name="connsiteY11" fmla="*/ 58277 h 198994"/>
                      <a:gd name="connsiteX12" fmla="*/ 128020 w 256039"/>
                      <a:gd name="connsiteY12" fmla="*/ 28428 h 198994"/>
                      <a:gd name="connsiteX13" fmla="*/ 58320 w 256039"/>
                      <a:gd name="connsiteY13" fmla="*/ 58277 h 198994"/>
                      <a:gd name="connsiteX14" fmla="*/ 28449 w 256039"/>
                      <a:gd name="connsiteY14" fmla="*/ 127925 h 198994"/>
                      <a:gd name="connsiteX15" fmla="*/ 28449 w 256039"/>
                      <a:gd name="connsiteY15" fmla="*/ 184781 h 198994"/>
                      <a:gd name="connsiteX16" fmla="*/ 14224 w 256039"/>
                      <a:gd name="connsiteY16" fmla="*/ 198995 h 19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039" h="198994">
                        <a:moveTo>
                          <a:pt x="14224" y="198995"/>
                        </a:moveTo>
                        <a:cubicBezTo>
                          <a:pt x="5690" y="198995"/>
                          <a:pt x="0" y="193309"/>
                          <a:pt x="0" y="184781"/>
                        </a:cubicBezTo>
                        <a:lnTo>
                          <a:pt x="0" y="127925"/>
                        </a:lnTo>
                        <a:cubicBezTo>
                          <a:pt x="0" y="95233"/>
                          <a:pt x="14224" y="62542"/>
                          <a:pt x="38406" y="38378"/>
                        </a:cubicBezTo>
                        <a:cubicBezTo>
                          <a:pt x="62588" y="14214"/>
                          <a:pt x="95304" y="0"/>
                          <a:pt x="128020" y="0"/>
                        </a:cubicBezTo>
                        <a:cubicBezTo>
                          <a:pt x="160736" y="0"/>
                          <a:pt x="192030" y="14214"/>
                          <a:pt x="217634" y="38378"/>
                        </a:cubicBezTo>
                        <a:cubicBezTo>
                          <a:pt x="241815" y="62542"/>
                          <a:pt x="256040" y="95233"/>
                          <a:pt x="256040" y="127925"/>
                        </a:cubicBezTo>
                        <a:cubicBezTo>
                          <a:pt x="256040" y="163460"/>
                          <a:pt x="256040" y="169146"/>
                          <a:pt x="256040" y="170567"/>
                        </a:cubicBezTo>
                        <a:lnTo>
                          <a:pt x="241815" y="170567"/>
                        </a:lnTo>
                        <a:cubicBezTo>
                          <a:pt x="241815" y="170567"/>
                          <a:pt x="231858" y="180517"/>
                          <a:pt x="231858" y="180517"/>
                        </a:cubicBezTo>
                        <a:cubicBezTo>
                          <a:pt x="229013" y="177674"/>
                          <a:pt x="227591" y="160148"/>
                          <a:pt x="227591" y="127925"/>
                        </a:cubicBezTo>
                        <a:cubicBezTo>
                          <a:pt x="227591" y="103762"/>
                          <a:pt x="216212" y="78176"/>
                          <a:pt x="196297" y="58277"/>
                        </a:cubicBezTo>
                        <a:cubicBezTo>
                          <a:pt x="176383" y="38378"/>
                          <a:pt x="152202" y="28428"/>
                          <a:pt x="128020" y="28428"/>
                        </a:cubicBezTo>
                        <a:cubicBezTo>
                          <a:pt x="103838" y="28428"/>
                          <a:pt x="78234" y="38378"/>
                          <a:pt x="58320" y="58277"/>
                        </a:cubicBezTo>
                        <a:cubicBezTo>
                          <a:pt x="38406" y="78176"/>
                          <a:pt x="27027" y="103762"/>
                          <a:pt x="28449" y="127925"/>
                        </a:cubicBezTo>
                        <a:lnTo>
                          <a:pt x="28449" y="184781"/>
                        </a:lnTo>
                        <a:cubicBezTo>
                          <a:pt x="28449" y="193309"/>
                          <a:pt x="22759" y="198995"/>
                          <a:pt x="14224" y="198995"/>
                        </a:cubicBezTo>
                        <a:close/>
                      </a:path>
                    </a:pathLst>
                  </a:custGeom>
                  <a:solidFill>
                    <a:srgbClr val="333333"/>
                  </a:solidFill>
                  <a:ln w="14222"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2DD9B820-0467-F46F-D8CD-C1D7E88E9155}"/>
                      </a:ext>
                    </a:extLst>
                  </p:cNvPr>
                  <p:cNvSpPr/>
                  <p:nvPr/>
                </p:nvSpPr>
                <p:spPr>
                  <a:xfrm>
                    <a:off x="9047093" y="4060970"/>
                    <a:ext cx="325739" cy="412203"/>
                  </a:xfrm>
                  <a:custGeom>
                    <a:avLst/>
                    <a:gdLst>
                      <a:gd name="connsiteX0" fmla="*/ 312938 w 325739"/>
                      <a:gd name="connsiteY0" fmla="*/ 412203 h 412203"/>
                      <a:gd name="connsiteX1" fmla="*/ 14224 w 325739"/>
                      <a:gd name="connsiteY1" fmla="*/ 412203 h 412203"/>
                      <a:gd name="connsiteX2" fmla="*/ 0 w 325739"/>
                      <a:gd name="connsiteY2" fmla="*/ 397989 h 412203"/>
                      <a:gd name="connsiteX3" fmla="*/ 14224 w 325739"/>
                      <a:gd name="connsiteY3" fmla="*/ 383775 h 412203"/>
                      <a:gd name="connsiteX4" fmla="*/ 295868 w 325739"/>
                      <a:gd name="connsiteY4" fmla="*/ 383775 h 412203"/>
                      <a:gd name="connsiteX5" fmla="*/ 241815 w 325739"/>
                      <a:gd name="connsiteY5" fmla="*/ 15635 h 412203"/>
                      <a:gd name="connsiteX6" fmla="*/ 253195 w 325739"/>
                      <a:gd name="connsiteY6" fmla="*/ 0 h 412203"/>
                      <a:gd name="connsiteX7" fmla="*/ 268842 w 325739"/>
                      <a:gd name="connsiteY7" fmla="*/ 11371 h 412203"/>
                      <a:gd name="connsiteX8" fmla="*/ 325740 w 325739"/>
                      <a:gd name="connsiteY8" fmla="*/ 395147 h 412203"/>
                      <a:gd name="connsiteX9" fmla="*/ 322895 w 325739"/>
                      <a:gd name="connsiteY9" fmla="*/ 406518 h 412203"/>
                      <a:gd name="connsiteX10" fmla="*/ 311516 w 325739"/>
                      <a:gd name="connsiteY10" fmla="*/ 410782 h 412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739" h="412203">
                        <a:moveTo>
                          <a:pt x="312938" y="412203"/>
                        </a:moveTo>
                        <a:lnTo>
                          <a:pt x="14224" y="412203"/>
                        </a:lnTo>
                        <a:cubicBezTo>
                          <a:pt x="5690" y="412203"/>
                          <a:pt x="0" y="406518"/>
                          <a:pt x="0" y="397989"/>
                        </a:cubicBezTo>
                        <a:cubicBezTo>
                          <a:pt x="0" y="389461"/>
                          <a:pt x="5690" y="383775"/>
                          <a:pt x="14224" y="383775"/>
                        </a:cubicBezTo>
                        <a:lnTo>
                          <a:pt x="295868" y="383775"/>
                        </a:lnTo>
                        <a:lnTo>
                          <a:pt x="241815" y="15635"/>
                        </a:lnTo>
                        <a:cubicBezTo>
                          <a:pt x="241815" y="8528"/>
                          <a:pt x="246083" y="0"/>
                          <a:pt x="253195" y="0"/>
                        </a:cubicBezTo>
                        <a:cubicBezTo>
                          <a:pt x="260307" y="0"/>
                          <a:pt x="268842" y="4264"/>
                          <a:pt x="268842" y="11371"/>
                        </a:cubicBezTo>
                        <a:lnTo>
                          <a:pt x="325740" y="395147"/>
                        </a:lnTo>
                        <a:cubicBezTo>
                          <a:pt x="325740" y="399411"/>
                          <a:pt x="325740" y="403675"/>
                          <a:pt x="322895" y="406518"/>
                        </a:cubicBezTo>
                        <a:cubicBezTo>
                          <a:pt x="320050" y="409361"/>
                          <a:pt x="315783" y="410782"/>
                          <a:pt x="311516" y="410782"/>
                        </a:cubicBezTo>
                        <a:close/>
                      </a:path>
                    </a:pathLst>
                  </a:custGeom>
                  <a:solidFill>
                    <a:srgbClr val="333333"/>
                  </a:solidFill>
                  <a:ln w="14222" cap="flat">
                    <a:noFill/>
                    <a:prstDash val="solid"/>
                    <a:miter/>
                  </a:ln>
                </p:spPr>
                <p:txBody>
                  <a:bodyPr rtlCol="0" anchor="ctr"/>
                  <a:lstStyle/>
                  <a:p>
                    <a:endParaRPr lang="en-US"/>
                  </a:p>
                </p:txBody>
              </p:sp>
            </p:grpSp>
            <p:sp>
              <p:nvSpPr>
                <p:cNvPr id="126" name="Freeform 125">
                  <a:extLst>
                    <a:ext uri="{FF2B5EF4-FFF2-40B4-BE49-F238E27FC236}">
                      <a16:creationId xmlns:a16="http://schemas.microsoft.com/office/drawing/2014/main" id="{D3F0C4B7-526A-3DDB-F2AF-DF05CE9BAB88}"/>
                    </a:ext>
                  </a:extLst>
                </p:cNvPr>
                <p:cNvSpPr/>
                <p:nvPr/>
              </p:nvSpPr>
              <p:spPr>
                <a:xfrm>
                  <a:off x="9200717" y="3989901"/>
                  <a:ext cx="409308" cy="154931"/>
                </a:xfrm>
                <a:custGeom>
                  <a:avLst/>
                  <a:gdLst>
                    <a:gd name="connsiteX0" fmla="*/ 250351 w 409308"/>
                    <a:gd name="connsiteY0" fmla="*/ 153510 h 154931"/>
                    <a:gd name="connsiteX1" fmla="*/ 223324 w 409308"/>
                    <a:gd name="connsiteY1" fmla="*/ 147825 h 154931"/>
                    <a:gd name="connsiteX2" fmla="*/ 96726 w 409308"/>
                    <a:gd name="connsiteY2" fmla="*/ 98076 h 154931"/>
                    <a:gd name="connsiteX3" fmla="*/ 88192 w 409308"/>
                    <a:gd name="connsiteY3" fmla="*/ 79598 h 154931"/>
                    <a:gd name="connsiteX4" fmla="*/ 106683 w 409308"/>
                    <a:gd name="connsiteY4" fmla="*/ 71070 h 154931"/>
                    <a:gd name="connsiteX5" fmla="*/ 233281 w 409308"/>
                    <a:gd name="connsiteY5" fmla="*/ 120818 h 154931"/>
                    <a:gd name="connsiteX6" fmla="*/ 257463 w 409308"/>
                    <a:gd name="connsiteY6" fmla="*/ 122240 h 154931"/>
                    <a:gd name="connsiteX7" fmla="*/ 376948 w 409308"/>
                    <a:gd name="connsiteY7" fmla="*/ 96655 h 154931"/>
                    <a:gd name="connsiteX8" fmla="*/ 374102 w 409308"/>
                    <a:gd name="connsiteY8" fmla="*/ 92390 h 154931"/>
                    <a:gd name="connsiteX9" fmla="*/ 330007 w 409308"/>
                    <a:gd name="connsiteY9" fmla="*/ 69648 h 154931"/>
                    <a:gd name="connsiteX10" fmla="*/ 258885 w 409308"/>
                    <a:gd name="connsiteY10" fmla="*/ 83862 h 154931"/>
                    <a:gd name="connsiteX11" fmla="*/ 250351 w 409308"/>
                    <a:gd name="connsiteY11" fmla="*/ 83862 h 154931"/>
                    <a:gd name="connsiteX12" fmla="*/ 120908 w 409308"/>
                    <a:gd name="connsiteY12" fmla="*/ 32692 h 154931"/>
                    <a:gd name="connsiteX13" fmla="*/ 95304 w 409308"/>
                    <a:gd name="connsiteY13" fmla="*/ 28428 h 154931"/>
                    <a:gd name="connsiteX14" fmla="*/ 14224 w 409308"/>
                    <a:gd name="connsiteY14" fmla="*/ 28428 h 154931"/>
                    <a:gd name="connsiteX15" fmla="*/ 0 w 409308"/>
                    <a:gd name="connsiteY15" fmla="*/ 14214 h 154931"/>
                    <a:gd name="connsiteX16" fmla="*/ 14224 w 409308"/>
                    <a:gd name="connsiteY16" fmla="*/ 0 h 154931"/>
                    <a:gd name="connsiteX17" fmla="*/ 95304 w 409308"/>
                    <a:gd name="connsiteY17" fmla="*/ 0 h 154931"/>
                    <a:gd name="connsiteX18" fmla="*/ 132287 w 409308"/>
                    <a:gd name="connsiteY18" fmla="*/ 7107 h 154931"/>
                    <a:gd name="connsiteX19" fmla="*/ 257463 w 409308"/>
                    <a:gd name="connsiteY19" fmla="*/ 56856 h 154931"/>
                    <a:gd name="connsiteX20" fmla="*/ 324317 w 409308"/>
                    <a:gd name="connsiteY20" fmla="*/ 44063 h 154931"/>
                    <a:gd name="connsiteX21" fmla="*/ 398284 w 409308"/>
                    <a:gd name="connsiteY21" fmla="*/ 82441 h 154931"/>
                    <a:gd name="connsiteX22" fmla="*/ 408241 w 409308"/>
                    <a:gd name="connsiteY22" fmla="*/ 103762 h 154931"/>
                    <a:gd name="connsiteX23" fmla="*/ 408241 w 409308"/>
                    <a:gd name="connsiteY23" fmla="*/ 116554 h 154931"/>
                    <a:gd name="connsiteX24" fmla="*/ 398284 w 409308"/>
                    <a:gd name="connsiteY24" fmla="*/ 123661 h 154931"/>
                    <a:gd name="connsiteX25" fmla="*/ 261730 w 409308"/>
                    <a:gd name="connsiteY25" fmla="*/ 153510 h 154931"/>
                    <a:gd name="connsiteX26" fmla="*/ 246083 w 409308"/>
                    <a:gd name="connsiteY26" fmla="*/ 154932 h 15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9308" h="154931">
                      <a:moveTo>
                        <a:pt x="250351" y="153510"/>
                      </a:moveTo>
                      <a:cubicBezTo>
                        <a:pt x="241815" y="153510"/>
                        <a:pt x="231858" y="152089"/>
                        <a:pt x="223324" y="147825"/>
                      </a:cubicBezTo>
                      <a:lnTo>
                        <a:pt x="96726" y="98076"/>
                      </a:lnTo>
                      <a:cubicBezTo>
                        <a:pt x="89614" y="95233"/>
                        <a:pt x="85347" y="86705"/>
                        <a:pt x="88192" y="79598"/>
                      </a:cubicBezTo>
                      <a:cubicBezTo>
                        <a:pt x="91037" y="72491"/>
                        <a:pt x="99571" y="68227"/>
                        <a:pt x="106683" y="71070"/>
                      </a:cubicBezTo>
                      <a:lnTo>
                        <a:pt x="233281" y="120818"/>
                      </a:lnTo>
                      <a:cubicBezTo>
                        <a:pt x="241815" y="123661"/>
                        <a:pt x="250351" y="125083"/>
                        <a:pt x="257463" y="122240"/>
                      </a:cubicBezTo>
                      <a:lnTo>
                        <a:pt x="376948" y="96655"/>
                      </a:lnTo>
                      <a:lnTo>
                        <a:pt x="374102" y="92390"/>
                      </a:lnTo>
                      <a:cubicBezTo>
                        <a:pt x="365568" y="76755"/>
                        <a:pt x="348499" y="66806"/>
                        <a:pt x="330007" y="69648"/>
                      </a:cubicBezTo>
                      <a:lnTo>
                        <a:pt x="258885" y="83862"/>
                      </a:lnTo>
                      <a:cubicBezTo>
                        <a:pt x="256040" y="83862"/>
                        <a:pt x="253195" y="83862"/>
                        <a:pt x="250351" y="83862"/>
                      </a:cubicBezTo>
                      <a:lnTo>
                        <a:pt x="120908" y="32692"/>
                      </a:lnTo>
                      <a:cubicBezTo>
                        <a:pt x="112373" y="29849"/>
                        <a:pt x="103838" y="28428"/>
                        <a:pt x="95304" y="28428"/>
                      </a:cubicBezTo>
                      <a:lnTo>
                        <a:pt x="14224" y="28428"/>
                      </a:lnTo>
                      <a:cubicBezTo>
                        <a:pt x="5690" y="28428"/>
                        <a:pt x="0" y="22742"/>
                        <a:pt x="0" y="14214"/>
                      </a:cubicBezTo>
                      <a:cubicBezTo>
                        <a:pt x="0" y="5686"/>
                        <a:pt x="5690" y="0"/>
                        <a:pt x="14224" y="0"/>
                      </a:cubicBezTo>
                      <a:lnTo>
                        <a:pt x="95304" y="0"/>
                      </a:lnTo>
                      <a:cubicBezTo>
                        <a:pt x="108106" y="0"/>
                        <a:pt x="119486" y="2843"/>
                        <a:pt x="132287" y="7107"/>
                      </a:cubicBezTo>
                      <a:lnTo>
                        <a:pt x="257463" y="56856"/>
                      </a:lnTo>
                      <a:lnTo>
                        <a:pt x="324317" y="44063"/>
                      </a:lnTo>
                      <a:cubicBezTo>
                        <a:pt x="355611" y="39799"/>
                        <a:pt x="384060" y="55435"/>
                        <a:pt x="398284" y="82441"/>
                      </a:cubicBezTo>
                      <a:lnTo>
                        <a:pt x="408241" y="103762"/>
                      </a:lnTo>
                      <a:cubicBezTo>
                        <a:pt x="409664" y="108026"/>
                        <a:pt x="409664" y="112290"/>
                        <a:pt x="408241" y="116554"/>
                      </a:cubicBezTo>
                      <a:cubicBezTo>
                        <a:pt x="406819" y="120818"/>
                        <a:pt x="402551" y="123661"/>
                        <a:pt x="398284" y="123661"/>
                      </a:cubicBezTo>
                      <a:lnTo>
                        <a:pt x="261730" y="153510"/>
                      </a:lnTo>
                      <a:cubicBezTo>
                        <a:pt x="257463" y="153510"/>
                        <a:pt x="251773" y="154932"/>
                        <a:pt x="246083" y="154932"/>
                      </a:cubicBezTo>
                      <a:close/>
                    </a:path>
                  </a:pathLst>
                </a:custGeom>
                <a:solidFill>
                  <a:srgbClr val="333333"/>
                </a:solidFill>
                <a:ln w="14222" cap="flat">
                  <a:noFill/>
                  <a:prstDash val="solid"/>
                  <a:miter/>
                </a:ln>
              </p:spPr>
              <p:txBody>
                <a:bodyPr rtlCol="0" anchor="ctr"/>
                <a:lstStyle/>
                <a:p>
                  <a:endParaRPr lang="en-US"/>
                </a:p>
              </p:txBody>
            </p:sp>
          </p:grpSp>
        </p:grpSp>
      </p:grpSp>
      <p:sp>
        <p:nvSpPr>
          <p:cNvPr id="136" name="Slide Number Placeholder 2">
            <a:extLst>
              <a:ext uri="{FF2B5EF4-FFF2-40B4-BE49-F238E27FC236}">
                <a16:creationId xmlns:a16="http://schemas.microsoft.com/office/drawing/2014/main" id="{3D0F58FD-58AC-6E68-42F3-11F02E5EA33D}"/>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16</a:t>
            </a:fld>
            <a:endParaRPr lang="en-US"/>
          </a:p>
        </p:txBody>
      </p:sp>
      <p:sp>
        <p:nvSpPr>
          <p:cNvPr id="6" name="TextBox 5">
            <a:extLst>
              <a:ext uri="{FF2B5EF4-FFF2-40B4-BE49-F238E27FC236}">
                <a16:creationId xmlns:a16="http://schemas.microsoft.com/office/drawing/2014/main" id="{334ACF17-AA64-408C-2B7B-F2A1A50CDB1E}"/>
              </a:ext>
            </a:extLst>
          </p:cNvPr>
          <p:cNvSpPr txBox="1"/>
          <p:nvPr/>
        </p:nvSpPr>
        <p:spPr>
          <a:xfrm>
            <a:off x="1875854" y="2594799"/>
            <a:ext cx="4676824" cy="646331"/>
          </a:xfrm>
          <a:prstGeom prst="rect">
            <a:avLst/>
          </a:prstGeom>
          <a:noFill/>
        </p:spPr>
        <p:txBody>
          <a:bodyPr wrap="square">
            <a:spAutoFit/>
          </a:bodyPr>
          <a:lstStyle/>
          <a:p>
            <a:r>
              <a:rPr lang="en-IE" sz="1200" b="1" dirty="0">
                <a:solidFill>
                  <a:srgbClr val="EA0E8B"/>
                </a:solidFill>
                <a:latin typeface="Calibri" panose="020F0502020204030204" pitchFamily="34" charset="0"/>
                <a:ea typeface="Calibri" panose="020F0502020204030204" pitchFamily="34" charset="0"/>
                <a:cs typeface="Calibri" panose="020F0502020204030204" pitchFamily="34" charset="0"/>
              </a:rPr>
              <a:t>ACCESS VIA </a:t>
            </a:r>
            <a:r>
              <a:rPr lang="en-IE" sz="1200" b="1" dirty="0">
                <a:solidFill>
                  <a:srgbClr val="EA0E8B"/>
                </a:solidFill>
                <a:latin typeface="Calibri" panose="020F0502020204030204" pitchFamily="34" charset="0"/>
                <a:ea typeface="Calibri" panose="020F0502020204030204" pitchFamily="34" charset="0"/>
                <a:cs typeface="Calibri" panose="020F0502020204030204" pitchFamily="34" charset="0"/>
                <a:hlinkClick r:id="rId5"/>
              </a:rPr>
              <a:t>https://fabconnecther.eu/toolbox-resource/learning-pathway-2/</a:t>
            </a:r>
            <a:r>
              <a:rPr lang="en-IE" sz="1200" b="1" dirty="0">
                <a:solidFill>
                  <a:srgbClr val="EA0E8B"/>
                </a:solidFill>
                <a:latin typeface="Calibri" panose="020F0502020204030204" pitchFamily="34" charset="0"/>
                <a:ea typeface="Calibri" panose="020F0502020204030204" pitchFamily="34" charset="0"/>
                <a:cs typeface="Calibri" panose="020F0502020204030204" pitchFamily="34" charset="0"/>
              </a:rPr>
              <a:t>  </a:t>
            </a:r>
          </a:p>
          <a:p>
            <a:endParaRPr lang="en-IE" sz="1200" b="1" dirty="0">
              <a:solidFill>
                <a:srgbClr val="7D2A8D"/>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30025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18DE4-C193-F19B-D9ED-8CAE96DD774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150EAC3-7E2D-B061-2140-23563AC8F9DF}"/>
              </a:ext>
            </a:extLst>
          </p:cNvPr>
          <p:cNvSpPr/>
          <p:nvPr/>
        </p:nvSpPr>
        <p:spPr>
          <a:xfrm>
            <a:off x="-10945" y="1057407"/>
            <a:ext cx="7570620" cy="1955783"/>
          </a:xfrm>
          <a:prstGeom prst="rect">
            <a:avLst/>
          </a:prstGeom>
          <a:solidFill>
            <a:srgbClr val="7D2A8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8C02C4D3-8CF2-A4E9-F54E-AEBC6B70432A}"/>
              </a:ext>
            </a:extLst>
          </p:cNvPr>
          <p:cNvCxnSpPr>
            <a:cxnSpLocks/>
          </p:cNvCxnSpPr>
          <p:nvPr/>
        </p:nvCxnSpPr>
        <p:spPr>
          <a:xfrm>
            <a:off x="510696" y="4280928"/>
            <a:ext cx="7041092" cy="0"/>
          </a:xfrm>
          <a:prstGeom prst="line">
            <a:avLst/>
          </a:prstGeom>
          <a:ln w="12700">
            <a:solidFill>
              <a:srgbClr val="2C6756"/>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2306A65-D308-DAC9-72AD-1ED8DDA687FD}"/>
              </a:ext>
            </a:extLst>
          </p:cNvPr>
          <p:cNvSpPr txBox="1"/>
          <p:nvPr/>
        </p:nvSpPr>
        <p:spPr>
          <a:xfrm>
            <a:off x="446722" y="1793232"/>
            <a:ext cx="5167597" cy="925894"/>
          </a:xfrm>
          <a:prstGeom prst="rect">
            <a:avLst/>
          </a:prstGeom>
          <a:noFill/>
        </p:spPr>
        <p:txBody>
          <a:bodyPr wrap="square" numCol="1" spcCol="216000" rtlCol="0">
            <a:spAutoFit/>
          </a:bodyPr>
          <a:lstStyle/>
          <a:p>
            <a:pPr>
              <a:lnSpc>
                <a:spcPts val="1280"/>
              </a:lnSpc>
            </a:pPr>
            <a:r>
              <a:rPr lang="en-US" sz="1200" dirty="0">
                <a:solidFill>
                  <a:schemeClr val="bg1"/>
                </a:solidFill>
                <a:latin typeface="Calibri" panose="020F0502020204030204" pitchFamily="34" charset="0"/>
                <a:cs typeface="Calibri" panose="020F0502020204030204" pitchFamily="34" charset="0"/>
              </a:rPr>
              <a:t>The third pathway offers resources for aspiring entrepreneurs, guiding them through the process of ideation, prototyping, and scaling their ventures. Participants learn to develop business plans, conduct market research, and establish sustainable enterprises in STEAM industries. This pathway fosters innovation and equips participants with the tools needed for long-term success </a:t>
            </a:r>
            <a:endParaRPr lang="en-US" sz="1150" dirty="0">
              <a:solidFill>
                <a:schemeClr val="bg1"/>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FC486337-E401-7725-9624-1EEC03488175}"/>
              </a:ext>
            </a:extLst>
          </p:cNvPr>
          <p:cNvSpPr txBox="1"/>
          <p:nvPr/>
        </p:nvSpPr>
        <p:spPr>
          <a:xfrm>
            <a:off x="-12325" y="899656"/>
            <a:ext cx="4239942" cy="369332"/>
          </a:xfrm>
          <a:prstGeom prst="rect">
            <a:avLst/>
          </a:prstGeom>
          <a:solidFill>
            <a:srgbClr val="EA0E8B"/>
          </a:solidFill>
        </p:spPr>
        <p:txBody>
          <a:bodyPr wrap="square" rtlCol="0" anchor="ctr">
            <a:spAutoFit/>
          </a:bodyPr>
          <a:lstStyle/>
          <a:p>
            <a:pPr marL="355600"/>
            <a:r>
              <a:rPr lang="en-US" sz="1800" b="1" dirty="0">
                <a:solidFill>
                  <a:schemeClr val="bg1"/>
                </a:solidFill>
                <a:latin typeface="Calibri" panose="020F0502020204030204" pitchFamily="34" charset="0"/>
                <a:cs typeface="Calibri" panose="020F0502020204030204" pitchFamily="34" charset="0"/>
              </a:rPr>
              <a:t>Innovation and Entrepreneurship Path</a:t>
            </a:r>
          </a:p>
        </p:txBody>
      </p:sp>
      <p:sp>
        <p:nvSpPr>
          <p:cNvPr id="36" name="TextBox 35">
            <a:extLst>
              <a:ext uri="{FF2B5EF4-FFF2-40B4-BE49-F238E27FC236}">
                <a16:creationId xmlns:a16="http://schemas.microsoft.com/office/drawing/2014/main" id="{AE06B0E2-AAE6-C652-286E-7B6B4EE7DC0B}"/>
              </a:ext>
            </a:extLst>
          </p:cNvPr>
          <p:cNvSpPr txBox="1"/>
          <p:nvPr/>
        </p:nvSpPr>
        <p:spPr>
          <a:xfrm>
            <a:off x="581432" y="4400263"/>
            <a:ext cx="6642353" cy="5421997"/>
          </a:xfrm>
          <a:prstGeom prst="rect">
            <a:avLst/>
          </a:prstGeom>
          <a:noFill/>
        </p:spPr>
        <p:txBody>
          <a:bodyPr wrap="square" rtlCol="0">
            <a:spAutoFit/>
          </a:bodyPr>
          <a:lstStyle/>
          <a:p>
            <a:pPr marL="7938">
              <a:lnSpc>
                <a:spcPts val="1280"/>
              </a:lnSpc>
            </a:pPr>
            <a:r>
              <a:rPr lang="en-US" sz="1600" b="1" dirty="0">
                <a:solidFill>
                  <a:srgbClr val="E90989"/>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Phase 1 - Idea development and planning</a:t>
            </a:r>
            <a:endParaRPr lang="en-US" sz="1600" b="1" dirty="0">
              <a:solidFill>
                <a:srgbClr val="E90989"/>
              </a:solidFill>
              <a:latin typeface="Calibri" panose="020F0502020204030204" pitchFamily="34" charset="0"/>
              <a:cs typeface="Calibri" panose="020F0502020204030204" pitchFamily="34" charset="0"/>
            </a:endParaRPr>
          </a:p>
          <a:p>
            <a:pPr marL="7938">
              <a:lnSpc>
                <a:spcPts val="1280"/>
              </a:lnSpc>
            </a:pPr>
            <a:r>
              <a:rPr lang="en-US" sz="1150" dirty="0">
                <a:solidFill>
                  <a:srgbClr val="262626"/>
                </a:solidFill>
                <a:latin typeface="Calibri" panose="020F0502020204030204" pitchFamily="34" charset="0"/>
                <a:cs typeface="Calibri" panose="020F0502020204030204" pitchFamily="34" charset="0"/>
              </a:rPr>
              <a:t>The journey begins with exploring entrepreneurial potential and shaping a business idea. Participants identify their strengths using the Beta Tech Mentality Model, which categorizes them into five personas, each with a unique approach to innovation. They learn about entrepreneurship in STEAM, develop creative problem-solving skills, and create a structured business plan. By the end of this phase, participants have a refined business concept, ready for the next steps.</a:t>
            </a:r>
          </a:p>
          <a:p>
            <a:pPr marL="7938"/>
            <a:r>
              <a:rPr lang="en-US" sz="1150" dirty="0">
                <a:solidFill>
                  <a:srgbClr val="262626"/>
                </a:solidFill>
                <a:latin typeface="Calibri" panose="020F0502020204030204" pitchFamily="34" charset="0"/>
                <a:cs typeface="Calibri" panose="020F0502020204030204" pitchFamily="34" charset="0"/>
              </a:rPr>
              <a:t> </a:t>
            </a:r>
            <a:endParaRPr lang="en-US" sz="1600" dirty="0">
              <a:solidFill>
                <a:srgbClr val="262626"/>
              </a:solidFill>
              <a:latin typeface="Calibri" panose="020F0502020204030204" pitchFamily="34" charset="0"/>
              <a:cs typeface="Calibri" panose="020F0502020204030204" pitchFamily="34" charset="0"/>
            </a:endParaRPr>
          </a:p>
          <a:p>
            <a:pPr marL="7938">
              <a:lnSpc>
                <a:spcPts val="1280"/>
              </a:lnSpc>
            </a:pPr>
            <a:endParaRPr lang="en-US" sz="1600" b="1" dirty="0">
              <a:solidFill>
                <a:srgbClr val="262626"/>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endParaRPr>
          </a:p>
          <a:p>
            <a:pPr marL="7938">
              <a:lnSpc>
                <a:spcPts val="1280"/>
              </a:lnSpc>
            </a:pPr>
            <a:r>
              <a:rPr lang="en-US" sz="1600" b="1" dirty="0">
                <a:solidFill>
                  <a:srgbClr val="E90989"/>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Phase 2 - Building and development the business</a:t>
            </a:r>
            <a:endParaRPr lang="en-US" sz="1600" b="1" dirty="0">
              <a:solidFill>
                <a:srgbClr val="E90989"/>
              </a:solidFill>
              <a:latin typeface="Calibri" panose="020F0502020204030204" pitchFamily="34" charset="0"/>
              <a:cs typeface="Calibri" panose="020F0502020204030204" pitchFamily="34" charset="0"/>
            </a:endParaRPr>
          </a:p>
          <a:p>
            <a:pPr marL="7938">
              <a:lnSpc>
                <a:spcPts val="1280"/>
              </a:lnSpc>
            </a:pPr>
            <a:r>
              <a:rPr lang="en-US" sz="1150" dirty="0">
                <a:solidFill>
                  <a:srgbClr val="262626"/>
                </a:solidFill>
                <a:latin typeface="Calibri" panose="020F0502020204030204" pitchFamily="34" charset="0"/>
                <a:cs typeface="Calibri" panose="020F0502020204030204" pitchFamily="34" charset="0"/>
              </a:rPr>
              <a:t>With a solid idea in place, this phase focuses on transforming concepts into tangible products or services. Participants engage in prototyping and product development, incorporating sustainability and social impact into their business models. They also gain insight into legal considerations, intellectual property, and strategies for balancing work and well-being, particularly for female entrepreneurs. By the end of this phase, they have a developed product or service with a sustainability plan and legal awareness.</a:t>
            </a:r>
          </a:p>
          <a:p>
            <a:pPr marL="7938"/>
            <a:endParaRPr lang="en-US" sz="1600" dirty="0">
              <a:solidFill>
                <a:srgbClr val="262626"/>
              </a:solidFill>
              <a:latin typeface="Calibri" panose="020F0502020204030204" pitchFamily="34" charset="0"/>
              <a:cs typeface="Calibri" panose="020F0502020204030204" pitchFamily="34" charset="0"/>
            </a:endParaRPr>
          </a:p>
          <a:p>
            <a:pPr marL="7938"/>
            <a:endParaRPr lang="en-US" sz="1600" dirty="0">
              <a:solidFill>
                <a:srgbClr val="262626"/>
              </a:solidFill>
              <a:latin typeface="Calibri" panose="020F0502020204030204" pitchFamily="34" charset="0"/>
              <a:cs typeface="Calibri" panose="020F0502020204030204" pitchFamily="34" charset="0"/>
            </a:endParaRPr>
          </a:p>
          <a:p>
            <a:pPr marL="7938">
              <a:lnSpc>
                <a:spcPts val="1280"/>
              </a:lnSpc>
            </a:pPr>
            <a:r>
              <a:rPr lang="en-US" sz="1600" b="1" dirty="0">
                <a:solidFill>
                  <a:srgbClr val="E90989"/>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Phase 3 - Growth and market entry</a:t>
            </a:r>
            <a:endParaRPr lang="en-US" sz="1600" b="1" dirty="0">
              <a:solidFill>
                <a:srgbClr val="E90989"/>
              </a:solidFill>
              <a:latin typeface="Calibri" panose="020F0502020204030204" pitchFamily="34" charset="0"/>
              <a:cs typeface="Calibri" panose="020F0502020204030204" pitchFamily="34" charset="0"/>
            </a:endParaRPr>
          </a:p>
          <a:p>
            <a:pPr marL="7938">
              <a:lnSpc>
                <a:spcPts val="1280"/>
              </a:lnSpc>
            </a:pPr>
            <a:r>
              <a:rPr lang="en-US" sz="1150" dirty="0">
                <a:solidFill>
                  <a:srgbClr val="262626"/>
                </a:solidFill>
                <a:latin typeface="Calibri" panose="020F0502020204030204" pitchFamily="34" charset="0"/>
                <a:cs typeface="Calibri" panose="020F0502020204030204" pitchFamily="34" charset="0"/>
              </a:rPr>
              <a:t>Once the business is ready, the focus shifts to entering the market and attracting customers. Participants learn how to craft effective marketing strategies tailored to STEAM businesses, develop sales techniques, and build strong customer relationships. They also explore funding opportunities, including grants, investments, and other financial resources. This phase equips them with the tools to establish a strong market presence and secure financial support for business growth.</a:t>
            </a:r>
          </a:p>
          <a:p>
            <a:pPr marL="7938"/>
            <a:endParaRPr lang="en-US" sz="1600" dirty="0">
              <a:solidFill>
                <a:srgbClr val="262626"/>
              </a:solidFill>
              <a:latin typeface="Calibri" panose="020F0502020204030204" pitchFamily="34" charset="0"/>
              <a:cs typeface="Calibri" panose="020F0502020204030204" pitchFamily="34" charset="0"/>
            </a:endParaRPr>
          </a:p>
          <a:p>
            <a:pPr marL="7938"/>
            <a:endParaRPr lang="en-US" sz="1600" dirty="0">
              <a:solidFill>
                <a:srgbClr val="262626"/>
              </a:solidFill>
              <a:latin typeface="Calibri" panose="020F0502020204030204" pitchFamily="34" charset="0"/>
              <a:cs typeface="Calibri" panose="020F0502020204030204" pitchFamily="34" charset="0"/>
            </a:endParaRPr>
          </a:p>
          <a:p>
            <a:pPr marL="7938">
              <a:lnSpc>
                <a:spcPts val="1280"/>
              </a:lnSpc>
            </a:pPr>
            <a:r>
              <a:rPr lang="en-US" sz="1600" b="1" dirty="0">
                <a:solidFill>
                  <a:srgbClr val="E90989"/>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Phase 4 - Scaling and long-term success</a:t>
            </a:r>
            <a:endParaRPr lang="en-US" sz="1600" b="1" dirty="0">
              <a:solidFill>
                <a:srgbClr val="E90989"/>
              </a:solidFill>
              <a:latin typeface="Calibri" panose="020F0502020204030204" pitchFamily="34" charset="0"/>
              <a:cs typeface="Calibri" panose="020F0502020204030204" pitchFamily="34" charset="0"/>
            </a:endParaRPr>
          </a:p>
          <a:p>
            <a:pPr marL="7938">
              <a:lnSpc>
                <a:spcPts val="1280"/>
              </a:lnSpc>
            </a:pPr>
            <a:r>
              <a:rPr lang="en-US" sz="1150" dirty="0">
                <a:solidFill>
                  <a:srgbClr val="262626"/>
                </a:solidFill>
                <a:latin typeface="Calibri" panose="020F0502020204030204" pitchFamily="34" charset="0"/>
                <a:cs typeface="Calibri" panose="020F0502020204030204" pitchFamily="34" charset="0"/>
              </a:rPr>
              <a:t>The final phase is about expansion and sustainability. Participants develop networking skills and build strategic partnerships to strengthen their business. They explore ways to scale their operations while maintaining resilience and adaptability in a rapidly changing market. By the end of this phase, they are prepared to grow their business sustainably, expand their impact, and build a long-term successful venture.</a:t>
            </a:r>
          </a:p>
          <a:p>
            <a:pPr marL="7938">
              <a:lnSpc>
                <a:spcPts val="1280"/>
              </a:lnSpc>
            </a:pPr>
            <a:r>
              <a:rPr lang="en-US" sz="1150" dirty="0">
                <a:solidFill>
                  <a:srgbClr val="262626"/>
                </a:solidFill>
                <a:latin typeface="Calibri" panose="020F0502020204030204" pitchFamily="34" charset="0"/>
                <a:cs typeface="Calibri" panose="020F0502020204030204" pitchFamily="34" charset="0"/>
              </a:rPr>
              <a:t> </a:t>
            </a:r>
            <a:endParaRPr lang="en-US" sz="1100" dirty="0">
              <a:solidFill>
                <a:srgbClr val="262626"/>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A9DBF3AC-5E56-9EFB-FA3B-A357D4D80CD3}"/>
              </a:ext>
            </a:extLst>
          </p:cNvPr>
          <p:cNvSpPr/>
          <p:nvPr/>
        </p:nvSpPr>
        <p:spPr>
          <a:xfrm>
            <a:off x="293524" y="462287"/>
            <a:ext cx="4713278" cy="486543"/>
          </a:xfrm>
          <a:prstGeom prst="rect">
            <a:avLst/>
          </a:prstGeom>
          <a:noFill/>
          <a:ln>
            <a:noFill/>
          </a:ln>
        </p:spPr>
        <p:txBody>
          <a:bodyPr wrap="square">
            <a:spAutoFit/>
          </a:bodyPr>
          <a:lstStyle/>
          <a:p>
            <a:pPr fontAlgn="base">
              <a:lnSpc>
                <a:spcPts val="1500"/>
              </a:lnSpc>
            </a:pPr>
            <a:r>
              <a:rPr lang="en-IE" sz="2800" b="1" dirty="0">
                <a:solidFill>
                  <a:srgbClr val="EA0E8B"/>
                </a:solidFill>
                <a:latin typeface="Calibri" panose="020F0502020204030204" pitchFamily="34" charset="0"/>
                <a:ea typeface="Calibri" panose="020F0502020204030204" pitchFamily="34" charset="0"/>
                <a:cs typeface="Calibri" panose="020F0502020204030204" pitchFamily="34" charset="0"/>
              </a:rPr>
              <a:t>LEARNING PATHWAYS 03</a:t>
            </a:r>
          </a:p>
          <a:p>
            <a:pPr fontAlgn="base">
              <a:lnSpc>
                <a:spcPts val="1500"/>
              </a:lnSpc>
            </a:pPr>
            <a:endParaRPr lang="en-IE" sz="1700" b="1" dirty="0">
              <a:solidFill>
                <a:srgbClr val="EA0E8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0" name="Straight Connector 49">
            <a:extLst>
              <a:ext uri="{FF2B5EF4-FFF2-40B4-BE49-F238E27FC236}">
                <a16:creationId xmlns:a16="http://schemas.microsoft.com/office/drawing/2014/main" id="{D4F589C3-331C-FAFF-32C2-72577C20240A}"/>
              </a:ext>
            </a:extLst>
          </p:cNvPr>
          <p:cNvCxnSpPr>
            <a:cxnSpLocks/>
          </p:cNvCxnSpPr>
          <p:nvPr/>
        </p:nvCxnSpPr>
        <p:spPr>
          <a:xfrm flipV="1">
            <a:off x="500034" y="2938605"/>
            <a:ext cx="0" cy="7753208"/>
          </a:xfrm>
          <a:prstGeom prst="line">
            <a:avLst/>
          </a:prstGeom>
          <a:ln w="12700">
            <a:solidFill>
              <a:srgbClr val="262626"/>
            </a:solidFill>
            <a:prstDash val="sysDash"/>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FF70DC08-3B22-F858-4333-5D0ABBB132B3}"/>
              </a:ext>
            </a:extLst>
          </p:cNvPr>
          <p:cNvSpPr/>
          <p:nvPr/>
        </p:nvSpPr>
        <p:spPr>
          <a:xfrm>
            <a:off x="293524" y="3507648"/>
            <a:ext cx="1257484" cy="313508"/>
          </a:xfrm>
          <a:prstGeom prst="rect">
            <a:avLst/>
          </a:prstGeom>
          <a:solidFill>
            <a:srgbClr val="A63B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E07F2F10-8011-B9DF-7F63-22F7A7D4D55B}"/>
              </a:ext>
            </a:extLst>
          </p:cNvPr>
          <p:cNvSpPr txBox="1"/>
          <p:nvPr/>
        </p:nvSpPr>
        <p:spPr>
          <a:xfrm>
            <a:off x="451915" y="3534143"/>
            <a:ext cx="1549970" cy="313932"/>
          </a:xfrm>
          <a:prstGeom prst="rect">
            <a:avLst/>
          </a:prstGeom>
          <a:noFill/>
        </p:spPr>
        <p:txBody>
          <a:bodyPr wrap="square" rtlCol="0">
            <a:spAutoFit/>
          </a:bodyPr>
          <a:lstStyle/>
          <a:p>
            <a:pPr>
              <a:lnSpc>
                <a:spcPts val="1580"/>
              </a:lnSpc>
            </a:pPr>
            <a:r>
              <a:rPr lang="en-US" sz="1800" b="1" dirty="0">
                <a:solidFill>
                  <a:schemeClr val="bg1"/>
                </a:solidFill>
                <a:latin typeface="Calibri" panose="020F0502020204030204" pitchFamily="34" charset="0"/>
                <a:cs typeface="Calibri" panose="020F0502020204030204" pitchFamily="34" charset="0"/>
              </a:rPr>
              <a:t>Activities</a:t>
            </a:r>
          </a:p>
        </p:txBody>
      </p:sp>
      <p:cxnSp>
        <p:nvCxnSpPr>
          <p:cNvPr id="56" name="Straight Connector 55">
            <a:extLst>
              <a:ext uri="{FF2B5EF4-FFF2-40B4-BE49-F238E27FC236}">
                <a16:creationId xmlns:a16="http://schemas.microsoft.com/office/drawing/2014/main" id="{379DE1D3-7C89-FA9F-782B-CC37E8ACC0D6}"/>
              </a:ext>
            </a:extLst>
          </p:cNvPr>
          <p:cNvCxnSpPr>
            <a:cxnSpLocks/>
          </p:cNvCxnSpPr>
          <p:nvPr/>
        </p:nvCxnSpPr>
        <p:spPr>
          <a:xfrm>
            <a:off x="510696" y="6997800"/>
            <a:ext cx="7041092" cy="0"/>
          </a:xfrm>
          <a:prstGeom prst="line">
            <a:avLst/>
          </a:prstGeom>
          <a:ln w="12700">
            <a:solidFill>
              <a:srgbClr val="2C6756"/>
            </a:solidFill>
            <a:prstDash val="sysDash"/>
          </a:ln>
        </p:spPr>
        <p:style>
          <a:lnRef idx="1">
            <a:schemeClr val="accent1"/>
          </a:lnRef>
          <a:fillRef idx="0">
            <a:schemeClr val="accent1"/>
          </a:fillRef>
          <a:effectRef idx="0">
            <a:schemeClr val="accent1"/>
          </a:effectRef>
          <a:fontRef idx="minor">
            <a:schemeClr val="tx1"/>
          </a:fontRef>
        </p:style>
      </p:cxnSp>
      <p:grpSp>
        <p:nvGrpSpPr>
          <p:cNvPr id="96" name="Graphic 2">
            <a:extLst>
              <a:ext uri="{FF2B5EF4-FFF2-40B4-BE49-F238E27FC236}">
                <a16:creationId xmlns:a16="http://schemas.microsoft.com/office/drawing/2014/main" id="{23A75447-390E-B679-3CEF-305EADA1F047}"/>
              </a:ext>
            </a:extLst>
          </p:cNvPr>
          <p:cNvGrpSpPr/>
          <p:nvPr/>
        </p:nvGrpSpPr>
        <p:grpSpPr>
          <a:xfrm rot="15236283">
            <a:off x="6157655" y="1182286"/>
            <a:ext cx="1502137" cy="2024378"/>
            <a:chOff x="-2438426" y="3400425"/>
            <a:chExt cx="821276" cy="1106805"/>
          </a:xfrm>
        </p:grpSpPr>
        <p:sp>
          <p:nvSpPr>
            <p:cNvPr id="97" name="Freeform 96">
              <a:extLst>
                <a:ext uri="{FF2B5EF4-FFF2-40B4-BE49-F238E27FC236}">
                  <a16:creationId xmlns:a16="http://schemas.microsoft.com/office/drawing/2014/main" id="{EDE56F09-9710-ED8D-C151-A4EBC380A94A}"/>
                </a:ext>
              </a:extLst>
            </p:cNvPr>
            <p:cNvSpPr/>
            <p:nvPr/>
          </p:nvSpPr>
          <p:spPr>
            <a:xfrm>
              <a:off x="-2438426" y="3558540"/>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D52FC0F6-0C4A-F54F-B27A-F9C9F8F328CF}"/>
                </a:ext>
              </a:extLst>
            </p:cNvPr>
            <p:cNvSpPr/>
            <p:nvPr/>
          </p:nvSpPr>
          <p:spPr>
            <a:xfrm>
              <a:off x="-2438426" y="3400425"/>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EAE390E0-0CB1-788A-9E34-154D3996C224}"/>
                </a:ext>
              </a:extLst>
            </p:cNvPr>
            <p:cNvSpPr/>
            <p:nvPr/>
          </p:nvSpPr>
          <p:spPr>
            <a:xfrm>
              <a:off x="-1890274" y="3874769"/>
              <a:ext cx="273124" cy="316230"/>
            </a:xfrm>
            <a:custGeom>
              <a:avLst/>
              <a:gdLst>
                <a:gd name="connsiteX0" fmla="*/ 273125 w 273124"/>
                <a:gd name="connsiteY0" fmla="*/ 0 h 316230"/>
                <a:gd name="connsiteX1" fmla="*/ 0 w 273124"/>
                <a:gd name="connsiteY1" fmla="*/ 158115 h 316230"/>
                <a:gd name="connsiteX2" fmla="*/ 273125 w 273124"/>
                <a:gd name="connsiteY2" fmla="*/ 316230 h 316230"/>
              </a:gdLst>
              <a:ahLst/>
              <a:cxnLst>
                <a:cxn ang="0">
                  <a:pos x="connsiteX0" y="connsiteY0"/>
                </a:cxn>
                <a:cxn ang="0">
                  <a:pos x="connsiteX1" y="connsiteY1"/>
                </a:cxn>
                <a:cxn ang="0">
                  <a:pos x="connsiteX2" y="connsiteY2"/>
                </a:cxn>
              </a:cxnLst>
              <a:rect l="l" t="t" r="r" b="b"/>
              <a:pathLst>
                <a:path w="273124" h="316230">
                  <a:moveTo>
                    <a:pt x="273125" y="0"/>
                  </a:moveTo>
                  <a:lnTo>
                    <a:pt x="0" y="158115"/>
                  </a:lnTo>
                  <a:lnTo>
                    <a:pt x="273125" y="316230"/>
                  </a:lnTo>
                  <a:close/>
                </a:path>
              </a:pathLst>
            </a:custGeom>
            <a:solidFill>
              <a:srgbClr val="BC0A78"/>
            </a:solidFill>
            <a:ln w="9512"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A2155891-CAF8-CC1B-68BD-5CC2F175F1BD}"/>
                </a:ext>
              </a:extLst>
            </p:cNvPr>
            <p:cNvSpPr/>
            <p:nvPr/>
          </p:nvSpPr>
          <p:spPr>
            <a:xfrm>
              <a:off x="-1890274" y="4032884"/>
              <a:ext cx="273124" cy="316230"/>
            </a:xfrm>
            <a:custGeom>
              <a:avLst/>
              <a:gdLst>
                <a:gd name="connsiteX0" fmla="*/ 0 w 273124"/>
                <a:gd name="connsiteY0" fmla="*/ 316230 h 316230"/>
                <a:gd name="connsiteX1" fmla="*/ 273125 w 273124"/>
                <a:gd name="connsiteY1" fmla="*/ 158115 h 316230"/>
                <a:gd name="connsiteX2" fmla="*/ 0 w 273124"/>
                <a:gd name="connsiteY2" fmla="*/ 0 h 316230"/>
              </a:gdLst>
              <a:ahLst/>
              <a:cxnLst>
                <a:cxn ang="0">
                  <a:pos x="connsiteX0" y="connsiteY0"/>
                </a:cxn>
                <a:cxn ang="0">
                  <a:pos x="connsiteX1" y="connsiteY1"/>
                </a:cxn>
                <a:cxn ang="0">
                  <a:pos x="connsiteX2" y="connsiteY2"/>
                </a:cxn>
              </a:cxnLst>
              <a:rect l="l" t="t" r="r" b="b"/>
              <a:pathLst>
                <a:path w="273124" h="316230">
                  <a:moveTo>
                    <a:pt x="0" y="316230"/>
                  </a:moveTo>
                  <a:lnTo>
                    <a:pt x="273125" y="158115"/>
                  </a:lnTo>
                  <a:lnTo>
                    <a:pt x="0" y="0"/>
                  </a:lnTo>
                  <a:close/>
                </a:path>
              </a:pathLst>
            </a:custGeom>
            <a:solidFill>
              <a:srgbClr val="E90989"/>
            </a:solidFill>
            <a:ln w="9512"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F2DDF441-6E00-C586-075F-69C16F00866D}"/>
                </a:ext>
              </a:extLst>
            </p:cNvPr>
            <p:cNvSpPr/>
            <p:nvPr/>
          </p:nvSpPr>
          <p:spPr>
            <a:xfrm>
              <a:off x="-2164350" y="3400425"/>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E90989"/>
            </a:solidFill>
            <a:ln w="9512"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4BBF8256-7522-64F2-B3B8-ACD504691F5C}"/>
                </a:ext>
              </a:extLst>
            </p:cNvPr>
            <p:cNvSpPr/>
            <p:nvPr/>
          </p:nvSpPr>
          <p:spPr>
            <a:xfrm>
              <a:off x="-2164350" y="3558540"/>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BC0A78"/>
            </a:solidFill>
            <a:ln w="9512"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0B34E5F2-156E-D584-507F-D92EDE80EAC9}"/>
                </a:ext>
              </a:extLst>
            </p:cNvPr>
            <p:cNvSpPr/>
            <p:nvPr/>
          </p:nvSpPr>
          <p:spPr>
            <a:xfrm>
              <a:off x="-2438426" y="3874769"/>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31ADB006-7866-FA55-4846-3002F3BF5316}"/>
                </a:ext>
              </a:extLst>
            </p:cNvPr>
            <p:cNvSpPr/>
            <p:nvPr/>
          </p:nvSpPr>
          <p:spPr>
            <a:xfrm>
              <a:off x="-2438426" y="4032884"/>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409FF4E8-B8D5-F05B-2438-C094D97EFE6E}"/>
                </a:ext>
              </a:extLst>
            </p:cNvPr>
            <p:cNvSpPr/>
            <p:nvPr/>
          </p:nvSpPr>
          <p:spPr>
            <a:xfrm>
              <a:off x="-2438426" y="4191000"/>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451A54"/>
            </a:solidFill>
            <a:ln w="9512"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731E10ED-D6AF-024C-8E5D-2838C0451273}"/>
                </a:ext>
              </a:extLst>
            </p:cNvPr>
            <p:cNvSpPr/>
            <p:nvPr/>
          </p:nvSpPr>
          <p:spPr>
            <a:xfrm>
              <a:off x="-2164350" y="4191000"/>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573568"/>
            </a:solidFill>
            <a:ln w="9512"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7CFBA7DA-5B34-8052-91FE-CBDCF6137E55}"/>
                </a:ext>
              </a:extLst>
            </p:cNvPr>
            <p:cNvSpPr/>
            <p:nvPr/>
          </p:nvSpPr>
          <p:spPr>
            <a:xfrm>
              <a:off x="-1890274" y="3558540"/>
              <a:ext cx="273124" cy="316229"/>
            </a:xfrm>
            <a:custGeom>
              <a:avLst/>
              <a:gdLst>
                <a:gd name="connsiteX0" fmla="*/ 273125 w 273124"/>
                <a:gd name="connsiteY0" fmla="*/ 0 h 316229"/>
                <a:gd name="connsiteX1" fmla="*/ 0 w 273124"/>
                <a:gd name="connsiteY1" fmla="*/ 158115 h 316229"/>
                <a:gd name="connsiteX2" fmla="*/ 273125 w 273124"/>
                <a:gd name="connsiteY2" fmla="*/ 316230 h 316229"/>
              </a:gdLst>
              <a:ahLst/>
              <a:cxnLst>
                <a:cxn ang="0">
                  <a:pos x="connsiteX0" y="connsiteY0"/>
                </a:cxn>
                <a:cxn ang="0">
                  <a:pos x="connsiteX1" y="connsiteY1"/>
                </a:cxn>
                <a:cxn ang="0">
                  <a:pos x="connsiteX2" y="connsiteY2"/>
                </a:cxn>
              </a:cxnLst>
              <a:rect l="l" t="t" r="r" b="b"/>
              <a:pathLst>
                <a:path w="273124" h="316229">
                  <a:moveTo>
                    <a:pt x="273125" y="0"/>
                  </a:moveTo>
                  <a:lnTo>
                    <a:pt x="0" y="158115"/>
                  </a:lnTo>
                  <a:lnTo>
                    <a:pt x="273125" y="316230"/>
                  </a:lnTo>
                  <a:close/>
                </a:path>
              </a:pathLst>
            </a:custGeom>
            <a:solidFill>
              <a:srgbClr val="451A54"/>
            </a:solidFill>
            <a:ln w="9512"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64283513-992B-1628-3925-1BEB7C5AFB93}"/>
                </a:ext>
              </a:extLst>
            </p:cNvPr>
            <p:cNvSpPr/>
            <p:nvPr/>
          </p:nvSpPr>
          <p:spPr>
            <a:xfrm>
              <a:off x="-2164350" y="371665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A63CBC"/>
            </a:solidFill>
            <a:ln w="9512"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17F1585A-9C4E-A9A8-137E-44BB82474CFA}"/>
                </a:ext>
              </a:extLst>
            </p:cNvPr>
            <p:cNvSpPr/>
            <p:nvPr/>
          </p:nvSpPr>
          <p:spPr>
            <a:xfrm>
              <a:off x="-1890274" y="3716655"/>
              <a:ext cx="273124" cy="316229"/>
            </a:xfrm>
            <a:custGeom>
              <a:avLst/>
              <a:gdLst>
                <a:gd name="connsiteX0" fmla="*/ 0 w 273124"/>
                <a:gd name="connsiteY0" fmla="*/ 316230 h 316229"/>
                <a:gd name="connsiteX1" fmla="*/ 273125 w 273124"/>
                <a:gd name="connsiteY1" fmla="*/ 158115 h 316229"/>
                <a:gd name="connsiteX2" fmla="*/ 0 w 273124"/>
                <a:gd name="connsiteY2" fmla="*/ 0 h 316229"/>
              </a:gdLst>
              <a:ahLst/>
              <a:cxnLst>
                <a:cxn ang="0">
                  <a:pos x="connsiteX0" y="connsiteY0"/>
                </a:cxn>
                <a:cxn ang="0">
                  <a:pos x="connsiteX1" y="connsiteY1"/>
                </a:cxn>
                <a:cxn ang="0">
                  <a:pos x="connsiteX2" y="connsiteY2"/>
                </a:cxn>
              </a:cxnLst>
              <a:rect l="l" t="t" r="r" b="b"/>
              <a:pathLst>
                <a:path w="273124" h="316229">
                  <a:moveTo>
                    <a:pt x="0" y="316230"/>
                  </a:moveTo>
                  <a:lnTo>
                    <a:pt x="273125" y="158115"/>
                  </a:lnTo>
                  <a:lnTo>
                    <a:pt x="0" y="0"/>
                  </a:lnTo>
                  <a:close/>
                </a:path>
              </a:pathLst>
            </a:custGeom>
            <a:solidFill>
              <a:srgbClr val="7E2A8C"/>
            </a:solidFill>
            <a:ln w="9512" cap="flat">
              <a:noFill/>
              <a:prstDash val="solid"/>
              <a:miter/>
            </a:ln>
          </p:spPr>
          <p:txBody>
            <a:bodyPr rtlCol="0" anchor="ctr"/>
            <a:lstStyle/>
            <a:p>
              <a:endParaRPr lang="en-US"/>
            </a:p>
          </p:txBody>
        </p:sp>
      </p:grpSp>
      <p:cxnSp>
        <p:nvCxnSpPr>
          <p:cNvPr id="114" name="Straight Connector 113">
            <a:extLst>
              <a:ext uri="{FF2B5EF4-FFF2-40B4-BE49-F238E27FC236}">
                <a16:creationId xmlns:a16="http://schemas.microsoft.com/office/drawing/2014/main" id="{591C98FB-A353-D288-8509-433278F7E293}"/>
              </a:ext>
            </a:extLst>
          </p:cNvPr>
          <p:cNvCxnSpPr>
            <a:cxnSpLocks/>
          </p:cNvCxnSpPr>
          <p:nvPr/>
        </p:nvCxnSpPr>
        <p:spPr>
          <a:xfrm>
            <a:off x="510696" y="5609568"/>
            <a:ext cx="7041092" cy="0"/>
          </a:xfrm>
          <a:prstGeom prst="line">
            <a:avLst/>
          </a:prstGeom>
          <a:ln w="12700">
            <a:solidFill>
              <a:srgbClr val="2C6756"/>
            </a:solidFill>
            <a:prstDash val="sysDash"/>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50E58623-C987-F291-89BD-569FCBDC320F}"/>
              </a:ext>
            </a:extLst>
          </p:cNvPr>
          <p:cNvCxnSpPr>
            <a:cxnSpLocks/>
          </p:cNvCxnSpPr>
          <p:nvPr/>
        </p:nvCxnSpPr>
        <p:spPr>
          <a:xfrm>
            <a:off x="510696" y="8486775"/>
            <a:ext cx="7041092" cy="0"/>
          </a:xfrm>
          <a:prstGeom prst="line">
            <a:avLst/>
          </a:prstGeom>
          <a:ln w="12700">
            <a:solidFill>
              <a:srgbClr val="2C6756"/>
            </a:solidFill>
            <a:prstDash val="sysDash"/>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D054CA18-CF52-C210-D902-7FADF79968F7}"/>
              </a:ext>
            </a:extLst>
          </p:cNvPr>
          <p:cNvCxnSpPr>
            <a:cxnSpLocks/>
          </p:cNvCxnSpPr>
          <p:nvPr/>
        </p:nvCxnSpPr>
        <p:spPr>
          <a:xfrm>
            <a:off x="510696" y="9857458"/>
            <a:ext cx="7041092" cy="0"/>
          </a:xfrm>
          <a:prstGeom prst="line">
            <a:avLst/>
          </a:prstGeom>
          <a:ln w="12700">
            <a:solidFill>
              <a:srgbClr val="2C6756"/>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9AA8805-C56A-1265-3F9A-86C97C4A384F}"/>
              </a:ext>
            </a:extLst>
          </p:cNvPr>
          <p:cNvSpPr txBox="1"/>
          <p:nvPr/>
        </p:nvSpPr>
        <p:spPr>
          <a:xfrm>
            <a:off x="-12327" y="1312459"/>
            <a:ext cx="3325543" cy="369332"/>
          </a:xfrm>
          <a:prstGeom prst="rect">
            <a:avLst/>
          </a:prstGeom>
          <a:solidFill>
            <a:srgbClr val="EA0E8B"/>
          </a:solidFill>
        </p:spPr>
        <p:txBody>
          <a:bodyPr wrap="square" rtlCol="0" anchor="ctr">
            <a:spAutoFit/>
          </a:bodyPr>
          <a:lstStyle/>
          <a:p>
            <a:pPr marL="355600"/>
            <a:r>
              <a:rPr lang="en-US" sz="1800" b="1" dirty="0">
                <a:solidFill>
                  <a:schemeClr val="bg1"/>
                </a:solidFill>
                <a:latin typeface="Calibri" panose="020F0502020204030204" pitchFamily="34" charset="0"/>
                <a:cs typeface="Calibri" panose="020F0502020204030204" pitchFamily="34" charset="0"/>
              </a:rPr>
              <a:t>for Women Innovators (25+) </a:t>
            </a:r>
          </a:p>
        </p:txBody>
      </p:sp>
      <p:grpSp>
        <p:nvGrpSpPr>
          <p:cNvPr id="12" name="Group 11">
            <a:extLst>
              <a:ext uri="{FF2B5EF4-FFF2-40B4-BE49-F238E27FC236}">
                <a16:creationId xmlns:a16="http://schemas.microsoft.com/office/drawing/2014/main" id="{E02C56EE-89F8-7525-69D0-03B3D09A29B7}"/>
              </a:ext>
            </a:extLst>
          </p:cNvPr>
          <p:cNvGrpSpPr/>
          <p:nvPr/>
        </p:nvGrpSpPr>
        <p:grpSpPr>
          <a:xfrm>
            <a:off x="6459171" y="279612"/>
            <a:ext cx="702282" cy="701790"/>
            <a:chOff x="5494032" y="6873904"/>
            <a:chExt cx="702282" cy="701790"/>
          </a:xfrm>
        </p:grpSpPr>
        <p:sp>
          <p:nvSpPr>
            <p:cNvPr id="13" name="Rounded Rectangle 12">
              <a:extLst>
                <a:ext uri="{FF2B5EF4-FFF2-40B4-BE49-F238E27FC236}">
                  <a16:creationId xmlns:a16="http://schemas.microsoft.com/office/drawing/2014/main" id="{EF8A5ACC-CA79-ADB1-786E-0141861029CB}"/>
                </a:ext>
              </a:extLst>
            </p:cNvPr>
            <p:cNvSpPr/>
            <p:nvPr/>
          </p:nvSpPr>
          <p:spPr>
            <a:xfrm>
              <a:off x="5695323" y="7324051"/>
              <a:ext cx="158639" cy="14593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aphic 2">
              <a:extLst>
                <a:ext uri="{FF2B5EF4-FFF2-40B4-BE49-F238E27FC236}">
                  <a16:creationId xmlns:a16="http://schemas.microsoft.com/office/drawing/2014/main" id="{D863375E-7255-24F1-53CB-09981D1E9105}"/>
                </a:ext>
              </a:extLst>
            </p:cNvPr>
            <p:cNvGrpSpPr/>
            <p:nvPr/>
          </p:nvGrpSpPr>
          <p:grpSpPr>
            <a:xfrm>
              <a:off x="5494032" y="6873904"/>
              <a:ext cx="702282" cy="701790"/>
              <a:chOff x="2546563" y="5368649"/>
              <a:chExt cx="910327" cy="909689"/>
            </a:xfrm>
            <a:solidFill>
              <a:srgbClr val="333333"/>
            </a:solidFill>
          </p:grpSpPr>
          <p:sp>
            <p:nvSpPr>
              <p:cNvPr id="15" name="Freeform 14">
                <a:extLst>
                  <a:ext uri="{FF2B5EF4-FFF2-40B4-BE49-F238E27FC236}">
                    <a16:creationId xmlns:a16="http://schemas.microsoft.com/office/drawing/2014/main" id="{F512569C-425A-D86D-F3CC-0E7498B6AA11}"/>
                  </a:ext>
                </a:extLst>
              </p:cNvPr>
              <p:cNvSpPr/>
              <p:nvPr/>
            </p:nvSpPr>
            <p:spPr>
              <a:xfrm>
                <a:off x="2944811" y="5567587"/>
                <a:ext cx="227591" cy="255907"/>
              </a:xfrm>
              <a:custGeom>
                <a:avLst/>
                <a:gdLst>
                  <a:gd name="connsiteX0" fmla="*/ 128020 w 227591"/>
                  <a:gd name="connsiteY0" fmla="*/ 255908 h 255907"/>
                  <a:gd name="connsiteX1" fmla="*/ 118063 w 227591"/>
                  <a:gd name="connsiteY1" fmla="*/ 251644 h 255907"/>
                  <a:gd name="connsiteX2" fmla="*/ 4267 w 227591"/>
                  <a:gd name="connsiteY2" fmla="*/ 137932 h 255907"/>
                  <a:gd name="connsiteX3" fmla="*/ 4267 w 227591"/>
                  <a:gd name="connsiteY3" fmla="*/ 118033 h 255907"/>
                  <a:gd name="connsiteX4" fmla="*/ 118063 w 227591"/>
                  <a:gd name="connsiteY4" fmla="*/ 4322 h 255907"/>
                  <a:gd name="connsiteX5" fmla="*/ 133710 w 227591"/>
                  <a:gd name="connsiteY5" fmla="*/ 1479 h 255907"/>
                  <a:gd name="connsiteX6" fmla="*/ 142244 w 227591"/>
                  <a:gd name="connsiteY6" fmla="*/ 14271 h 255907"/>
                  <a:gd name="connsiteX7" fmla="*/ 142244 w 227591"/>
                  <a:gd name="connsiteY7" fmla="*/ 56913 h 255907"/>
                  <a:gd name="connsiteX8" fmla="*/ 156469 w 227591"/>
                  <a:gd name="connsiteY8" fmla="*/ 56913 h 255907"/>
                  <a:gd name="connsiteX9" fmla="*/ 170693 w 227591"/>
                  <a:gd name="connsiteY9" fmla="*/ 71127 h 255907"/>
                  <a:gd name="connsiteX10" fmla="*/ 156469 w 227591"/>
                  <a:gd name="connsiteY10" fmla="*/ 85341 h 255907"/>
                  <a:gd name="connsiteX11" fmla="*/ 128020 w 227591"/>
                  <a:gd name="connsiteY11" fmla="*/ 85341 h 255907"/>
                  <a:gd name="connsiteX12" fmla="*/ 113796 w 227591"/>
                  <a:gd name="connsiteY12" fmla="*/ 71127 h 255907"/>
                  <a:gd name="connsiteX13" fmla="*/ 113796 w 227591"/>
                  <a:gd name="connsiteY13" fmla="*/ 48385 h 255907"/>
                  <a:gd name="connsiteX14" fmla="*/ 34139 w 227591"/>
                  <a:gd name="connsiteY14" fmla="*/ 127983 h 255907"/>
                  <a:gd name="connsiteX15" fmla="*/ 113796 w 227591"/>
                  <a:gd name="connsiteY15" fmla="*/ 207581 h 255907"/>
                  <a:gd name="connsiteX16" fmla="*/ 113796 w 227591"/>
                  <a:gd name="connsiteY16" fmla="*/ 184838 h 255907"/>
                  <a:gd name="connsiteX17" fmla="*/ 128020 w 227591"/>
                  <a:gd name="connsiteY17" fmla="*/ 170624 h 255907"/>
                  <a:gd name="connsiteX18" fmla="*/ 213367 w 227591"/>
                  <a:gd name="connsiteY18" fmla="*/ 170624 h 255907"/>
                  <a:gd name="connsiteX19" fmla="*/ 227591 w 227591"/>
                  <a:gd name="connsiteY19" fmla="*/ 184838 h 255907"/>
                  <a:gd name="connsiteX20" fmla="*/ 213367 w 227591"/>
                  <a:gd name="connsiteY20" fmla="*/ 199052 h 255907"/>
                  <a:gd name="connsiteX21" fmla="*/ 142244 w 227591"/>
                  <a:gd name="connsiteY21" fmla="*/ 199052 h 255907"/>
                  <a:gd name="connsiteX22" fmla="*/ 142244 w 227591"/>
                  <a:gd name="connsiteY22" fmla="*/ 241694 h 255907"/>
                  <a:gd name="connsiteX23" fmla="*/ 133710 w 227591"/>
                  <a:gd name="connsiteY23" fmla="*/ 254487 h 255907"/>
                  <a:gd name="connsiteX24" fmla="*/ 128020 w 227591"/>
                  <a:gd name="connsiteY24" fmla="*/ 254487 h 25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7591" h="255907">
                    <a:moveTo>
                      <a:pt x="128020" y="255908"/>
                    </a:moveTo>
                    <a:cubicBezTo>
                      <a:pt x="123753" y="255908"/>
                      <a:pt x="120908" y="254487"/>
                      <a:pt x="118063" y="251644"/>
                    </a:cubicBezTo>
                    <a:lnTo>
                      <a:pt x="4267" y="137932"/>
                    </a:lnTo>
                    <a:cubicBezTo>
                      <a:pt x="-1422" y="132247"/>
                      <a:pt x="-1422" y="123719"/>
                      <a:pt x="4267" y="118033"/>
                    </a:cubicBezTo>
                    <a:lnTo>
                      <a:pt x="118063" y="4322"/>
                    </a:lnTo>
                    <a:cubicBezTo>
                      <a:pt x="122330" y="57"/>
                      <a:pt x="128020" y="-1364"/>
                      <a:pt x="133710" y="1479"/>
                    </a:cubicBezTo>
                    <a:cubicBezTo>
                      <a:pt x="139400" y="4322"/>
                      <a:pt x="142244" y="8586"/>
                      <a:pt x="142244" y="14271"/>
                    </a:cubicBezTo>
                    <a:lnTo>
                      <a:pt x="142244" y="56913"/>
                    </a:lnTo>
                    <a:lnTo>
                      <a:pt x="156469" y="56913"/>
                    </a:lnTo>
                    <a:cubicBezTo>
                      <a:pt x="165004" y="56913"/>
                      <a:pt x="170693" y="62599"/>
                      <a:pt x="170693" y="71127"/>
                    </a:cubicBezTo>
                    <a:cubicBezTo>
                      <a:pt x="170693" y="79655"/>
                      <a:pt x="165004" y="85341"/>
                      <a:pt x="156469" y="85341"/>
                    </a:cubicBezTo>
                    <a:lnTo>
                      <a:pt x="128020" y="85341"/>
                    </a:lnTo>
                    <a:cubicBezTo>
                      <a:pt x="119485" y="85341"/>
                      <a:pt x="113796" y="79655"/>
                      <a:pt x="113796" y="71127"/>
                    </a:cubicBezTo>
                    <a:lnTo>
                      <a:pt x="113796" y="48385"/>
                    </a:lnTo>
                    <a:cubicBezTo>
                      <a:pt x="113796" y="48385"/>
                      <a:pt x="34139" y="127983"/>
                      <a:pt x="34139" y="127983"/>
                    </a:cubicBezTo>
                    <a:lnTo>
                      <a:pt x="113796" y="207581"/>
                    </a:lnTo>
                    <a:lnTo>
                      <a:pt x="113796" y="184838"/>
                    </a:lnTo>
                    <a:cubicBezTo>
                      <a:pt x="113796" y="176310"/>
                      <a:pt x="120908" y="170624"/>
                      <a:pt x="128020" y="170624"/>
                    </a:cubicBezTo>
                    <a:lnTo>
                      <a:pt x="213367" y="170624"/>
                    </a:lnTo>
                    <a:cubicBezTo>
                      <a:pt x="221901" y="170624"/>
                      <a:pt x="227591" y="176310"/>
                      <a:pt x="227591" y="184838"/>
                    </a:cubicBezTo>
                    <a:cubicBezTo>
                      <a:pt x="227591" y="193367"/>
                      <a:pt x="221901" y="199052"/>
                      <a:pt x="213367" y="199052"/>
                    </a:cubicBezTo>
                    <a:lnTo>
                      <a:pt x="142244" y="199052"/>
                    </a:lnTo>
                    <a:lnTo>
                      <a:pt x="142244" y="241694"/>
                    </a:lnTo>
                    <a:cubicBezTo>
                      <a:pt x="142244" y="247380"/>
                      <a:pt x="137977" y="253065"/>
                      <a:pt x="133710" y="254487"/>
                    </a:cubicBezTo>
                    <a:cubicBezTo>
                      <a:pt x="132287" y="254487"/>
                      <a:pt x="129443" y="254487"/>
                      <a:pt x="128020" y="254487"/>
                    </a:cubicBezTo>
                    <a:close/>
                  </a:path>
                </a:pathLst>
              </a:custGeom>
              <a:solidFill>
                <a:srgbClr val="333333"/>
              </a:solidFill>
              <a:ln w="1422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9E0D765-DB44-8A16-E0EF-8BEAE7544A6C}"/>
                  </a:ext>
                </a:extLst>
              </p:cNvPr>
              <p:cNvSpPr/>
              <p:nvPr/>
            </p:nvSpPr>
            <p:spPr>
              <a:xfrm>
                <a:off x="3087919" y="5368650"/>
                <a:ext cx="255233" cy="668053"/>
              </a:xfrm>
              <a:custGeom>
                <a:avLst/>
                <a:gdLst>
                  <a:gd name="connsiteX0" fmla="*/ 70258 w 255233"/>
                  <a:gd name="connsiteY0" fmla="*/ 668053 h 668053"/>
                  <a:gd name="connsiteX1" fmla="*/ 56033 w 255233"/>
                  <a:gd name="connsiteY1" fmla="*/ 653839 h 668053"/>
                  <a:gd name="connsiteX2" fmla="*/ 56033 w 255233"/>
                  <a:gd name="connsiteY2" fmla="*/ 142139 h 668053"/>
                  <a:gd name="connsiteX3" fmla="*/ 13360 w 255233"/>
                  <a:gd name="connsiteY3" fmla="*/ 142139 h 668053"/>
                  <a:gd name="connsiteX4" fmla="*/ 558 w 255233"/>
                  <a:gd name="connsiteY4" fmla="*/ 133611 h 668053"/>
                  <a:gd name="connsiteX5" fmla="*/ 3403 w 255233"/>
                  <a:gd name="connsiteY5" fmla="*/ 117975 h 668053"/>
                  <a:gd name="connsiteX6" fmla="*/ 117198 w 255233"/>
                  <a:gd name="connsiteY6" fmla="*/ 4264 h 668053"/>
                  <a:gd name="connsiteX7" fmla="*/ 137113 w 255233"/>
                  <a:gd name="connsiteY7" fmla="*/ 4264 h 668053"/>
                  <a:gd name="connsiteX8" fmla="*/ 250908 w 255233"/>
                  <a:gd name="connsiteY8" fmla="*/ 117975 h 668053"/>
                  <a:gd name="connsiteX9" fmla="*/ 253753 w 255233"/>
                  <a:gd name="connsiteY9" fmla="*/ 133611 h 668053"/>
                  <a:gd name="connsiteX10" fmla="*/ 240951 w 255233"/>
                  <a:gd name="connsiteY10" fmla="*/ 142139 h 668053"/>
                  <a:gd name="connsiteX11" fmla="*/ 198278 w 255233"/>
                  <a:gd name="connsiteY11" fmla="*/ 142139 h 668053"/>
                  <a:gd name="connsiteX12" fmla="*/ 198278 w 255233"/>
                  <a:gd name="connsiteY12" fmla="*/ 369561 h 668053"/>
                  <a:gd name="connsiteX13" fmla="*/ 184053 w 255233"/>
                  <a:gd name="connsiteY13" fmla="*/ 383775 h 668053"/>
                  <a:gd name="connsiteX14" fmla="*/ 169829 w 255233"/>
                  <a:gd name="connsiteY14" fmla="*/ 369561 h 668053"/>
                  <a:gd name="connsiteX15" fmla="*/ 169829 w 255233"/>
                  <a:gd name="connsiteY15" fmla="*/ 127925 h 668053"/>
                  <a:gd name="connsiteX16" fmla="*/ 184053 w 255233"/>
                  <a:gd name="connsiteY16" fmla="*/ 113711 h 668053"/>
                  <a:gd name="connsiteX17" fmla="*/ 206812 w 255233"/>
                  <a:gd name="connsiteY17" fmla="*/ 113711 h 668053"/>
                  <a:gd name="connsiteX18" fmla="*/ 127155 w 255233"/>
                  <a:gd name="connsiteY18" fmla="*/ 34113 h 668053"/>
                  <a:gd name="connsiteX19" fmla="*/ 47499 w 255233"/>
                  <a:gd name="connsiteY19" fmla="*/ 113711 h 668053"/>
                  <a:gd name="connsiteX20" fmla="*/ 70258 w 255233"/>
                  <a:gd name="connsiteY20" fmla="*/ 113711 h 668053"/>
                  <a:gd name="connsiteX21" fmla="*/ 84482 w 255233"/>
                  <a:gd name="connsiteY21" fmla="*/ 127925 h 668053"/>
                  <a:gd name="connsiteX22" fmla="*/ 84482 w 255233"/>
                  <a:gd name="connsiteY22" fmla="*/ 653839 h 668053"/>
                  <a:gd name="connsiteX23" fmla="*/ 70258 w 255233"/>
                  <a:gd name="connsiteY23" fmla="*/ 668053 h 66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5233" h="668053">
                    <a:moveTo>
                      <a:pt x="70258" y="668053"/>
                    </a:moveTo>
                    <a:cubicBezTo>
                      <a:pt x="61723" y="668053"/>
                      <a:pt x="56033" y="662368"/>
                      <a:pt x="56033" y="653839"/>
                    </a:cubicBezTo>
                    <a:lnTo>
                      <a:pt x="56033" y="142139"/>
                    </a:lnTo>
                    <a:lnTo>
                      <a:pt x="13360" y="142139"/>
                    </a:lnTo>
                    <a:cubicBezTo>
                      <a:pt x="7670" y="142139"/>
                      <a:pt x="1980" y="137875"/>
                      <a:pt x="558" y="133611"/>
                    </a:cubicBezTo>
                    <a:cubicBezTo>
                      <a:pt x="-864" y="129346"/>
                      <a:pt x="558" y="122239"/>
                      <a:pt x="3403" y="117975"/>
                    </a:cubicBezTo>
                    <a:lnTo>
                      <a:pt x="117198" y="4264"/>
                    </a:lnTo>
                    <a:cubicBezTo>
                      <a:pt x="122888" y="-1421"/>
                      <a:pt x="131423" y="-1421"/>
                      <a:pt x="137113" y="4264"/>
                    </a:cubicBezTo>
                    <a:lnTo>
                      <a:pt x="250908" y="117975"/>
                    </a:lnTo>
                    <a:cubicBezTo>
                      <a:pt x="255175" y="122239"/>
                      <a:pt x="256598" y="127925"/>
                      <a:pt x="253753" y="133611"/>
                    </a:cubicBezTo>
                    <a:cubicBezTo>
                      <a:pt x="250908" y="139296"/>
                      <a:pt x="246641" y="142139"/>
                      <a:pt x="240951" y="142139"/>
                    </a:cubicBezTo>
                    <a:lnTo>
                      <a:pt x="198278" y="142139"/>
                    </a:lnTo>
                    <a:lnTo>
                      <a:pt x="198278" y="369561"/>
                    </a:lnTo>
                    <a:cubicBezTo>
                      <a:pt x="198278" y="378090"/>
                      <a:pt x="192588" y="383775"/>
                      <a:pt x="184053" y="383775"/>
                    </a:cubicBezTo>
                    <a:cubicBezTo>
                      <a:pt x="175518" y="383775"/>
                      <a:pt x="169829" y="378090"/>
                      <a:pt x="169829" y="369561"/>
                    </a:cubicBezTo>
                    <a:lnTo>
                      <a:pt x="169829" y="127925"/>
                    </a:lnTo>
                    <a:cubicBezTo>
                      <a:pt x="169829" y="119397"/>
                      <a:pt x="175518" y="113711"/>
                      <a:pt x="184053" y="113711"/>
                    </a:cubicBezTo>
                    <a:lnTo>
                      <a:pt x="206812" y="113711"/>
                    </a:lnTo>
                    <a:cubicBezTo>
                      <a:pt x="206812" y="113711"/>
                      <a:pt x="127155" y="34113"/>
                      <a:pt x="127155" y="34113"/>
                    </a:cubicBezTo>
                    <a:lnTo>
                      <a:pt x="47499" y="113711"/>
                    </a:lnTo>
                    <a:lnTo>
                      <a:pt x="70258" y="113711"/>
                    </a:lnTo>
                    <a:cubicBezTo>
                      <a:pt x="78792" y="113711"/>
                      <a:pt x="84482" y="120818"/>
                      <a:pt x="84482" y="127925"/>
                    </a:cubicBezTo>
                    <a:lnTo>
                      <a:pt x="84482" y="653839"/>
                    </a:lnTo>
                    <a:cubicBezTo>
                      <a:pt x="84482" y="662368"/>
                      <a:pt x="78792" y="668053"/>
                      <a:pt x="70258" y="668053"/>
                    </a:cubicBezTo>
                    <a:close/>
                  </a:path>
                </a:pathLst>
              </a:custGeom>
              <a:solidFill>
                <a:srgbClr val="333333"/>
              </a:solidFill>
              <a:ln w="14222" cap="flat">
                <a:noFill/>
                <a:prstDash val="solid"/>
                <a:miter/>
              </a:ln>
            </p:spPr>
            <p:txBody>
              <a:bodyPr rtlCol="0" anchor="ctr"/>
              <a:lstStyle/>
              <a:p>
                <a:endParaRPr lang="en-US"/>
              </a:p>
            </p:txBody>
          </p:sp>
          <p:grpSp>
            <p:nvGrpSpPr>
              <p:cNvPr id="17" name="Graphic 2">
                <a:extLst>
                  <a:ext uri="{FF2B5EF4-FFF2-40B4-BE49-F238E27FC236}">
                    <a16:creationId xmlns:a16="http://schemas.microsoft.com/office/drawing/2014/main" id="{D7607A90-87F2-DE6C-B55A-38D3FE2ED225}"/>
                  </a:ext>
                </a:extLst>
              </p:cNvPr>
              <p:cNvGrpSpPr/>
              <p:nvPr/>
            </p:nvGrpSpPr>
            <p:grpSpPr>
              <a:xfrm>
                <a:off x="2546563" y="5368649"/>
                <a:ext cx="483594" cy="909689"/>
                <a:chOff x="2546563" y="5368649"/>
                <a:chExt cx="483594" cy="909689"/>
              </a:xfrm>
              <a:solidFill>
                <a:srgbClr val="333333"/>
              </a:solidFill>
            </p:grpSpPr>
            <p:sp>
              <p:nvSpPr>
                <p:cNvPr id="21" name="Freeform 20">
                  <a:extLst>
                    <a:ext uri="{FF2B5EF4-FFF2-40B4-BE49-F238E27FC236}">
                      <a16:creationId xmlns:a16="http://schemas.microsoft.com/office/drawing/2014/main" id="{941A6E5F-36D9-FAF0-124E-F6E2824712C6}"/>
                    </a:ext>
                  </a:extLst>
                </p:cNvPr>
                <p:cNvSpPr/>
                <p:nvPr/>
              </p:nvSpPr>
              <p:spPr>
                <a:xfrm>
                  <a:off x="2731444" y="6036703"/>
                  <a:ext cx="28448" cy="241636"/>
                </a:xfrm>
                <a:custGeom>
                  <a:avLst/>
                  <a:gdLst>
                    <a:gd name="connsiteX0" fmla="*/ 14224 w 28448"/>
                    <a:gd name="connsiteY0" fmla="*/ 241636 h 241636"/>
                    <a:gd name="connsiteX1" fmla="*/ 0 w 28448"/>
                    <a:gd name="connsiteY1" fmla="*/ 227422 h 241636"/>
                    <a:gd name="connsiteX2" fmla="*/ 0 w 28448"/>
                    <a:gd name="connsiteY2" fmla="*/ 14214 h 241636"/>
                    <a:gd name="connsiteX3" fmla="*/ 14224 w 28448"/>
                    <a:gd name="connsiteY3" fmla="*/ 0 h 241636"/>
                    <a:gd name="connsiteX4" fmla="*/ 28449 w 28448"/>
                    <a:gd name="connsiteY4" fmla="*/ 14214 h 241636"/>
                    <a:gd name="connsiteX5" fmla="*/ 28449 w 28448"/>
                    <a:gd name="connsiteY5" fmla="*/ 227422 h 241636"/>
                    <a:gd name="connsiteX6" fmla="*/ 14224 w 28448"/>
                    <a:gd name="connsiteY6" fmla="*/ 241636 h 24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 h="241636">
                      <a:moveTo>
                        <a:pt x="14224" y="241636"/>
                      </a:moveTo>
                      <a:cubicBezTo>
                        <a:pt x="5690" y="241636"/>
                        <a:pt x="0" y="235951"/>
                        <a:pt x="0" y="227422"/>
                      </a:cubicBezTo>
                      <a:lnTo>
                        <a:pt x="0" y="14214"/>
                      </a:lnTo>
                      <a:cubicBezTo>
                        <a:pt x="0" y="5686"/>
                        <a:pt x="5690" y="0"/>
                        <a:pt x="14224" y="0"/>
                      </a:cubicBezTo>
                      <a:cubicBezTo>
                        <a:pt x="22759" y="0"/>
                        <a:pt x="28449" y="5686"/>
                        <a:pt x="28449" y="14214"/>
                      </a:cubicBezTo>
                      <a:lnTo>
                        <a:pt x="28449" y="227422"/>
                      </a:lnTo>
                      <a:cubicBezTo>
                        <a:pt x="28449" y="235951"/>
                        <a:pt x="22759" y="241636"/>
                        <a:pt x="14224" y="241636"/>
                      </a:cubicBezTo>
                      <a:close/>
                    </a:path>
                  </a:pathLst>
                </a:custGeom>
                <a:solidFill>
                  <a:srgbClr val="333333"/>
                </a:solidFill>
                <a:ln w="1422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0CF4AE9-6A8E-3F58-8B09-3A5C71F9CCD2}"/>
                    </a:ext>
                  </a:extLst>
                </p:cNvPr>
                <p:cNvSpPr/>
                <p:nvPr/>
              </p:nvSpPr>
              <p:spPr>
                <a:xfrm>
                  <a:off x="2674546" y="6036703"/>
                  <a:ext cx="28448" cy="241636"/>
                </a:xfrm>
                <a:custGeom>
                  <a:avLst/>
                  <a:gdLst>
                    <a:gd name="connsiteX0" fmla="*/ 14224 w 28448"/>
                    <a:gd name="connsiteY0" fmla="*/ 241636 h 241636"/>
                    <a:gd name="connsiteX1" fmla="*/ 0 w 28448"/>
                    <a:gd name="connsiteY1" fmla="*/ 227422 h 241636"/>
                    <a:gd name="connsiteX2" fmla="*/ 0 w 28448"/>
                    <a:gd name="connsiteY2" fmla="*/ 14214 h 241636"/>
                    <a:gd name="connsiteX3" fmla="*/ 14224 w 28448"/>
                    <a:gd name="connsiteY3" fmla="*/ 0 h 241636"/>
                    <a:gd name="connsiteX4" fmla="*/ 28449 w 28448"/>
                    <a:gd name="connsiteY4" fmla="*/ 14214 h 241636"/>
                    <a:gd name="connsiteX5" fmla="*/ 28449 w 28448"/>
                    <a:gd name="connsiteY5" fmla="*/ 227422 h 241636"/>
                    <a:gd name="connsiteX6" fmla="*/ 14224 w 28448"/>
                    <a:gd name="connsiteY6" fmla="*/ 241636 h 24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 h="241636">
                      <a:moveTo>
                        <a:pt x="14224" y="241636"/>
                      </a:moveTo>
                      <a:cubicBezTo>
                        <a:pt x="5690" y="241636"/>
                        <a:pt x="0" y="235951"/>
                        <a:pt x="0" y="227422"/>
                      </a:cubicBezTo>
                      <a:lnTo>
                        <a:pt x="0" y="14214"/>
                      </a:lnTo>
                      <a:cubicBezTo>
                        <a:pt x="0" y="5686"/>
                        <a:pt x="5690" y="0"/>
                        <a:pt x="14224" y="0"/>
                      </a:cubicBezTo>
                      <a:cubicBezTo>
                        <a:pt x="22759" y="0"/>
                        <a:pt x="28449" y="5686"/>
                        <a:pt x="28449" y="14214"/>
                      </a:cubicBezTo>
                      <a:lnTo>
                        <a:pt x="28449" y="227422"/>
                      </a:lnTo>
                      <a:cubicBezTo>
                        <a:pt x="28449" y="235951"/>
                        <a:pt x="22759" y="241636"/>
                        <a:pt x="14224" y="241636"/>
                      </a:cubicBezTo>
                      <a:close/>
                    </a:path>
                  </a:pathLst>
                </a:custGeom>
                <a:solidFill>
                  <a:srgbClr val="333333"/>
                </a:solidFill>
                <a:ln w="1422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2C3020F-66EA-4827-5290-D9B54D8A9F02}"/>
                    </a:ext>
                  </a:extLst>
                </p:cNvPr>
                <p:cNvSpPr/>
                <p:nvPr/>
              </p:nvSpPr>
              <p:spPr>
                <a:xfrm>
                  <a:off x="2788342" y="6178842"/>
                  <a:ext cx="28448" cy="99497"/>
                </a:xfrm>
                <a:custGeom>
                  <a:avLst/>
                  <a:gdLst>
                    <a:gd name="connsiteX0" fmla="*/ 14224 w 28448"/>
                    <a:gd name="connsiteY0" fmla="*/ 99497 h 99497"/>
                    <a:gd name="connsiteX1" fmla="*/ 0 w 28448"/>
                    <a:gd name="connsiteY1" fmla="*/ 85283 h 99497"/>
                    <a:gd name="connsiteX2" fmla="*/ 0 w 28448"/>
                    <a:gd name="connsiteY2" fmla="*/ 14214 h 99497"/>
                    <a:gd name="connsiteX3" fmla="*/ 14224 w 28448"/>
                    <a:gd name="connsiteY3" fmla="*/ 0 h 99497"/>
                    <a:gd name="connsiteX4" fmla="*/ 28449 w 28448"/>
                    <a:gd name="connsiteY4" fmla="*/ 14214 h 99497"/>
                    <a:gd name="connsiteX5" fmla="*/ 28449 w 28448"/>
                    <a:gd name="connsiteY5" fmla="*/ 85283 h 99497"/>
                    <a:gd name="connsiteX6" fmla="*/ 14224 w 28448"/>
                    <a:gd name="connsiteY6" fmla="*/ 99497 h 9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 h="99497">
                      <a:moveTo>
                        <a:pt x="14224" y="99497"/>
                      </a:moveTo>
                      <a:cubicBezTo>
                        <a:pt x="5690" y="99497"/>
                        <a:pt x="0" y="93812"/>
                        <a:pt x="0" y="85283"/>
                      </a:cubicBezTo>
                      <a:lnTo>
                        <a:pt x="0" y="14214"/>
                      </a:lnTo>
                      <a:cubicBezTo>
                        <a:pt x="0" y="5686"/>
                        <a:pt x="5690" y="0"/>
                        <a:pt x="14224" y="0"/>
                      </a:cubicBezTo>
                      <a:cubicBezTo>
                        <a:pt x="22759" y="0"/>
                        <a:pt x="28449" y="5686"/>
                        <a:pt x="28449" y="14214"/>
                      </a:cubicBezTo>
                      <a:lnTo>
                        <a:pt x="28449" y="85283"/>
                      </a:lnTo>
                      <a:cubicBezTo>
                        <a:pt x="28449" y="93812"/>
                        <a:pt x="22759" y="99497"/>
                        <a:pt x="14224" y="99497"/>
                      </a:cubicBezTo>
                      <a:close/>
                    </a:path>
                  </a:pathLst>
                </a:custGeom>
                <a:solidFill>
                  <a:srgbClr val="333333"/>
                </a:solidFill>
                <a:ln w="1422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6EC69248-8E43-3FD5-B065-4BEC608789CB}"/>
                    </a:ext>
                  </a:extLst>
                </p:cNvPr>
                <p:cNvSpPr/>
                <p:nvPr/>
              </p:nvSpPr>
              <p:spPr>
                <a:xfrm>
                  <a:off x="2674546" y="5425505"/>
                  <a:ext cx="142244" cy="184780"/>
                </a:xfrm>
                <a:custGeom>
                  <a:avLst/>
                  <a:gdLst>
                    <a:gd name="connsiteX0" fmla="*/ 71122 w 142244"/>
                    <a:gd name="connsiteY0" fmla="*/ 184781 h 184780"/>
                    <a:gd name="connsiteX1" fmla="*/ 0 w 142244"/>
                    <a:gd name="connsiteY1" fmla="*/ 113711 h 184780"/>
                    <a:gd name="connsiteX2" fmla="*/ 0 w 142244"/>
                    <a:gd name="connsiteY2" fmla="*/ 71070 h 184780"/>
                    <a:gd name="connsiteX3" fmla="*/ 11380 w 142244"/>
                    <a:gd name="connsiteY3" fmla="*/ 56856 h 184780"/>
                    <a:gd name="connsiteX4" fmla="*/ 56898 w 142244"/>
                    <a:gd name="connsiteY4" fmla="*/ 14214 h 184780"/>
                    <a:gd name="connsiteX5" fmla="*/ 61165 w 142244"/>
                    <a:gd name="connsiteY5" fmla="*/ 4264 h 184780"/>
                    <a:gd name="connsiteX6" fmla="*/ 71122 w 142244"/>
                    <a:gd name="connsiteY6" fmla="*/ 0 h 184780"/>
                    <a:gd name="connsiteX7" fmla="*/ 123753 w 142244"/>
                    <a:gd name="connsiteY7" fmla="*/ 21321 h 184780"/>
                    <a:gd name="connsiteX8" fmla="*/ 142244 w 142244"/>
                    <a:gd name="connsiteY8" fmla="*/ 71070 h 184780"/>
                    <a:gd name="connsiteX9" fmla="*/ 142244 w 142244"/>
                    <a:gd name="connsiteY9" fmla="*/ 113711 h 184780"/>
                    <a:gd name="connsiteX10" fmla="*/ 71122 w 142244"/>
                    <a:gd name="connsiteY10" fmla="*/ 184781 h 184780"/>
                    <a:gd name="connsiteX11" fmla="*/ 28449 w 142244"/>
                    <a:gd name="connsiteY11" fmla="*/ 81019 h 184780"/>
                    <a:gd name="connsiteX12" fmla="*/ 28449 w 142244"/>
                    <a:gd name="connsiteY12" fmla="*/ 113711 h 184780"/>
                    <a:gd name="connsiteX13" fmla="*/ 71122 w 142244"/>
                    <a:gd name="connsiteY13" fmla="*/ 156353 h 184780"/>
                    <a:gd name="connsiteX14" fmla="*/ 113795 w 142244"/>
                    <a:gd name="connsiteY14" fmla="*/ 113711 h 184780"/>
                    <a:gd name="connsiteX15" fmla="*/ 113795 w 142244"/>
                    <a:gd name="connsiteY15" fmla="*/ 71070 h 184780"/>
                    <a:gd name="connsiteX16" fmla="*/ 83924 w 142244"/>
                    <a:gd name="connsiteY16" fmla="*/ 29849 h 184780"/>
                    <a:gd name="connsiteX17" fmla="*/ 66855 w 142244"/>
                    <a:gd name="connsiteY17" fmla="*/ 58277 h 184780"/>
                    <a:gd name="connsiteX18" fmla="*/ 28449 w 142244"/>
                    <a:gd name="connsiteY18" fmla="*/ 82441 h 1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44" h="184780">
                      <a:moveTo>
                        <a:pt x="71122" y="184781"/>
                      </a:moveTo>
                      <a:cubicBezTo>
                        <a:pt x="31294" y="184781"/>
                        <a:pt x="0" y="153510"/>
                        <a:pt x="0" y="113711"/>
                      </a:cubicBezTo>
                      <a:lnTo>
                        <a:pt x="0" y="71070"/>
                      </a:lnTo>
                      <a:cubicBezTo>
                        <a:pt x="0" y="63963"/>
                        <a:pt x="4267" y="58277"/>
                        <a:pt x="11380" y="56856"/>
                      </a:cubicBezTo>
                      <a:cubicBezTo>
                        <a:pt x="14224" y="56856"/>
                        <a:pt x="56898" y="44063"/>
                        <a:pt x="56898" y="14214"/>
                      </a:cubicBezTo>
                      <a:cubicBezTo>
                        <a:pt x="56898" y="9950"/>
                        <a:pt x="58320" y="7107"/>
                        <a:pt x="61165" y="4264"/>
                      </a:cubicBezTo>
                      <a:cubicBezTo>
                        <a:pt x="64010" y="1421"/>
                        <a:pt x="66855" y="0"/>
                        <a:pt x="71122" y="0"/>
                      </a:cubicBezTo>
                      <a:cubicBezTo>
                        <a:pt x="75390" y="0"/>
                        <a:pt x="102416" y="0"/>
                        <a:pt x="123753" y="21321"/>
                      </a:cubicBezTo>
                      <a:cubicBezTo>
                        <a:pt x="136555" y="34114"/>
                        <a:pt x="142244" y="51170"/>
                        <a:pt x="142244" y="71070"/>
                      </a:cubicBezTo>
                      <a:lnTo>
                        <a:pt x="142244" y="113711"/>
                      </a:lnTo>
                      <a:cubicBezTo>
                        <a:pt x="142244" y="153510"/>
                        <a:pt x="110951" y="184781"/>
                        <a:pt x="71122" y="184781"/>
                      </a:cubicBezTo>
                      <a:close/>
                      <a:moveTo>
                        <a:pt x="28449" y="81019"/>
                      </a:moveTo>
                      <a:lnTo>
                        <a:pt x="28449" y="113711"/>
                      </a:lnTo>
                      <a:cubicBezTo>
                        <a:pt x="28449" y="137875"/>
                        <a:pt x="46941" y="156353"/>
                        <a:pt x="71122" y="156353"/>
                      </a:cubicBezTo>
                      <a:cubicBezTo>
                        <a:pt x="95304" y="156353"/>
                        <a:pt x="113795" y="137875"/>
                        <a:pt x="113795" y="113711"/>
                      </a:cubicBezTo>
                      <a:lnTo>
                        <a:pt x="113795" y="71070"/>
                      </a:lnTo>
                      <a:cubicBezTo>
                        <a:pt x="113795" y="42642"/>
                        <a:pt x="96726" y="32692"/>
                        <a:pt x="83924" y="29849"/>
                      </a:cubicBezTo>
                      <a:cubicBezTo>
                        <a:pt x="81079" y="39799"/>
                        <a:pt x="75390" y="49749"/>
                        <a:pt x="66855" y="58277"/>
                      </a:cubicBezTo>
                      <a:cubicBezTo>
                        <a:pt x="55475" y="69648"/>
                        <a:pt x="39828" y="78176"/>
                        <a:pt x="28449" y="82441"/>
                      </a:cubicBezTo>
                      <a:close/>
                    </a:path>
                  </a:pathLst>
                </a:custGeom>
                <a:solidFill>
                  <a:srgbClr val="333333"/>
                </a:solidFill>
                <a:ln w="1422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DEAA0B1-7FA5-83D0-E38B-8BF13A06D0FA}"/>
                    </a:ext>
                  </a:extLst>
                </p:cNvPr>
                <p:cNvSpPr/>
                <p:nvPr/>
              </p:nvSpPr>
              <p:spPr>
                <a:xfrm>
                  <a:off x="2617649" y="5368649"/>
                  <a:ext cx="256039" cy="213208"/>
                </a:xfrm>
                <a:custGeom>
                  <a:avLst/>
                  <a:gdLst>
                    <a:gd name="connsiteX0" fmla="*/ 14224 w 256039"/>
                    <a:gd name="connsiteY0" fmla="*/ 213209 h 213208"/>
                    <a:gd name="connsiteX1" fmla="*/ 0 w 256039"/>
                    <a:gd name="connsiteY1" fmla="*/ 198995 h 213208"/>
                    <a:gd name="connsiteX2" fmla="*/ 0 w 256039"/>
                    <a:gd name="connsiteY2" fmla="*/ 127925 h 213208"/>
                    <a:gd name="connsiteX3" fmla="*/ 38406 w 256039"/>
                    <a:gd name="connsiteY3" fmla="*/ 38378 h 213208"/>
                    <a:gd name="connsiteX4" fmla="*/ 128020 w 256039"/>
                    <a:gd name="connsiteY4" fmla="*/ 0 h 213208"/>
                    <a:gd name="connsiteX5" fmla="*/ 217634 w 256039"/>
                    <a:gd name="connsiteY5" fmla="*/ 38378 h 213208"/>
                    <a:gd name="connsiteX6" fmla="*/ 256040 w 256039"/>
                    <a:gd name="connsiteY6" fmla="*/ 127925 h 213208"/>
                    <a:gd name="connsiteX7" fmla="*/ 256040 w 256039"/>
                    <a:gd name="connsiteY7" fmla="*/ 198995 h 213208"/>
                    <a:gd name="connsiteX8" fmla="*/ 241815 w 256039"/>
                    <a:gd name="connsiteY8" fmla="*/ 213209 h 213208"/>
                    <a:gd name="connsiteX9" fmla="*/ 241815 w 256039"/>
                    <a:gd name="connsiteY9" fmla="*/ 213209 h 213208"/>
                    <a:gd name="connsiteX10" fmla="*/ 227591 w 256039"/>
                    <a:gd name="connsiteY10" fmla="*/ 198995 h 213208"/>
                    <a:gd name="connsiteX11" fmla="*/ 227591 w 256039"/>
                    <a:gd name="connsiteY11" fmla="*/ 127925 h 213208"/>
                    <a:gd name="connsiteX12" fmla="*/ 197720 w 256039"/>
                    <a:gd name="connsiteY12" fmla="*/ 58277 h 213208"/>
                    <a:gd name="connsiteX13" fmla="*/ 128020 w 256039"/>
                    <a:gd name="connsiteY13" fmla="*/ 28428 h 213208"/>
                    <a:gd name="connsiteX14" fmla="*/ 58320 w 256039"/>
                    <a:gd name="connsiteY14" fmla="*/ 58277 h 213208"/>
                    <a:gd name="connsiteX15" fmla="*/ 28449 w 256039"/>
                    <a:gd name="connsiteY15" fmla="*/ 127925 h 213208"/>
                    <a:gd name="connsiteX16" fmla="*/ 28449 w 256039"/>
                    <a:gd name="connsiteY16" fmla="*/ 198995 h 213208"/>
                    <a:gd name="connsiteX17" fmla="*/ 14224 w 256039"/>
                    <a:gd name="connsiteY17" fmla="*/ 213209 h 21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039" h="213208">
                      <a:moveTo>
                        <a:pt x="14224" y="213209"/>
                      </a:moveTo>
                      <a:cubicBezTo>
                        <a:pt x="5690" y="213209"/>
                        <a:pt x="0" y="207523"/>
                        <a:pt x="0" y="198995"/>
                      </a:cubicBezTo>
                      <a:lnTo>
                        <a:pt x="0" y="127925"/>
                      </a:lnTo>
                      <a:cubicBezTo>
                        <a:pt x="0" y="95233"/>
                        <a:pt x="14224" y="62542"/>
                        <a:pt x="38406" y="38378"/>
                      </a:cubicBezTo>
                      <a:cubicBezTo>
                        <a:pt x="62587" y="14214"/>
                        <a:pt x="95304" y="0"/>
                        <a:pt x="128020" y="0"/>
                      </a:cubicBezTo>
                      <a:cubicBezTo>
                        <a:pt x="160736" y="0"/>
                        <a:pt x="192030" y="14214"/>
                        <a:pt x="217634" y="38378"/>
                      </a:cubicBezTo>
                      <a:cubicBezTo>
                        <a:pt x="241815" y="62542"/>
                        <a:pt x="256040" y="95233"/>
                        <a:pt x="256040" y="127925"/>
                      </a:cubicBezTo>
                      <a:cubicBezTo>
                        <a:pt x="256040" y="170567"/>
                        <a:pt x="256040" y="198995"/>
                        <a:pt x="256040" y="198995"/>
                      </a:cubicBezTo>
                      <a:cubicBezTo>
                        <a:pt x="256040" y="207523"/>
                        <a:pt x="250350" y="213209"/>
                        <a:pt x="241815" y="213209"/>
                      </a:cubicBezTo>
                      <a:lnTo>
                        <a:pt x="241815" y="213209"/>
                      </a:lnTo>
                      <a:cubicBezTo>
                        <a:pt x="233281" y="213209"/>
                        <a:pt x="227591" y="207523"/>
                        <a:pt x="227591" y="198995"/>
                      </a:cubicBezTo>
                      <a:cubicBezTo>
                        <a:pt x="227591" y="198995"/>
                        <a:pt x="227591" y="170567"/>
                        <a:pt x="227591" y="127925"/>
                      </a:cubicBezTo>
                      <a:cubicBezTo>
                        <a:pt x="227591" y="103762"/>
                        <a:pt x="216211" y="78176"/>
                        <a:pt x="197720" y="58277"/>
                      </a:cubicBezTo>
                      <a:cubicBezTo>
                        <a:pt x="177805" y="38378"/>
                        <a:pt x="153624" y="28428"/>
                        <a:pt x="128020" y="28428"/>
                      </a:cubicBezTo>
                      <a:cubicBezTo>
                        <a:pt x="102416" y="28428"/>
                        <a:pt x="78234" y="38378"/>
                        <a:pt x="58320" y="58277"/>
                      </a:cubicBezTo>
                      <a:cubicBezTo>
                        <a:pt x="38406" y="78176"/>
                        <a:pt x="27026" y="103762"/>
                        <a:pt x="28449" y="127925"/>
                      </a:cubicBezTo>
                      <a:lnTo>
                        <a:pt x="28449" y="198995"/>
                      </a:lnTo>
                      <a:cubicBezTo>
                        <a:pt x="28449" y="207523"/>
                        <a:pt x="22759" y="213209"/>
                        <a:pt x="14224" y="213209"/>
                      </a:cubicBezTo>
                      <a:close/>
                    </a:path>
                  </a:pathLst>
                </a:custGeom>
                <a:solidFill>
                  <a:srgbClr val="333333"/>
                </a:solidFill>
                <a:ln w="1422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43DE805-24A7-D191-7321-5294DFE2B1E3}"/>
                    </a:ext>
                  </a:extLst>
                </p:cNvPr>
                <p:cNvSpPr/>
                <p:nvPr/>
              </p:nvSpPr>
              <p:spPr>
                <a:xfrm>
                  <a:off x="2588642" y="5681136"/>
                  <a:ext cx="169828" cy="383994"/>
                </a:xfrm>
                <a:custGeom>
                  <a:avLst/>
                  <a:gdLst>
                    <a:gd name="connsiteX0" fmla="*/ 157027 w 169828"/>
                    <a:gd name="connsiteY0" fmla="*/ 383995 h 383994"/>
                    <a:gd name="connsiteX1" fmla="*/ 14783 w 169828"/>
                    <a:gd name="connsiteY1" fmla="*/ 383995 h 383994"/>
                    <a:gd name="connsiteX2" fmla="*/ 3403 w 169828"/>
                    <a:gd name="connsiteY2" fmla="*/ 378310 h 383994"/>
                    <a:gd name="connsiteX3" fmla="*/ 558 w 169828"/>
                    <a:gd name="connsiteY3" fmla="*/ 366938 h 383994"/>
                    <a:gd name="connsiteX4" fmla="*/ 57456 w 169828"/>
                    <a:gd name="connsiteY4" fmla="*/ 11590 h 383994"/>
                    <a:gd name="connsiteX5" fmla="*/ 73103 w 169828"/>
                    <a:gd name="connsiteY5" fmla="*/ 219 h 383994"/>
                    <a:gd name="connsiteX6" fmla="*/ 84482 w 169828"/>
                    <a:gd name="connsiteY6" fmla="*/ 15855 h 383994"/>
                    <a:gd name="connsiteX7" fmla="*/ 30429 w 169828"/>
                    <a:gd name="connsiteY7" fmla="*/ 354146 h 383994"/>
                    <a:gd name="connsiteX8" fmla="*/ 155604 w 169828"/>
                    <a:gd name="connsiteY8" fmla="*/ 354146 h 383994"/>
                    <a:gd name="connsiteX9" fmla="*/ 169829 w 169828"/>
                    <a:gd name="connsiteY9" fmla="*/ 368360 h 383994"/>
                    <a:gd name="connsiteX10" fmla="*/ 155604 w 169828"/>
                    <a:gd name="connsiteY10" fmla="*/ 382574 h 38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828" h="383994">
                      <a:moveTo>
                        <a:pt x="157027" y="383995"/>
                      </a:moveTo>
                      <a:lnTo>
                        <a:pt x="14783" y="383995"/>
                      </a:lnTo>
                      <a:cubicBezTo>
                        <a:pt x="10515" y="383995"/>
                        <a:pt x="6248" y="382574"/>
                        <a:pt x="3403" y="378310"/>
                      </a:cubicBezTo>
                      <a:cubicBezTo>
                        <a:pt x="558" y="375467"/>
                        <a:pt x="-864" y="371203"/>
                        <a:pt x="558" y="366938"/>
                      </a:cubicBezTo>
                      <a:lnTo>
                        <a:pt x="57456" y="11590"/>
                      </a:lnTo>
                      <a:cubicBezTo>
                        <a:pt x="57456" y="4483"/>
                        <a:pt x="65991" y="-1202"/>
                        <a:pt x="73103" y="219"/>
                      </a:cubicBezTo>
                      <a:cubicBezTo>
                        <a:pt x="80215" y="219"/>
                        <a:pt x="85905" y="8748"/>
                        <a:pt x="84482" y="15855"/>
                      </a:cubicBezTo>
                      <a:lnTo>
                        <a:pt x="30429" y="354146"/>
                      </a:lnTo>
                      <a:lnTo>
                        <a:pt x="155604" y="354146"/>
                      </a:lnTo>
                      <a:cubicBezTo>
                        <a:pt x="164139" y="354146"/>
                        <a:pt x="169829" y="359831"/>
                        <a:pt x="169829" y="368360"/>
                      </a:cubicBezTo>
                      <a:cubicBezTo>
                        <a:pt x="169829" y="376888"/>
                        <a:pt x="164139" y="382574"/>
                        <a:pt x="155604" y="382574"/>
                      </a:cubicBezTo>
                      <a:close/>
                    </a:path>
                  </a:pathLst>
                </a:custGeom>
                <a:solidFill>
                  <a:srgbClr val="333333"/>
                </a:solidFill>
                <a:ln w="1422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4AF35151-F73E-E55D-7973-DF2DB1D6959B}"/>
                    </a:ext>
                  </a:extLst>
                </p:cNvPr>
                <p:cNvSpPr/>
                <p:nvPr/>
              </p:nvSpPr>
              <p:spPr>
                <a:xfrm>
                  <a:off x="2546563" y="5581589"/>
                  <a:ext cx="213599" cy="369830"/>
                </a:xfrm>
                <a:custGeom>
                  <a:avLst/>
                  <a:gdLst>
                    <a:gd name="connsiteX0" fmla="*/ 73930 w 213599"/>
                    <a:gd name="connsiteY0" fmla="*/ 369831 h 369830"/>
                    <a:gd name="connsiteX1" fmla="*/ 17033 w 213599"/>
                    <a:gd name="connsiteY1" fmla="*/ 342825 h 369830"/>
                    <a:gd name="connsiteX2" fmla="*/ 1386 w 213599"/>
                    <a:gd name="connsiteY2" fmla="*/ 283126 h 369830"/>
                    <a:gd name="connsiteX3" fmla="*/ 35525 w 213599"/>
                    <a:gd name="connsiteY3" fmla="*/ 96924 h 369830"/>
                    <a:gd name="connsiteX4" fmla="*/ 113759 w 213599"/>
                    <a:gd name="connsiteY4" fmla="*/ 17326 h 369830"/>
                    <a:gd name="connsiteX5" fmla="*/ 196261 w 213599"/>
                    <a:gd name="connsiteY5" fmla="*/ 269 h 369830"/>
                    <a:gd name="connsiteX6" fmla="*/ 213330 w 213599"/>
                    <a:gd name="connsiteY6" fmla="*/ 11641 h 369830"/>
                    <a:gd name="connsiteX7" fmla="*/ 201950 w 213599"/>
                    <a:gd name="connsiteY7" fmla="*/ 28697 h 369830"/>
                    <a:gd name="connsiteX8" fmla="*/ 119449 w 213599"/>
                    <a:gd name="connsiteY8" fmla="*/ 45754 h 369830"/>
                    <a:gd name="connsiteX9" fmla="*/ 63973 w 213599"/>
                    <a:gd name="connsiteY9" fmla="*/ 102610 h 369830"/>
                    <a:gd name="connsiteX10" fmla="*/ 29835 w 213599"/>
                    <a:gd name="connsiteY10" fmla="*/ 288811 h 369830"/>
                    <a:gd name="connsiteX11" fmla="*/ 39792 w 213599"/>
                    <a:gd name="connsiteY11" fmla="*/ 325768 h 369830"/>
                    <a:gd name="connsiteX12" fmla="*/ 73930 w 213599"/>
                    <a:gd name="connsiteY12" fmla="*/ 341403 h 369830"/>
                    <a:gd name="connsiteX13" fmla="*/ 88155 w 213599"/>
                    <a:gd name="connsiteY13" fmla="*/ 355617 h 369830"/>
                    <a:gd name="connsiteX14" fmla="*/ 73930 w 213599"/>
                    <a:gd name="connsiteY14" fmla="*/ 369831 h 3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599" h="369830">
                      <a:moveTo>
                        <a:pt x="73930" y="369831"/>
                      </a:moveTo>
                      <a:cubicBezTo>
                        <a:pt x="52594" y="369831"/>
                        <a:pt x="31257" y="359881"/>
                        <a:pt x="17033" y="342825"/>
                      </a:cubicBezTo>
                      <a:cubicBezTo>
                        <a:pt x="2808" y="325768"/>
                        <a:pt x="-2881" y="304447"/>
                        <a:pt x="1386" y="283126"/>
                      </a:cubicBezTo>
                      <a:lnTo>
                        <a:pt x="35525" y="96924"/>
                      </a:lnTo>
                      <a:cubicBezTo>
                        <a:pt x="42637" y="57125"/>
                        <a:pt x="73930" y="25855"/>
                        <a:pt x="113759" y="17326"/>
                      </a:cubicBezTo>
                      <a:lnTo>
                        <a:pt x="196261" y="269"/>
                      </a:lnTo>
                      <a:cubicBezTo>
                        <a:pt x="203373" y="-1152"/>
                        <a:pt x="211907" y="3112"/>
                        <a:pt x="213330" y="11641"/>
                      </a:cubicBezTo>
                      <a:cubicBezTo>
                        <a:pt x="214753" y="18748"/>
                        <a:pt x="210485" y="27276"/>
                        <a:pt x="201950" y="28697"/>
                      </a:cubicBezTo>
                      <a:lnTo>
                        <a:pt x="119449" y="45754"/>
                      </a:lnTo>
                      <a:cubicBezTo>
                        <a:pt x="91000" y="51439"/>
                        <a:pt x="68241" y="74182"/>
                        <a:pt x="63973" y="102610"/>
                      </a:cubicBezTo>
                      <a:lnTo>
                        <a:pt x="29835" y="288811"/>
                      </a:lnTo>
                      <a:cubicBezTo>
                        <a:pt x="26990" y="301604"/>
                        <a:pt x="29835" y="315818"/>
                        <a:pt x="39792" y="325768"/>
                      </a:cubicBezTo>
                      <a:cubicBezTo>
                        <a:pt x="49749" y="335718"/>
                        <a:pt x="61129" y="341403"/>
                        <a:pt x="73930" y="341403"/>
                      </a:cubicBezTo>
                      <a:cubicBezTo>
                        <a:pt x="86733" y="341403"/>
                        <a:pt x="88155" y="347089"/>
                        <a:pt x="88155" y="355617"/>
                      </a:cubicBezTo>
                      <a:cubicBezTo>
                        <a:pt x="88155" y="364146"/>
                        <a:pt x="82465" y="369831"/>
                        <a:pt x="73930" y="369831"/>
                      </a:cubicBezTo>
                      <a:close/>
                    </a:path>
                  </a:pathLst>
                </a:custGeom>
                <a:solidFill>
                  <a:srgbClr val="333333"/>
                </a:solidFill>
                <a:ln w="1422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AB6BA0C0-345F-BA64-64AA-60C336C3E0B6}"/>
                    </a:ext>
                  </a:extLst>
                </p:cNvPr>
                <p:cNvSpPr/>
                <p:nvPr/>
              </p:nvSpPr>
              <p:spPr>
                <a:xfrm>
                  <a:off x="2731225" y="5581639"/>
                  <a:ext cx="213549" cy="369780"/>
                </a:xfrm>
                <a:custGeom>
                  <a:avLst/>
                  <a:gdLst>
                    <a:gd name="connsiteX0" fmla="*/ 139619 w 213549"/>
                    <a:gd name="connsiteY0" fmla="*/ 369781 h 369780"/>
                    <a:gd name="connsiteX1" fmla="*/ 125395 w 213549"/>
                    <a:gd name="connsiteY1" fmla="*/ 355567 h 369780"/>
                    <a:gd name="connsiteX2" fmla="*/ 139619 w 213549"/>
                    <a:gd name="connsiteY2" fmla="*/ 341353 h 369780"/>
                    <a:gd name="connsiteX3" fmla="*/ 173758 w 213549"/>
                    <a:gd name="connsiteY3" fmla="*/ 325718 h 369780"/>
                    <a:gd name="connsiteX4" fmla="*/ 183715 w 213549"/>
                    <a:gd name="connsiteY4" fmla="*/ 288761 h 369780"/>
                    <a:gd name="connsiteX5" fmla="*/ 149576 w 213549"/>
                    <a:gd name="connsiteY5" fmla="*/ 102559 h 369780"/>
                    <a:gd name="connsiteX6" fmla="*/ 94101 w 213549"/>
                    <a:gd name="connsiteY6" fmla="*/ 45704 h 369780"/>
                    <a:gd name="connsiteX7" fmla="*/ 11599 w 213549"/>
                    <a:gd name="connsiteY7" fmla="*/ 28647 h 369780"/>
                    <a:gd name="connsiteX8" fmla="*/ 219 w 213549"/>
                    <a:gd name="connsiteY8" fmla="*/ 11591 h 369780"/>
                    <a:gd name="connsiteX9" fmla="*/ 17289 w 213549"/>
                    <a:gd name="connsiteY9" fmla="*/ 219 h 369780"/>
                    <a:gd name="connsiteX10" fmla="*/ 99791 w 213549"/>
                    <a:gd name="connsiteY10" fmla="*/ 17276 h 369780"/>
                    <a:gd name="connsiteX11" fmla="*/ 178025 w 213549"/>
                    <a:gd name="connsiteY11" fmla="*/ 96874 h 369780"/>
                    <a:gd name="connsiteX12" fmla="*/ 212163 w 213549"/>
                    <a:gd name="connsiteY12" fmla="*/ 283076 h 369780"/>
                    <a:gd name="connsiteX13" fmla="*/ 196517 w 213549"/>
                    <a:gd name="connsiteY13" fmla="*/ 342775 h 369780"/>
                    <a:gd name="connsiteX14" fmla="*/ 139619 w 213549"/>
                    <a:gd name="connsiteY14" fmla="*/ 369781 h 36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549" h="369780">
                      <a:moveTo>
                        <a:pt x="139619" y="369781"/>
                      </a:moveTo>
                      <a:cubicBezTo>
                        <a:pt x="131084" y="369781"/>
                        <a:pt x="125395" y="364096"/>
                        <a:pt x="125395" y="355567"/>
                      </a:cubicBezTo>
                      <a:cubicBezTo>
                        <a:pt x="125395" y="347039"/>
                        <a:pt x="131084" y="341353"/>
                        <a:pt x="139619" y="341353"/>
                      </a:cubicBezTo>
                      <a:cubicBezTo>
                        <a:pt x="152421" y="341353"/>
                        <a:pt x="165223" y="335668"/>
                        <a:pt x="173758" y="325718"/>
                      </a:cubicBezTo>
                      <a:cubicBezTo>
                        <a:pt x="182292" y="315768"/>
                        <a:pt x="186560" y="301554"/>
                        <a:pt x="183715" y="288761"/>
                      </a:cubicBezTo>
                      <a:lnTo>
                        <a:pt x="149576" y="102559"/>
                      </a:lnTo>
                      <a:cubicBezTo>
                        <a:pt x="143886" y="74132"/>
                        <a:pt x="122550" y="51389"/>
                        <a:pt x="94101" y="45704"/>
                      </a:cubicBezTo>
                      <a:lnTo>
                        <a:pt x="11599" y="28647"/>
                      </a:lnTo>
                      <a:cubicBezTo>
                        <a:pt x="4487" y="27226"/>
                        <a:pt x="-1203" y="20119"/>
                        <a:pt x="219" y="11591"/>
                      </a:cubicBezTo>
                      <a:cubicBezTo>
                        <a:pt x="1642" y="4484"/>
                        <a:pt x="8754" y="-1202"/>
                        <a:pt x="17289" y="219"/>
                      </a:cubicBezTo>
                      <a:lnTo>
                        <a:pt x="99791" y="17276"/>
                      </a:lnTo>
                      <a:cubicBezTo>
                        <a:pt x="139619" y="25804"/>
                        <a:pt x="170913" y="57075"/>
                        <a:pt x="178025" y="96874"/>
                      </a:cubicBezTo>
                      <a:lnTo>
                        <a:pt x="212163" y="283076"/>
                      </a:lnTo>
                      <a:cubicBezTo>
                        <a:pt x="216431" y="304397"/>
                        <a:pt x="210741" y="327139"/>
                        <a:pt x="196517" y="342775"/>
                      </a:cubicBezTo>
                      <a:cubicBezTo>
                        <a:pt x="182292" y="359831"/>
                        <a:pt x="162378" y="369781"/>
                        <a:pt x="139619" y="369781"/>
                      </a:cubicBezTo>
                      <a:close/>
                    </a:path>
                  </a:pathLst>
                </a:custGeom>
                <a:solidFill>
                  <a:srgbClr val="333333"/>
                </a:solidFill>
                <a:ln w="14222" cap="flat">
                  <a:noFill/>
                  <a:prstDash val="solid"/>
                  <a:miter/>
                </a:ln>
              </p:spPr>
              <p:txBody>
                <a:bodyPr rtlCol="0" anchor="ctr"/>
                <a:lstStyle/>
                <a:p>
                  <a:endParaRPr lang="en-US"/>
                </a:p>
              </p:txBody>
            </p:sp>
            <p:grpSp>
              <p:nvGrpSpPr>
                <p:cNvPr id="29" name="Graphic 2">
                  <a:extLst>
                    <a:ext uri="{FF2B5EF4-FFF2-40B4-BE49-F238E27FC236}">
                      <a16:creationId xmlns:a16="http://schemas.microsoft.com/office/drawing/2014/main" id="{334DE043-C81B-D266-934A-98F2A2CE28CE}"/>
                    </a:ext>
                  </a:extLst>
                </p:cNvPr>
                <p:cNvGrpSpPr/>
                <p:nvPr/>
              </p:nvGrpSpPr>
              <p:grpSpPr>
                <a:xfrm>
                  <a:off x="2774117" y="5922992"/>
                  <a:ext cx="256039" cy="227422"/>
                  <a:chOff x="2774117" y="5922992"/>
                  <a:chExt cx="256039" cy="227422"/>
                </a:xfrm>
                <a:solidFill>
                  <a:srgbClr val="333333"/>
                </a:solidFill>
              </p:grpSpPr>
              <p:sp>
                <p:nvSpPr>
                  <p:cNvPr id="31" name="Freeform 30">
                    <a:extLst>
                      <a:ext uri="{FF2B5EF4-FFF2-40B4-BE49-F238E27FC236}">
                        <a16:creationId xmlns:a16="http://schemas.microsoft.com/office/drawing/2014/main" id="{6C4B0BD3-F594-F19C-14DC-2CA124BFEBB7}"/>
                      </a:ext>
                    </a:extLst>
                  </p:cNvPr>
                  <p:cNvSpPr/>
                  <p:nvPr/>
                </p:nvSpPr>
                <p:spPr>
                  <a:xfrm>
                    <a:off x="2774117" y="5922992"/>
                    <a:ext cx="256039" cy="113711"/>
                  </a:xfrm>
                  <a:custGeom>
                    <a:avLst/>
                    <a:gdLst>
                      <a:gd name="connsiteX0" fmla="*/ 213367 w 256039"/>
                      <a:gd name="connsiteY0" fmla="*/ 113711 h 113711"/>
                      <a:gd name="connsiteX1" fmla="*/ 42673 w 256039"/>
                      <a:gd name="connsiteY1" fmla="*/ 113711 h 113711"/>
                      <a:gd name="connsiteX2" fmla="*/ 0 w 256039"/>
                      <a:gd name="connsiteY2" fmla="*/ 71070 h 113711"/>
                      <a:gd name="connsiteX3" fmla="*/ 0 w 256039"/>
                      <a:gd name="connsiteY3" fmla="*/ 42642 h 113711"/>
                      <a:gd name="connsiteX4" fmla="*/ 42673 w 256039"/>
                      <a:gd name="connsiteY4" fmla="*/ 0 h 113711"/>
                      <a:gd name="connsiteX5" fmla="*/ 213367 w 256039"/>
                      <a:gd name="connsiteY5" fmla="*/ 0 h 113711"/>
                      <a:gd name="connsiteX6" fmla="*/ 256040 w 256039"/>
                      <a:gd name="connsiteY6" fmla="*/ 42642 h 113711"/>
                      <a:gd name="connsiteX7" fmla="*/ 256040 w 256039"/>
                      <a:gd name="connsiteY7" fmla="*/ 71070 h 113711"/>
                      <a:gd name="connsiteX8" fmla="*/ 213367 w 256039"/>
                      <a:gd name="connsiteY8" fmla="*/ 113711 h 113711"/>
                      <a:gd name="connsiteX9" fmla="*/ 42673 w 256039"/>
                      <a:gd name="connsiteY9" fmla="*/ 28428 h 113711"/>
                      <a:gd name="connsiteX10" fmla="*/ 28449 w 256039"/>
                      <a:gd name="connsiteY10" fmla="*/ 42642 h 113711"/>
                      <a:gd name="connsiteX11" fmla="*/ 28449 w 256039"/>
                      <a:gd name="connsiteY11" fmla="*/ 71070 h 113711"/>
                      <a:gd name="connsiteX12" fmla="*/ 42673 w 256039"/>
                      <a:gd name="connsiteY12" fmla="*/ 85283 h 113711"/>
                      <a:gd name="connsiteX13" fmla="*/ 213367 w 256039"/>
                      <a:gd name="connsiteY13" fmla="*/ 85283 h 113711"/>
                      <a:gd name="connsiteX14" fmla="*/ 227591 w 256039"/>
                      <a:gd name="connsiteY14" fmla="*/ 71070 h 113711"/>
                      <a:gd name="connsiteX15" fmla="*/ 227591 w 256039"/>
                      <a:gd name="connsiteY15" fmla="*/ 42642 h 113711"/>
                      <a:gd name="connsiteX16" fmla="*/ 213367 w 256039"/>
                      <a:gd name="connsiteY16" fmla="*/ 28428 h 113711"/>
                      <a:gd name="connsiteX17" fmla="*/ 42673 w 256039"/>
                      <a:gd name="connsiteY17" fmla="*/ 28428 h 1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039" h="113711">
                        <a:moveTo>
                          <a:pt x="213367" y="113711"/>
                        </a:moveTo>
                        <a:lnTo>
                          <a:pt x="42673" y="113711"/>
                        </a:lnTo>
                        <a:cubicBezTo>
                          <a:pt x="18492" y="113711"/>
                          <a:pt x="0" y="95233"/>
                          <a:pt x="0" y="71070"/>
                        </a:cubicBezTo>
                        <a:lnTo>
                          <a:pt x="0" y="42642"/>
                        </a:lnTo>
                        <a:cubicBezTo>
                          <a:pt x="0" y="18478"/>
                          <a:pt x="18492" y="0"/>
                          <a:pt x="42673" y="0"/>
                        </a:cubicBezTo>
                        <a:lnTo>
                          <a:pt x="213367" y="0"/>
                        </a:lnTo>
                        <a:cubicBezTo>
                          <a:pt x="237548" y="0"/>
                          <a:pt x="256040" y="18478"/>
                          <a:pt x="256040" y="42642"/>
                        </a:cubicBezTo>
                        <a:lnTo>
                          <a:pt x="256040" y="71070"/>
                        </a:lnTo>
                        <a:cubicBezTo>
                          <a:pt x="256040" y="95233"/>
                          <a:pt x="237548" y="113711"/>
                          <a:pt x="213367" y="113711"/>
                        </a:cubicBezTo>
                        <a:close/>
                        <a:moveTo>
                          <a:pt x="42673" y="28428"/>
                        </a:moveTo>
                        <a:cubicBezTo>
                          <a:pt x="34139" y="28428"/>
                          <a:pt x="28449" y="34114"/>
                          <a:pt x="28449" y="42642"/>
                        </a:cubicBezTo>
                        <a:lnTo>
                          <a:pt x="28449" y="71070"/>
                        </a:lnTo>
                        <a:cubicBezTo>
                          <a:pt x="28449" y="79598"/>
                          <a:pt x="34139" y="85283"/>
                          <a:pt x="42673" y="85283"/>
                        </a:cubicBezTo>
                        <a:lnTo>
                          <a:pt x="213367" y="85283"/>
                        </a:lnTo>
                        <a:cubicBezTo>
                          <a:pt x="221901" y="85283"/>
                          <a:pt x="227591" y="79598"/>
                          <a:pt x="227591" y="71070"/>
                        </a:cubicBezTo>
                        <a:lnTo>
                          <a:pt x="227591" y="42642"/>
                        </a:lnTo>
                        <a:cubicBezTo>
                          <a:pt x="227591" y="34114"/>
                          <a:pt x="221901" y="28428"/>
                          <a:pt x="213367" y="28428"/>
                        </a:cubicBezTo>
                        <a:lnTo>
                          <a:pt x="42673" y="28428"/>
                        </a:lnTo>
                        <a:close/>
                      </a:path>
                    </a:pathLst>
                  </a:custGeom>
                  <a:solidFill>
                    <a:srgbClr val="333333"/>
                  </a:solidFill>
                  <a:ln w="14222"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D57E9C8-01BE-ABBF-5B32-3BE55D8F20F8}"/>
                      </a:ext>
                    </a:extLst>
                  </p:cNvPr>
                  <p:cNvSpPr/>
                  <p:nvPr/>
                </p:nvSpPr>
                <p:spPr>
                  <a:xfrm>
                    <a:off x="2788342" y="6065131"/>
                    <a:ext cx="227590" cy="85283"/>
                  </a:xfrm>
                  <a:custGeom>
                    <a:avLst/>
                    <a:gdLst>
                      <a:gd name="connsiteX0" fmla="*/ 184918 w 227590"/>
                      <a:gd name="connsiteY0" fmla="*/ 85283 h 85283"/>
                      <a:gd name="connsiteX1" fmla="*/ 42673 w 227590"/>
                      <a:gd name="connsiteY1" fmla="*/ 85283 h 85283"/>
                      <a:gd name="connsiteX2" fmla="*/ 0 w 227590"/>
                      <a:gd name="connsiteY2" fmla="*/ 42642 h 85283"/>
                      <a:gd name="connsiteX3" fmla="*/ 0 w 227590"/>
                      <a:gd name="connsiteY3" fmla="*/ 14214 h 85283"/>
                      <a:gd name="connsiteX4" fmla="*/ 14224 w 227590"/>
                      <a:gd name="connsiteY4" fmla="*/ 0 h 85283"/>
                      <a:gd name="connsiteX5" fmla="*/ 28449 w 227590"/>
                      <a:gd name="connsiteY5" fmla="*/ 14214 h 85283"/>
                      <a:gd name="connsiteX6" fmla="*/ 28449 w 227590"/>
                      <a:gd name="connsiteY6" fmla="*/ 42642 h 85283"/>
                      <a:gd name="connsiteX7" fmla="*/ 42673 w 227590"/>
                      <a:gd name="connsiteY7" fmla="*/ 56856 h 85283"/>
                      <a:gd name="connsiteX8" fmla="*/ 184918 w 227590"/>
                      <a:gd name="connsiteY8" fmla="*/ 56856 h 85283"/>
                      <a:gd name="connsiteX9" fmla="*/ 199142 w 227590"/>
                      <a:gd name="connsiteY9" fmla="*/ 42642 h 85283"/>
                      <a:gd name="connsiteX10" fmla="*/ 199142 w 227590"/>
                      <a:gd name="connsiteY10" fmla="*/ 14214 h 85283"/>
                      <a:gd name="connsiteX11" fmla="*/ 213367 w 227590"/>
                      <a:gd name="connsiteY11" fmla="*/ 0 h 85283"/>
                      <a:gd name="connsiteX12" fmla="*/ 227591 w 227590"/>
                      <a:gd name="connsiteY12" fmla="*/ 14214 h 85283"/>
                      <a:gd name="connsiteX13" fmla="*/ 227591 w 227590"/>
                      <a:gd name="connsiteY13" fmla="*/ 42642 h 85283"/>
                      <a:gd name="connsiteX14" fmla="*/ 184918 w 227590"/>
                      <a:gd name="connsiteY14" fmla="*/ 85283 h 8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590" h="85283">
                        <a:moveTo>
                          <a:pt x="184918" y="85283"/>
                        </a:moveTo>
                        <a:lnTo>
                          <a:pt x="42673" y="85283"/>
                        </a:lnTo>
                        <a:cubicBezTo>
                          <a:pt x="18492" y="85283"/>
                          <a:pt x="0" y="66806"/>
                          <a:pt x="0" y="42642"/>
                        </a:cubicBezTo>
                        <a:lnTo>
                          <a:pt x="0" y="14214"/>
                        </a:lnTo>
                        <a:cubicBezTo>
                          <a:pt x="0" y="5686"/>
                          <a:pt x="5690" y="0"/>
                          <a:pt x="14224" y="0"/>
                        </a:cubicBezTo>
                        <a:cubicBezTo>
                          <a:pt x="22759" y="0"/>
                          <a:pt x="28449" y="5686"/>
                          <a:pt x="28449" y="14214"/>
                        </a:cubicBezTo>
                        <a:lnTo>
                          <a:pt x="28449" y="42642"/>
                        </a:lnTo>
                        <a:cubicBezTo>
                          <a:pt x="28449" y="51171"/>
                          <a:pt x="34139" y="56856"/>
                          <a:pt x="42673" y="56856"/>
                        </a:cubicBezTo>
                        <a:lnTo>
                          <a:pt x="184918" y="56856"/>
                        </a:lnTo>
                        <a:cubicBezTo>
                          <a:pt x="193452" y="56856"/>
                          <a:pt x="199142" y="51171"/>
                          <a:pt x="199142" y="42642"/>
                        </a:cubicBezTo>
                        <a:lnTo>
                          <a:pt x="199142" y="14214"/>
                        </a:lnTo>
                        <a:cubicBezTo>
                          <a:pt x="199142" y="5686"/>
                          <a:pt x="204832" y="0"/>
                          <a:pt x="213367" y="0"/>
                        </a:cubicBezTo>
                        <a:cubicBezTo>
                          <a:pt x="221901" y="0"/>
                          <a:pt x="227591" y="5686"/>
                          <a:pt x="227591" y="14214"/>
                        </a:cubicBezTo>
                        <a:lnTo>
                          <a:pt x="227591" y="42642"/>
                        </a:lnTo>
                        <a:cubicBezTo>
                          <a:pt x="227591" y="66806"/>
                          <a:pt x="209099" y="85283"/>
                          <a:pt x="184918" y="85283"/>
                        </a:cubicBezTo>
                        <a:close/>
                      </a:path>
                    </a:pathLst>
                  </a:custGeom>
                  <a:solidFill>
                    <a:srgbClr val="333333"/>
                  </a:solidFill>
                  <a:ln w="14222"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7D72CF6-5130-E3AE-9FCB-27B2E7DB57D5}"/>
                      </a:ext>
                    </a:extLst>
                  </p:cNvPr>
                  <p:cNvSpPr/>
                  <p:nvPr/>
                </p:nvSpPr>
                <p:spPr>
                  <a:xfrm>
                    <a:off x="2845240" y="6008275"/>
                    <a:ext cx="28448" cy="56855"/>
                  </a:xfrm>
                  <a:custGeom>
                    <a:avLst/>
                    <a:gdLst>
                      <a:gd name="connsiteX0" fmla="*/ 14224 w 28448"/>
                      <a:gd name="connsiteY0" fmla="*/ 56856 h 56855"/>
                      <a:gd name="connsiteX1" fmla="*/ 0 w 28448"/>
                      <a:gd name="connsiteY1" fmla="*/ 42642 h 56855"/>
                      <a:gd name="connsiteX2" fmla="*/ 0 w 28448"/>
                      <a:gd name="connsiteY2" fmla="*/ 14214 h 56855"/>
                      <a:gd name="connsiteX3" fmla="*/ 14224 w 28448"/>
                      <a:gd name="connsiteY3" fmla="*/ 0 h 56855"/>
                      <a:gd name="connsiteX4" fmla="*/ 28449 w 28448"/>
                      <a:gd name="connsiteY4" fmla="*/ 14214 h 56855"/>
                      <a:gd name="connsiteX5" fmla="*/ 28449 w 28448"/>
                      <a:gd name="connsiteY5" fmla="*/ 42642 h 56855"/>
                      <a:gd name="connsiteX6" fmla="*/ 14224 w 28448"/>
                      <a:gd name="connsiteY6" fmla="*/ 56856 h 5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 h="56855">
                        <a:moveTo>
                          <a:pt x="14224" y="56856"/>
                        </a:moveTo>
                        <a:cubicBezTo>
                          <a:pt x="5690" y="56856"/>
                          <a:pt x="0" y="51171"/>
                          <a:pt x="0" y="42642"/>
                        </a:cubicBezTo>
                        <a:lnTo>
                          <a:pt x="0" y="14214"/>
                        </a:lnTo>
                        <a:cubicBezTo>
                          <a:pt x="0" y="5686"/>
                          <a:pt x="5690" y="0"/>
                          <a:pt x="14224" y="0"/>
                        </a:cubicBezTo>
                        <a:cubicBezTo>
                          <a:pt x="22759" y="0"/>
                          <a:pt x="28449" y="5686"/>
                          <a:pt x="28449" y="14214"/>
                        </a:cubicBezTo>
                        <a:lnTo>
                          <a:pt x="28449" y="42642"/>
                        </a:lnTo>
                        <a:cubicBezTo>
                          <a:pt x="28449" y="51171"/>
                          <a:pt x="22759" y="56856"/>
                          <a:pt x="14224" y="56856"/>
                        </a:cubicBezTo>
                        <a:close/>
                      </a:path>
                    </a:pathLst>
                  </a:custGeom>
                  <a:solidFill>
                    <a:srgbClr val="333333"/>
                  </a:solidFill>
                  <a:ln w="14222"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EAA2617-D4EA-1BD9-F174-C5A697D6833D}"/>
                      </a:ext>
                    </a:extLst>
                  </p:cNvPr>
                  <p:cNvSpPr/>
                  <p:nvPr/>
                </p:nvSpPr>
                <p:spPr>
                  <a:xfrm>
                    <a:off x="2930586" y="6008275"/>
                    <a:ext cx="28448" cy="56855"/>
                  </a:xfrm>
                  <a:custGeom>
                    <a:avLst/>
                    <a:gdLst>
                      <a:gd name="connsiteX0" fmla="*/ 14224 w 28448"/>
                      <a:gd name="connsiteY0" fmla="*/ 56856 h 56855"/>
                      <a:gd name="connsiteX1" fmla="*/ 0 w 28448"/>
                      <a:gd name="connsiteY1" fmla="*/ 42642 h 56855"/>
                      <a:gd name="connsiteX2" fmla="*/ 0 w 28448"/>
                      <a:gd name="connsiteY2" fmla="*/ 14214 h 56855"/>
                      <a:gd name="connsiteX3" fmla="*/ 14224 w 28448"/>
                      <a:gd name="connsiteY3" fmla="*/ 0 h 56855"/>
                      <a:gd name="connsiteX4" fmla="*/ 28449 w 28448"/>
                      <a:gd name="connsiteY4" fmla="*/ 14214 h 56855"/>
                      <a:gd name="connsiteX5" fmla="*/ 28449 w 28448"/>
                      <a:gd name="connsiteY5" fmla="*/ 42642 h 56855"/>
                      <a:gd name="connsiteX6" fmla="*/ 14224 w 28448"/>
                      <a:gd name="connsiteY6" fmla="*/ 56856 h 5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 h="56855">
                        <a:moveTo>
                          <a:pt x="14224" y="56856"/>
                        </a:moveTo>
                        <a:cubicBezTo>
                          <a:pt x="5690" y="56856"/>
                          <a:pt x="0" y="51171"/>
                          <a:pt x="0" y="42642"/>
                        </a:cubicBezTo>
                        <a:lnTo>
                          <a:pt x="0" y="14214"/>
                        </a:lnTo>
                        <a:cubicBezTo>
                          <a:pt x="0" y="5686"/>
                          <a:pt x="5690" y="0"/>
                          <a:pt x="14224" y="0"/>
                        </a:cubicBezTo>
                        <a:cubicBezTo>
                          <a:pt x="22759" y="0"/>
                          <a:pt x="28449" y="5686"/>
                          <a:pt x="28449" y="14214"/>
                        </a:cubicBezTo>
                        <a:lnTo>
                          <a:pt x="28449" y="42642"/>
                        </a:lnTo>
                        <a:cubicBezTo>
                          <a:pt x="28449" y="51171"/>
                          <a:pt x="22759" y="56856"/>
                          <a:pt x="14224" y="56856"/>
                        </a:cubicBezTo>
                        <a:close/>
                      </a:path>
                    </a:pathLst>
                  </a:custGeom>
                  <a:solidFill>
                    <a:srgbClr val="333333"/>
                  </a:solidFill>
                  <a:ln w="14222" cap="flat">
                    <a:noFill/>
                    <a:prstDash val="solid"/>
                    <a:miter/>
                  </a:ln>
                </p:spPr>
                <p:txBody>
                  <a:bodyPr rtlCol="0" anchor="ctr"/>
                  <a:lstStyle/>
                  <a:p>
                    <a:endParaRPr lang="en-US"/>
                  </a:p>
                </p:txBody>
              </p:sp>
            </p:grpSp>
            <p:sp>
              <p:nvSpPr>
                <p:cNvPr id="30" name="Freeform 29">
                  <a:extLst>
                    <a:ext uri="{FF2B5EF4-FFF2-40B4-BE49-F238E27FC236}">
                      <a16:creationId xmlns:a16="http://schemas.microsoft.com/office/drawing/2014/main" id="{DA0A5EBE-DAA2-C813-EBF4-5D150E2FF3D3}"/>
                    </a:ext>
                  </a:extLst>
                </p:cNvPr>
                <p:cNvSpPr/>
                <p:nvPr/>
              </p:nvSpPr>
              <p:spPr>
                <a:xfrm>
                  <a:off x="2816791" y="5682777"/>
                  <a:ext cx="65432" cy="268642"/>
                </a:xfrm>
                <a:custGeom>
                  <a:avLst/>
                  <a:gdLst>
                    <a:gd name="connsiteX0" fmla="*/ 52630 w 65432"/>
                    <a:gd name="connsiteY0" fmla="*/ 268642 h 268642"/>
                    <a:gd name="connsiteX1" fmla="*/ 38406 w 65432"/>
                    <a:gd name="connsiteY1" fmla="*/ 257271 h 268642"/>
                    <a:gd name="connsiteX2" fmla="*/ 0 w 65432"/>
                    <a:gd name="connsiteY2" fmla="*/ 15635 h 268642"/>
                    <a:gd name="connsiteX3" fmla="*/ 11380 w 65432"/>
                    <a:gd name="connsiteY3" fmla="*/ 0 h 268642"/>
                    <a:gd name="connsiteX4" fmla="*/ 27026 w 65432"/>
                    <a:gd name="connsiteY4" fmla="*/ 11371 h 268642"/>
                    <a:gd name="connsiteX5" fmla="*/ 65432 w 65432"/>
                    <a:gd name="connsiteY5" fmla="*/ 253007 h 268642"/>
                    <a:gd name="connsiteX6" fmla="*/ 54053 w 65432"/>
                    <a:gd name="connsiteY6" fmla="*/ 268642 h 268642"/>
                    <a:gd name="connsiteX7" fmla="*/ 51208 w 65432"/>
                    <a:gd name="connsiteY7" fmla="*/ 268642 h 26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432" h="268642">
                      <a:moveTo>
                        <a:pt x="52630" y="268642"/>
                      </a:moveTo>
                      <a:cubicBezTo>
                        <a:pt x="45518" y="268642"/>
                        <a:pt x="39828" y="262957"/>
                        <a:pt x="38406" y="257271"/>
                      </a:cubicBezTo>
                      <a:lnTo>
                        <a:pt x="0" y="15635"/>
                      </a:lnTo>
                      <a:cubicBezTo>
                        <a:pt x="0" y="8528"/>
                        <a:pt x="4267" y="0"/>
                        <a:pt x="11380" y="0"/>
                      </a:cubicBezTo>
                      <a:cubicBezTo>
                        <a:pt x="18492" y="0"/>
                        <a:pt x="27026" y="4264"/>
                        <a:pt x="27026" y="11371"/>
                      </a:cubicBezTo>
                      <a:lnTo>
                        <a:pt x="65432" y="253007"/>
                      </a:lnTo>
                      <a:cubicBezTo>
                        <a:pt x="65432" y="260114"/>
                        <a:pt x="61165" y="268642"/>
                        <a:pt x="54053" y="268642"/>
                      </a:cubicBezTo>
                      <a:cubicBezTo>
                        <a:pt x="54053" y="268642"/>
                        <a:pt x="52630" y="268642"/>
                        <a:pt x="51208" y="268642"/>
                      </a:cubicBezTo>
                      <a:close/>
                    </a:path>
                  </a:pathLst>
                </a:custGeom>
                <a:solidFill>
                  <a:srgbClr val="333333"/>
                </a:solidFill>
                <a:ln w="14222" cap="flat">
                  <a:noFill/>
                  <a:prstDash val="solid"/>
                  <a:miter/>
                </a:ln>
              </p:spPr>
              <p:txBody>
                <a:bodyPr rtlCol="0" anchor="ctr"/>
                <a:lstStyle/>
                <a:p>
                  <a:endParaRPr lang="en-US"/>
                </a:p>
              </p:txBody>
            </p:sp>
          </p:grpSp>
          <p:sp>
            <p:nvSpPr>
              <p:cNvPr id="20" name="Freeform 19">
                <a:extLst>
                  <a:ext uri="{FF2B5EF4-FFF2-40B4-BE49-F238E27FC236}">
                    <a16:creationId xmlns:a16="http://schemas.microsoft.com/office/drawing/2014/main" id="{B196F671-32B3-1DB3-6D35-774F62BA431B}"/>
                  </a:ext>
                </a:extLst>
              </p:cNvPr>
              <p:cNvSpPr/>
              <p:nvPr/>
            </p:nvSpPr>
            <p:spPr>
              <a:xfrm>
                <a:off x="3143953" y="5724861"/>
                <a:ext cx="312937" cy="553478"/>
              </a:xfrm>
              <a:custGeom>
                <a:avLst/>
                <a:gdLst>
                  <a:gd name="connsiteX0" fmla="*/ 128020 w 312937"/>
                  <a:gd name="connsiteY0" fmla="*/ 553478 h 553478"/>
                  <a:gd name="connsiteX1" fmla="*/ 113795 w 312937"/>
                  <a:gd name="connsiteY1" fmla="*/ 539264 h 553478"/>
                  <a:gd name="connsiteX2" fmla="*/ 113795 w 312937"/>
                  <a:gd name="connsiteY2" fmla="*/ 269200 h 553478"/>
                  <a:gd name="connsiteX3" fmla="*/ 184918 w 312937"/>
                  <a:gd name="connsiteY3" fmla="*/ 169703 h 553478"/>
                  <a:gd name="connsiteX4" fmla="*/ 199142 w 312937"/>
                  <a:gd name="connsiteY4" fmla="*/ 183917 h 553478"/>
                  <a:gd name="connsiteX5" fmla="*/ 199142 w 312937"/>
                  <a:gd name="connsiteY5" fmla="*/ 206659 h 553478"/>
                  <a:gd name="connsiteX6" fmla="*/ 278799 w 312937"/>
                  <a:gd name="connsiteY6" fmla="*/ 127061 h 553478"/>
                  <a:gd name="connsiteX7" fmla="*/ 199142 w 312937"/>
                  <a:gd name="connsiteY7" fmla="*/ 47464 h 553478"/>
                  <a:gd name="connsiteX8" fmla="*/ 199142 w 312937"/>
                  <a:gd name="connsiteY8" fmla="*/ 70205 h 553478"/>
                  <a:gd name="connsiteX9" fmla="*/ 184918 w 312937"/>
                  <a:gd name="connsiteY9" fmla="*/ 84419 h 553478"/>
                  <a:gd name="connsiteX10" fmla="*/ 28449 w 312937"/>
                  <a:gd name="connsiteY10" fmla="*/ 269200 h 553478"/>
                  <a:gd name="connsiteX11" fmla="*/ 28449 w 312937"/>
                  <a:gd name="connsiteY11" fmla="*/ 539264 h 553478"/>
                  <a:gd name="connsiteX12" fmla="*/ 14224 w 312937"/>
                  <a:gd name="connsiteY12" fmla="*/ 553478 h 553478"/>
                  <a:gd name="connsiteX13" fmla="*/ 0 w 312937"/>
                  <a:gd name="connsiteY13" fmla="*/ 539264 h 553478"/>
                  <a:gd name="connsiteX14" fmla="*/ 0 w 312937"/>
                  <a:gd name="connsiteY14" fmla="*/ 269200 h 553478"/>
                  <a:gd name="connsiteX15" fmla="*/ 170693 w 312937"/>
                  <a:gd name="connsiteY15" fmla="*/ 55992 h 553478"/>
                  <a:gd name="connsiteX16" fmla="*/ 170693 w 312937"/>
                  <a:gd name="connsiteY16" fmla="*/ 13350 h 553478"/>
                  <a:gd name="connsiteX17" fmla="*/ 179228 w 312937"/>
                  <a:gd name="connsiteY17" fmla="*/ 558 h 553478"/>
                  <a:gd name="connsiteX18" fmla="*/ 194875 w 312937"/>
                  <a:gd name="connsiteY18" fmla="*/ 3400 h 553478"/>
                  <a:gd name="connsiteX19" fmla="*/ 308670 w 312937"/>
                  <a:gd name="connsiteY19" fmla="*/ 117111 h 553478"/>
                  <a:gd name="connsiteX20" fmla="*/ 308670 w 312937"/>
                  <a:gd name="connsiteY20" fmla="*/ 137011 h 553478"/>
                  <a:gd name="connsiteX21" fmla="*/ 194875 w 312937"/>
                  <a:gd name="connsiteY21" fmla="*/ 250722 h 553478"/>
                  <a:gd name="connsiteX22" fmla="*/ 179228 w 312937"/>
                  <a:gd name="connsiteY22" fmla="*/ 253565 h 553478"/>
                  <a:gd name="connsiteX23" fmla="*/ 170693 w 312937"/>
                  <a:gd name="connsiteY23" fmla="*/ 240772 h 553478"/>
                  <a:gd name="connsiteX24" fmla="*/ 170693 w 312937"/>
                  <a:gd name="connsiteY24" fmla="*/ 200974 h 553478"/>
                  <a:gd name="connsiteX25" fmla="*/ 142244 w 312937"/>
                  <a:gd name="connsiteY25" fmla="*/ 269200 h 553478"/>
                  <a:gd name="connsiteX26" fmla="*/ 142244 w 312937"/>
                  <a:gd name="connsiteY26" fmla="*/ 539264 h 553478"/>
                  <a:gd name="connsiteX27" fmla="*/ 128020 w 312937"/>
                  <a:gd name="connsiteY27" fmla="*/ 553478 h 553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2937" h="553478">
                    <a:moveTo>
                      <a:pt x="128020" y="553478"/>
                    </a:moveTo>
                    <a:cubicBezTo>
                      <a:pt x="119485" y="553478"/>
                      <a:pt x="113795" y="547793"/>
                      <a:pt x="113795" y="539264"/>
                    </a:cubicBezTo>
                    <a:lnTo>
                      <a:pt x="113795" y="269200"/>
                    </a:lnTo>
                    <a:cubicBezTo>
                      <a:pt x="113795" y="195288"/>
                      <a:pt x="152201" y="169703"/>
                      <a:pt x="184918" y="169703"/>
                    </a:cubicBezTo>
                    <a:cubicBezTo>
                      <a:pt x="217634" y="169703"/>
                      <a:pt x="199142" y="175389"/>
                      <a:pt x="199142" y="183917"/>
                    </a:cubicBezTo>
                    <a:lnTo>
                      <a:pt x="199142" y="206659"/>
                    </a:lnTo>
                    <a:cubicBezTo>
                      <a:pt x="199142" y="206659"/>
                      <a:pt x="278799" y="127061"/>
                      <a:pt x="278799" y="127061"/>
                    </a:cubicBezTo>
                    <a:lnTo>
                      <a:pt x="199142" y="47464"/>
                    </a:lnTo>
                    <a:lnTo>
                      <a:pt x="199142" y="70205"/>
                    </a:lnTo>
                    <a:cubicBezTo>
                      <a:pt x="199142" y="78734"/>
                      <a:pt x="192030" y="84419"/>
                      <a:pt x="184918" y="84419"/>
                    </a:cubicBezTo>
                    <a:cubicBezTo>
                      <a:pt x="91036" y="84419"/>
                      <a:pt x="28449" y="158332"/>
                      <a:pt x="28449" y="269200"/>
                    </a:cubicBezTo>
                    <a:lnTo>
                      <a:pt x="28449" y="539264"/>
                    </a:lnTo>
                    <a:cubicBezTo>
                      <a:pt x="28449" y="547793"/>
                      <a:pt x="22759" y="553478"/>
                      <a:pt x="14224" y="553478"/>
                    </a:cubicBezTo>
                    <a:cubicBezTo>
                      <a:pt x="5690" y="553478"/>
                      <a:pt x="0" y="547793"/>
                      <a:pt x="0" y="539264"/>
                    </a:cubicBezTo>
                    <a:lnTo>
                      <a:pt x="0" y="269200"/>
                    </a:lnTo>
                    <a:cubicBezTo>
                      <a:pt x="0" y="146961"/>
                      <a:pt x="68277" y="63099"/>
                      <a:pt x="170693" y="55992"/>
                    </a:cubicBezTo>
                    <a:lnTo>
                      <a:pt x="170693" y="13350"/>
                    </a:lnTo>
                    <a:cubicBezTo>
                      <a:pt x="170693" y="7665"/>
                      <a:pt x="174961" y="1979"/>
                      <a:pt x="179228" y="558"/>
                    </a:cubicBezTo>
                    <a:cubicBezTo>
                      <a:pt x="183495" y="-864"/>
                      <a:pt x="190607" y="558"/>
                      <a:pt x="194875" y="3400"/>
                    </a:cubicBezTo>
                    <a:lnTo>
                      <a:pt x="308670" y="117111"/>
                    </a:lnTo>
                    <a:cubicBezTo>
                      <a:pt x="314360" y="122797"/>
                      <a:pt x="314360" y="131325"/>
                      <a:pt x="308670" y="137011"/>
                    </a:cubicBezTo>
                    <a:lnTo>
                      <a:pt x="194875" y="250722"/>
                    </a:lnTo>
                    <a:cubicBezTo>
                      <a:pt x="190607" y="254986"/>
                      <a:pt x="184918" y="256408"/>
                      <a:pt x="179228" y="253565"/>
                    </a:cubicBezTo>
                    <a:cubicBezTo>
                      <a:pt x="173538" y="250722"/>
                      <a:pt x="170693" y="246458"/>
                      <a:pt x="170693" y="240772"/>
                    </a:cubicBezTo>
                    <a:lnTo>
                      <a:pt x="170693" y="200974"/>
                    </a:lnTo>
                    <a:cubicBezTo>
                      <a:pt x="152201" y="209502"/>
                      <a:pt x="142244" y="233665"/>
                      <a:pt x="142244" y="269200"/>
                    </a:cubicBezTo>
                    <a:lnTo>
                      <a:pt x="142244" y="539264"/>
                    </a:lnTo>
                    <a:cubicBezTo>
                      <a:pt x="142244" y="547793"/>
                      <a:pt x="136555" y="553478"/>
                      <a:pt x="128020" y="553478"/>
                    </a:cubicBezTo>
                    <a:close/>
                  </a:path>
                </a:pathLst>
              </a:custGeom>
              <a:solidFill>
                <a:srgbClr val="333333"/>
              </a:solidFill>
              <a:ln w="14222" cap="flat">
                <a:noFill/>
                <a:prstDash val="solid"/>
                <a:miter/>
              </a:ln>
            </p:spPr>
            <p:txBody>
              <a:bodyPr rtlCol="0" anchor="ctr"/>
              <a:lstStyle/>
              <a:p>
                <a:endParaRPr lang="en-US"/>
              </a:p>
            </p:txBody>
          </p:sp>
        </p:grpSp>
      </p:grpSp>
      <p:sp>
        <p:nvSpPr>
          <p:cNvPr id="35" name="Slide Number Placeholder 2">
            <a:extLst>
              <a:ext uri="{FF2B5EF4-FFF2-40B4-BE49-F238E27FC236}">
                <a16:creationId xmlns:a16="http://schemas.microsoft.com/office/drawing/2014/main" id="{05D9CBE8-4F04-CA2B-2433-88755B011081}"/>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17</a:t>
            </a:fld>
            <a:endParaRPr lang="en-US"/>
          </a:p>
        </p:txBody>
      </p:sp>
      <p:sp>
        <p:nvSpPr>
          <p:cNvPr id="6" name="TextBox 5">
            <a:extLst>
              <a:ext uri="{FF2B5EF4-FFF2-40B4-BE49-F238E27FC236}">
                <a16:creationId xmlns:a16="http://schemas.microsoft.com/office/drawing/2014/main" id="{6D8ABC8E-B1FB-AF51-49A3-B387DBB2DA9E}"/>
              </a:ext>
            </a:extLst>
          </p:cNvPr>
          <p:cNvSpPr txBox="1"/>
          <p:nvPr/>
        </p:nvSpPr>
        <p:spPr>
          <a:xfrm>
            <a:off x="1885584" y="3333945"/>
            <a:ext cx="5338197" cy="523220"/>
          </a:xfrm>
          <a:prstGeom prst="rect">
            <a:avLst/>
          </a:prstGeom>
          <a:noFill/>
        </p:spPr>
        <p:txBody>
          <a:bodyPr wrap="square">
            <a:spAutoFit/>
          </a:bodyPr>
          <a:lstStyle/>
          <a:p>
            <a:r>
              <a:rPr lang="en-IE" sz="1400" b="1" dirty="0">
                <a:solidFill>
                  <a:srgbClr val="EA0E8B"/>
                </a:solidFill>
                <a:latin typeface="Calibri" panose="020F0502020204030204" pitchFamily="34" charset="0"/>
                <a:ea typeface="Calibri" panose="020F0502020204030204" pitchFamily="34" charset="0"/>
                <a:cs typeface="Calibri" panose="020F0502020204030204" pitchFamily="34" charset="0"/>
              </a:rPr>
              <a:t>ACCESS VIA </a:t>
            </a:r>
          </a:p>
          <a:p>
            <a:r>
              <a:rPr lang="en-IE" sz="1400" b="1" dirty="0">
                <a:solidFill>
                  <a:srgbClr val="EA0E8B"/>
                </a:solidFill>
                <a:latin typeface="Calibri" panose="020F0502020204030204" pitchFamily="34" charset="0"/>
                <a:ea typeface="Calibri" panose="020F0502020204030204" pitchFamily="34" charset="0"/>
                <a:cs typeface="Calibri" panose="020F0502020204030204" pitchFamily="34" charset="0"/>
              </a:rPr>
              <a:t> </a:t>
            </a:r>
            <a:r>
              <a:rPr lang="en-IE" sz="1400" b="1" dirty="0">
                <a:solidFill>
                  <a:srgbClr val="EA0E8B"/>
                </a:solidFill>
                <a:latin typeface="Calibri" panose="020F0502020204030204" pitchFamily="34" charset="0"/>
                <a:ea typeface="Calibri" panose="020F0502020204030204" pitchFamily="34" charset="0"/>
                <a:cs typeface="Calibri" panose="020F0502020204030204" pitchFamily="34" charset="0"/>
                <a:hlinkClick r:id="rId6"/>
              </a:rPr>
              <a:t>https://fabconnecther.eu/toolbox-resource/learning-pathway-3/</a:t>
            </a:r>
            <a:r>
              <a:rPr lang="en-IE" sz="1400" b="1" dirty="0">
                <a:solidFill>
                  <a:srgbClr val="EA0E8B"/>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31142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076DE-34FE-FAB4-8BB0-E61F4DB4553C}"/>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0DF11745-9053-5013-ECC6-938103AA96F2}"/>
              </a:ext>
            </a:extLst>
          </p:cNvPr>
          <p:cNvSpPr/>
          <p:nvPr/>
        </p:nvSpPr>
        <p:spPr>
          <a:xfrm>
            <a:off x="-52836" y="3489935"/>
            <a:ext cx="2757406" cy="5945767"/>
          </a:xfrm>
          <a:prstGeom prst="rect">
            <a:avLst/>
          </a:prstGeom>
          <a:solidFill>
            <a:srgbClr val="7D2A8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2">
            <a:extLst>
              <a:ext uri="{FF2B5EF4-FFF2-40B4-BE49-F238E27FC236}">
                <a16:creationId xmlns:a16="http://schemas.microsoft.com/office/drawing/2014/main" id="{436902E7-AB21-5A87-4F77-590AD7090DC3}"/>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18</a:t>
            </a:fld>
            <a:endParaRPr lang="en-US"/>
          </a:p>
        </p:txBody>
      </p:sp>
      <p:grpSp>
        <p:nvGrpSpPr>
          <p:cNvPr id="27" name="Graphic 2">
            <a:extLst>
              <a:ext uri="{FF2B5EF4-FFF2-40B4-BE49-F238E27FC236}">
                <a16:creationId xmlns:a16="http://schemas.microsoft.com/office/drawing/2014/main" id="{A0A11B1F-7437-1AEC-C0F9-469F3A2BB272}"/>
              </a:ext>
            </a:extLst>
          </p:cNvPr>
          <p:cNvGrpSpPr/>
          <p:nvPr/>
        </p:nvGrpSpPr>
        <p:grpSpPr>
          <a:xfrm rot="8514844">
            <a:off x="26479" y="6341481"/>
            <a:ext cx="2045606" cy="2756792"/>
            <a:chOff x="-2438426" y="3400425"/>
            <a:chExt cx="821276" cy="1106805"/>
          </a:xfrm>
        </p:grpSpPr>
        <p:sp>
          <p:nvSpPr>
            <p:cNvPr id="28" name="Freeform 27">
              <a:extLst>
                <a:ext uri="{FF2B5EF4-FFF2-40B4-BE49-F238E27FC236}">
                  <a16:creationId xmlns:a16="http://schemas.microsoft.com/office/drawing/2014/main" id="{7B0D616A-8871-DA31-58C9-68EECA635F0D}"/>
                </a:ext>
              </a:extLst>
            </p:cNvPr>
            <p:cNvSpPr/>
            <p:nvPr/>
          </p:nvSpPr>
          <p:spPr>
            <a:xfrm>
              <a:off x="-2438426" y="3558540"/>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96DC5BDA-CB29-ACCC-3623-FD4223D50F68}"/>
                </a:ext>
              </a:extLst>
            </p:cNvPr>
            <p:cNvSpPr/>
            <p:nvPr/>
          </p:nvSpPr>
          <p:spPr>
            <a:xfrm>
              <a:off x="-2438426" y="3400425"/>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2530011-26D3-2882-8090-329C94EF89C3}"/>
                </a:ext>
              </a:extLst>
            </p:cNvPr>
            <p:cNvSpPr/>
            <p:nvPr/>
          </p:nvSpPr>
          <p:spPr>
            <a:xfrm>
              <a:off x="-1890274" y="3874769"/>
              <a:ext cx="273124" cy="316230"/>
            </a:xfrm>
            <a:custGeom>
              <a:avLst/>
              <a:gdLst>
                <a:gd name="connsiteX0" fmla="*/ 273125 w 273124"/>
                <a:gd name="connsiteY0" fmla="*/ 0 h 316230"/>
                <a:gd name="connsiteX1" fmla="*/ 0 w 273124"/>
                <a:gd name="connsiteY1" fmla="*/ 158115 h 316230"/>
                <a:gd name="connsiteX2" fmla="*/ 273125 w 273124"/>
                <a:gd name="connsiteY2" fmla="*/ 316230 h 316230"/>
              </a:gdLst>
              <a:ahLst/>
              <a:cxnLst>
                <a:cxn ang="0">
                  <a:pos x="connsiteX0" y="connsiteY0"/>
                </a:cxn>
                <a:cxn ang="0">
                  <a:pos x="connsiteX1" y="connsiteY1"/>
                </a:cxn>
                <a:cxn ang="0">
                  <a:pos x="connsiteX2" y="connsiteY2"/>
                </a:cxn>
              </a:cxnLst>
              <a:rect l="l" t="t" r="r" b="b"/>
              <a:pathLst>
                <a:path w="273124" h="316230">
                  <a:moveTo>
                    <a:pt x="273125" y="0"/>
                  </a:moveTo>
                  <a:lnTo>
                    <a:pt x="0" y="158115"/>
                  </a:lnTo>
                  <a:lnTo>
                    <a:pt x="273125" y="316230"/>
                  </a:lnTo>
                  <a:close/>
                </a:path>
              </a:pathLst>
            </a:custGeom>
            <a:solidFill>
              <a:srgbClr val="BC0A78"/>
            </a:solidFill>
            <a:ln w="951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2D59EBB2-BE42-F1B5-C5FD-3B2BE28FE0F5}"/>
                </a:ext>
              </a:extLst>
            </p:cNvPr>
            <p:cNvSpPr/>
            <p:nvPr/>
          </p:nvSpPr>
          <p:spPr>
            <a:xfrm>
              <a:off x="-1890274" y="4032884"/>
              <a:ext cx="273124" cy="316230"/>
            </a:xfrm>
            <a:custGeom>
              <a:avLst/>
              <a:gdLst>
                <a:gd name="connsiteX0" fmla="*/ 0 w 273124"/>
                <a:gd name="connsiteY0" fmla="*/ 316230 h 316230"/>
                <a:gd name="connsiteX1" fmla="*/ 273125 w 273124"/>
                <a:gd name="connsiteY1" fmla="*/ 158115 h 316230"/>
                <a:gd name="connsiteX2" fmla="*/ 0 w 273124"/>
                <a:gd name="connsiteY2" fmla="*/ 0 h 316230"/>
              </a:gdLst>
              <a:ahLst/>
              <a:cxnLst>
                <a:cxn ang="0">
                  <a:pos x="connsiteX0" y="connsiteY0"/>
                </a:cxn>
                <a:cxn ang="0">
                  <a:pos x="connsiteX1" y="connsiteY1"/>
                </a:cxn>
                <a:cxn ang="0">
                  <a:pos x="connsiteX2" y="connsiteY2"/>
                </a:cxn>
              </a:cxnLst>
              <a:rect l="l" t="t" r="r" b="b"/>
              <a:pathLst>
                <a:path w="273124" h="316230">
                  <a:moveTo>
                    <a:pt x="0" y="316230"/>
                  </a:moveTo>
                  <a:lnTo>
                    <a:pt x="273125" y="158115"/>
                  </a:lnTo>
                  <a:lnTo>
                    <a:pt x="0" y="0"/>
                  </a:lnTo>
                  <a:close/>
                </a:path>
              </a:pathLst>
            </a:custGeom>
            <a:solidFill>
              <a:srgbClr val="E90989"/>
            </a:solidFill>
            <a:ln w="9512"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85A2C2F6-ED35-AE3F-E312-31B234366866}"/>
                </a:ext>
              </a:extLst>
            </p:cNvPr>
            <p:cNvSpPr/>
            <p:nvPr/>
          </p:nvSpPr>
          <p:spPr>
            <a:xfrm>
              <a:off x="-2164350" y="3400425"/>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E90989"/>
            </a:solidFill>
            <a:ln w="9512"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CF540D0A-03CC-946D-1A59-694AF5F7CC9A}"/>
                </a:ext>
              </a:extLst>
            </p:cNvPr>
            <p:cNvSpPr/>
            <p:nvPr/>
          </p:nvSpPr>
          <p:spPr>
            <a:xfrm>
              <a:off x="-2164350" y="3558540"/>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BC0A78"/>
            </a:solidFill>
            <a:ln w="9512"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127F4BF-80F9-AF67-96BD-57E3C42A72F2}"/>
                </a:ext>
              </a:extLst>
            </p:cNvPr>
            <p:cNvSpPr/>
            <p:nvPr/>
          </p:nvSpPr>
          <p:spPr>
            <a:xfrm>
              <a:off x="-2438426" y="3874769"/>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B691B97-FAAB-2561-1051-EEFED880B709}"/>
                </a:ext>
              </a:extLst>
            </p:cNvPr>
            <p:cNvSpPr/>
            <p:nvPr/>
          </p:nvSpPr>
          <p:spPr>
            <a:xfrm>
              <a:off x="-2438426" y="4032884"/>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3C82A39F-7501-A3A9-2C1D-CC3530730273}"/>
                </a:ext>
              </a:extLst>
            </p:cNvPr>
            <p:cNvSpPr/>
            <p:nvPr/>
          </p:nvSpPr>
          <p:spPr>
            <a:xfrm>
              <a:off x="-2438426" y="4191000"/>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451A54"/>
            </a:solidFill>
            <a:ln w="9512"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B0A44C3C-BB58-12D0-71CC-34F5D6A37423}"/>
                </a:ext>
              </a:extLst>
            </p:cNvPr>
            <p:cNvSpPr/>
            <p:nvPr/>
          </p:nvSpPr>
          <p:spPr>
            <a:xfrm>
              <a:off x="-2164350" y="4191000"/>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573568"/>
            </a:solidFill>
            <a:ln w="9512"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99A225D-E787-9945-078F-D3B9DFDB7552}"/>
                </a:ext>
              </a:extLst>
            </p:cNvPr>
            <p:cNvSpPr/>
            <p:nvPr/>
          </p:nvSpPr>
          <p:spPr>
            <a:xfrm>
              <a:off x="-1890274" y="3558540"/>
              <a:ext cx="273124" cy="316229"/>
            </a:xfrm>
            <a:custGeom>
              <a:avLst/>
              <a:gdLst>
                <a:gd name="connsiteX0" fmla="*/ 273125 w 273124"/>
                <a:gd name="connsiteY0" fmla="*/ 0 h 316229"/>
                <a:gd name="connsiteX1" fmla="*/ 0 w 273124"/>
                <a:gd name="connsiteY1" fmla="*/ 158115 h 316229"/>
                <a:gd name="connsiteX2" fmla="*/ 273125 w 273124"/>
                <a:gd name="connsiteY2" fmla="*/ 316230 h 316229"/>
              </a:gdLst>
              <a:ahLst/>
              <a:cxnLst>
                <a:cxn ang="0">
                  <a:pos x="connsiteX0" y="connsiteY0"/>
                </a:cxn>
                <a:cxn ang="0">
                  <a:pos x="connsiteX1" y="connsiteY1"/>
                </a:cxn>
                <a:cxn ang="0">
                  <a:pos x="connsiteX2" y="connsiteY2"/>
                </a:cxn>
              </a:cxnLst>
              <a:rect l="l" t="t" r="r" b="b"/>
              <a:pathLst>
                <a:path w="273124" h="316229">
                  <a:moveTo>
                    <a:pt x="273125" y="0"/>
                  </a:moveTo>
                  <a:lnTo>
                    <a:pt x="0" y="158115"/>
                  </a:lnTo>
                  <a:lnTo>
                    <a:pt x="273125" y="316230"/>
                  </a:lnTo>
                  <a:close/>
                </a:path>
              </a:pathLst>
            </a:custGeom>
            <a:solidFill>
              <a:srgbClr val="451A54"/>
            </a:solidFill>
            <a:ln w="9512"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388B798B-3AAA-BEF0-6733-2B818C66C48C}"/>
                </a:ext>
              </a:extLst>
            </p:cNvPr>
            <p:cNvSpPr/>
            <p:nvPr/>
          </p:nvSpPr>
          <p:spPr>
            <a:xfrm>
              <a:off x="-2164350" y="371665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A63CBC"/>
            </a:solidFill>
            <a:ln w="9512"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2F6E278C-0C3E-0656-CD01-9FCBE1C84197}"/>
                </a:ext>
              </a:extLst>
            </p:cNvPr>
            <p:cNvSpPr/>
            <p:nvPr/>
          </p:nvSpPr>
          <p:spPr>
            <a:xfrm>
              <a:off x="-1890274" y="3716655"/>
              <a:ext cx="273124" cy="316229"/>
            </a:xfrm>
            <a:custGeom>
              <a:avLst/>
              <a:gdLst>
                <a:gd name="connsiteX0" fmla="*/ 0 w 273124"/>
                <a:gd name="connsiteY0" fmla="*/ 316230 h 316229"/>
                <a:gd name="connsiteX1" fmla="*/ 273125 w 273124"/>
                <a:gd name="connsiteY1" fmla="*/ 158115 h 316229"/>
                <a:gd name="connsiteX2" fmla="*/ 0 w 273124"/>
                <a:gd name="connsiteY2" fmla="*/ 0 h 316229"/>
              </a:gdLst>
              <a:ahLst/>
              <a:cxnLst>
                <a:cxn ang="0">
                  <a:pos x="connsiteX0" y="connsiteY0"/>
                </a:cxn>
                <a:cxn ang="0">
                  <a:pos x="connsiteX1" y="connsiteY1"/>
                </a:cxn>
                <a:cxn ang="0">
                  <a:pos x="connsiteX2" y="connsiteY2"/>
                </a:cxn>
              </a:cxnLst>
              <a:rect l="l" t="t" r="r" b="b"/>
              <a:pathLst>
                <a:path w="273124" h="316229">
                  <a:moveTo>
                    <a:pt x="0" y="316230"/>
                  </a:moveTo>
                  <a:lnTo>
                    <a:pt x="273125" y="158115"/>
                  </a:lnTo>
                  <a:lnTo>
                    <a:pt x="0" y="0"/>
                  </a:lnTo>
                  <a:close/>
                </a:path>
              </a:pathLst>
            </a:custGeom>
            <a:solidFill>
              <a:srgbClr val="7E2A8C"/>
            </a:solidFill>
            <a:ln w="9512"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C7588A0C-1077-E193-FD42-15394C5452F4}"/>
              </a:ext>
            </a:extLst>
          </p:cNvPr>
          <p:cNvSpPr txBox="1"/>
          <p:nvPr/>
        </p:nvSpPr>
        <p:spPr>
          <a:xfrm>
            <a:off x="7329" y="1710794"/>
            <a:ext cx="2520462" cy="369332"/>
          </a:xfrm>
          <a:prstGeom prst="rect">
            <a:avLst/>
          </a:prstGeom>
          <a:solidFill>
            <a:srgbClr val="EA0E8B"/>
          </a:solidFill>
        </p:spPr>
        <p:txBody>
          <a:bodyPr wrap="square" rtlCol="0" anchor="ctr">
            <a:spAutoFit/>
          </a:bodyPr>
          <a:lstStyle/>
          <a:p>
            <a:pPr marL="360363"/>
            <a:r>
              <a:rPr lang="en-US" sz="1800" b="1" dirty="0">
                <a:solidFill>
                  <a:schemeClr val="bg1"/>
                </a:solidFill>
                <a:latin typeface="Calibri" panose="020F0502020204030204" pitchFamily="34" charset="0"/>
                <a:cs typeface="Calibri" panose="020F0502020204030204" pitchFamily="34" charset="0"/>
              </a:rPr>
              <a:t>Learning Insights</a:t>
            </a:r>
          </a:p>
        </p:txBody>
      </p:sp>
      <p:sp>
        <p:nvSpPr>
          <p:cNvPr id="3" name="TextBox 2">
            <a:extLst>
              <a:ext uri="{FF2B5EF4-FFF2-40B4-BE49-F238E27FC236}">
                <a16:creationId xmlns:a16="http://schemas.microsoft.com/office/drawing/2014/main" id="{7C73B608-9ED7-CFBA-0B57-98C21EDD1248}"/>
              </a:ext>
            </a:extLst>
          </p:cNvPr>
          <p:cNvSpPr txBox="1"/>
          <p:nvPr/>
        </p:nvSpPr>
        <p:spPr>
          <a:xfrm>
            <a:off x="436168" y="2340790"/>
            <a:ext cx="6076698" cy="1118255"/>
          </a:xfrm>
          <a:prstGeom prst="rect">
            <a:avLst/>
          </a:prstGeom>
          <a:noFill/>
        </p:spPr>
        <p:txBody>
          <a:bodyPr wrap="square" numCol="1" spcCol="216000" rtlCol="0">
            <a:spAutoFit/>
          </a:bodyPr>
          <a:lstStyle/>
          <a:p>
            <a:pPr>
              <a:lnSpc>
                <a:spcPts val="1580"/>
              </a:lnSpc>
            </a:pPr>
            <a:r>
              <a:rPr lang="en-US" sz="1500" dirty="0">
                <a:solidFill>
                  <a:srgbClr val="262626"/>
                </a:solidFill>
                <a:latin typeface="Calibri" panose="020F0502020204030204" pitchFamily="34" charset="0"/>
                <a:cs typeface="Calibri" panose="020F0502020204030204" pitchFamily="34" charset="0"/>
              </a:rPr>
              <a:t>A FabConnectHer </a:t>
            </a:r>
            <a:r>
              <a:rPr lang="en-US" sz="1500" b="1" dirty="0">
                <a:solidFill>
                  <a:srgbClr val="262626"/>
                </a:solidFill>
                <a:latin typeface="Calibri" panose="020F0502020204030204" pitchFamily="34" charset="0"/>
                <a:cs typeface="Calibri" panose="020F0502020204030204" pitchFamily="34" charset="0"/>
              </a:rPr>
              <a:t>learning insight </a:t>
            </a:r>
            <a:r>
              <a:rPr lang="en-US" sz="1500" dirty="0">
                <a:solidFill>
                  <a:srgbClr val="262626"/>
                </a:solidFill>
                <a:latin typeface="Calibri" panose="020F0502020204030204" pitchFamily="34" charset="0"/>
                <a:cs typeface="Calibri" panose="020F0502020204030204" pitchFamily="34" charset="0"/>
              </a:rPr>
              <a:t>is a key takeaway from working with diverse learners, implementing new teaching strategies, or running hands-on STEAM activities. These insights help improve your approach, making learning more inclusive, effective, and impactful.</a:t>
            </a:r>
          </a:p>
          <a:p>
            <a:pPr>
              <a:lnSpc>
                <a:spcPts val="1580"/>
              </a:lnSpc>
            </a:pPr>
            <a:endParaRPr lang="en-US" sz="1500" dirty="0">
              <a:solidFill>
                <a:srgbClr val="262626"/>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232F34C8-1980-D452-7F6C-8C881E9C2CC0}"/>
              </a:ext>
            </a:extLst>
          </p:cNvPr>
          <p:cNvSpPr txBox="1"/>
          <p:nvPr/>
        </p:nvSpPr>
        <p:spPr>
          <a:xfrm>
            <a:off x="313324" y="3694512"/>
            <a:ext cx="1816786" cy="1015663"/>
          </a:xfrm>
          <a:prstGeom prst="rect">
            <a:avLst/>
          </a:prstGeom>
          <a:noFill/>
        </p:spPr>
        <p:txBody>
          <a:bodyPr wrap="square" rtlCol="0">
            <a:spAutoFit/>
          </a:bodyPr>
          <a:lstStyle/>
          <a:p>
            <a:pPr>
              <a:lnSpc>
                <a:spcPts val="1780"/>
              </a:lnSpc>
            </a:pPr>
            <a:r>
              <a:rPr lang="en-US" sz="1800" dirty="0">
                <a:solidFill>
                  <a:schemeClr val="bg1"/>
                </a:solidFill>
                <a:latin typeface="Calibri" panose="020F0502020204030204" pitchFamily="34" charset="0"/>
                <a:cs typeface="Calibri" panose="020F0502020204030204" pitchFamily="34" charset="0"/>
              </a:rPr>
              <a:t>Here are some </a:t>
            </a:r>
            <a:r>
              <a:rPr lang="en-US" sz="1800" b="1" dirty="0">
                <a:solidFill>
                  <a:schemeClr val="bg1"/>
                </a:solidFill>
                <a:latin typeface="Calibri" panose="020F0502020204030204" pitchFamily="34" charset="0"/>
                <a:cs typeface="Calibri" panose="020F0502020204030204" pitchFamily="34" charset="0"/>
              </a:rPr>
              <a:t>key insights </a:t>
            </a:r>
            <a:r>
              <a:rPr lang="en-US" sz="1800" dirty="0">
                <a:solidFill>
                  <a:schemeClr val="bg1"/>
                </a:solidFill>
                <a:latin typeface="Calibri" panose="020F0502020204030204" pitchFamily="34" charset="0"/>
                <a:cs typeface="Calibri" panose="020F0502020204030204" pitchFamily="34" charset="0"/>
              </a:rPr>
              <a:t>and why they matter:</a:t>
            </a:r>
          </a:p>
          <a:p>
            <a:pPr>
              <a:lnSpc>
                <a:spcPts val="1780"/>
              </a:lnSpc>
            </a:pPr>
            <a:endParaRPr lang="en-US" sz="1600" dirty="0">
              <a:solidFill>
                <a:schemeClr val="bg1"/>
              </a:solidFill>
              <a:latin typeface="Calibri" panose="020F0502020204030204" pitchFamily="34" charset="0"/>
              <a:cs typeface="Calibri" panose="020F0502020204030204" pitchFamily="34" charset="0"/>
            </a:endParaRPr>
          </a:p>
        </p:txBody>
      </p:sp>
      <p:cxnSp>
        <p:nvCxnSpPr>
          <p:cNvPr id="16" name="Straight Connector 15">
            <a:extLst>
              <a:ext uri="{FF2B5EF4-FFF2-40B4-BE49-F238E27FC236}">
                <a16:creationId xmlns:a16="http://schemas.microsoft.com/office/drawing/2014/main" id="{6872246E-5F2A-E1C5-EB89-DCBB55EAD8FE}"/>
              </a:ext>
            </a:extLst>
          </p:cNvPr>
          <p:cNvCxnSpPr>
            <a:cxnSpLocks/>
          </p:cNvCxnSpPr>
          <p:nvPr/>
        </p:nvCxnSpPr>
        <p:spPr>
          <a:xfrm>
            <a:off x="2704571" y="3577150"/>
            <a:ext cx="4855104" cy="0"/>
          </a:xfrm>
          <a:prstGeom prst="line">
            <a:avLst/>
          </a:prstGeom>
          <a:ln w="12700">
            <a:solidFill>
              <a:srgbClr val="262626"/>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B7FA06D-EA11-B5E3-F542-3C360BD85AB1}"/>
              </a:ext>
            </a:extLst>
          </p:cNvPr>
          <p:cNvSpPr/>
          <p:nvPr/>
        </p:nvSpPr>
        <p:spPr>
          <a:xfrm>
            <a:off x="2446148" y="3773419"/>
            <a:ext cx="568800" cy="313508"/>
          </a:xfrm>
          <a:prstGeom prst="rect">
            <a:avLst/>
          </a:prstGeom>
          <a:solidFill>
            <a:srgbClr val="EA0E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B549B366-5818-9A23-0852-BD64D9C5F098}"/>
              </a:ext>
            </a:extLst>
          </p:cNvPr>
          <p:cNvSpPr/>
          <p:nvPr/>
        </p:nvSpPr>
        <p:spPr>
          <a:xfrm>
            <a:off x="2446148" y="4932408"/>
            <a:ext cx="568800" cy="313200"/>
          </a:xfrm>
          <a:prstGeom prst="rect">
            <a:avLst/>
          </a:prstGeom>
          <a:solidFill>
            <a:srgbClr val="EA0E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0A1BCAC-CAAB-DE61-DF15-27C3E4F8710D}"/>
              </a:ext>
            </a:extLst>
          </p:cNvPr>
          <p:cNvSpPr/>
          <p:nvPr/>
        </p:nvSpPr>
        <p:spPr>
          <a:xfrm>
            <a:off x="2446148" y="6061298"/>
            <a:ext cx="568800" cy="313508"/>
          </a:xfrm>
          <a:prstGeom prst="rect">
            <a:avLst/>
          </a:prstGeom>
          <a:solidFill>
            <a:srgbClr val="EA0E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5B43986F-4CE2-9B0E-A035-8D905E31E028}"/>
              </a:ext>
            </a:extLst>
          </p:cNvPr>
          <p:cNvCxnSpPr>
            <a:cxnSpLocks/>
          </p:cNvCxnSpPr>
          <p:nvPr/>
        </p:nvCxnSpPr>
        <p:spPr>
          <a:xfrm>
            <a:off x="2704570" y="4850803"/>
            <a:ext cx="4896000" cy="0"/>
          </a:xfrm>
          <a:prstGeom prst="line">
            <a:avLst/>
          </a:prstGeom>
          <a:ln w="12700">
            <a:solidFill>
              <a:srgbClr val="262626"/>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50F0E21-4923-E575-D7C9-DA32AAA04F6D}"/>
              </a:ext>
            </a:extLst>
          </p:cNvPr>
          <p:cNvCxnSpPr>
            <a:cxnSpLocks/>
          </p:cNvCxnSpPr>
          <p:nvPr/>
        </p:nvCxnSpPr>
        <p:spPr>
          <a:xfrm>
            <a:off x="2704570" y="5990179"/>
            <a:ext cx="4896000" cy="0"/>
          </a:xfrm>
          <a:prstGeom prst="line">
            <a:avLst/>
          </a:prstGeom>
          <a:ln w="12700">
            <a:solidFill>
              <a:srgbClr val="262626"/>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8B0F2F5-8DBB-60B9-2F02-2F8DDC6420BD}"/>
              </a:ext>
            </a:extLst>
          </p:cNvPr>
          <p:cNvCxnSpPr>
            <a:cxnSpLocks/>
          </p:cNvCxnSpPr>
          <p:nvPr/>
        </p:nvCxnSpPr>
        <p:spPr>
          <a:xfrm>
            <a:off x="2704570" y="6942638"/>
            <a:ext cx="4896000" cy="0"/>
          </a:xfrm>
          <a:prstGeom prst="line">
            <a:avLst/>
          </a:prstGeom>
          <a:ln w="12700">
            <a:solidFill>
              <a:srgbClr val="262626"/>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543541D-47EB-AFAB-F0A5-706DC18F26E7}"/>
              </a:ext>
            </a:extLst>
          </p:cNvPr>
          <p:cNvCxnSpPr>
            <a:cxnSpLocks/>
          </p:cNvCxnSpPr>
          <p:nvPr/>
        </p:nvCxnSpPr>
        <p:spPr>
          <a:xfrm>
            <a:off x="2704570" y="8144789"/>
            <a:ext cx="4896000" cy="0"/>
          </a:xfrm>
          <a:prstGeom prst="line">
            <a:avLst/>
          </a:prstGeom>
          <a:ln w="12700">
            <a:solidFill>
              <a:srgbClr val="262626"/>
            </a:solidFill>
            <a:prstDash val="sysDash"/>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931CB4AD-DEC0-0139-3F86-FA9281D03A62}"/>
              </a:ext>
            </a:extLst>
          </p:cNvPr>
          <p:cNvSpPr/>
          <p:nvPr/>
        </p:nvSpPr>
        <p:spPr>
          <a:xfrm>
            <a:off x="2434787" y="7109470"/>
            <a:ext cx="568800" cy="313508"/>
          </a:xfrm>
          <a:prstGeom prst="rect">
            <a:avLst/>
          </a:prstGeom>
          <a:solidFill>
            <a:srgbClr val="EA0E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73AF024C-A91F-68A7-4894-AD23FB9DEFA0}"/>
              </a:ext>
            </a:extLst>
          </p:cNvPr>
          <p:cNvSpPr/>
          <p:nvPr/>
        </p:nvSpPr>
        <p:spPr>
          <a:xfrm>
            <a:off x="2434787" y="8267877"/>
            <a:ext cx="568800" cy="313508"/>
          </a:xfrm>
          <a:prstGeom prst="rect">
            <a:avLst/>
          </a:prstGeom>
          <a:solidFill>
            <a:srgbClr val="EA0E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550B4D74-B724-153F-07A9-D4792FBE1BA4}"/>
              </a:ext>
            </a:extLst>
          </p:cNvPr>
          <p:cNvSpPr txBox="1"/>
          <p:nvPr/>
        </p:nvSpPr>
        <p:spPr>
          <a:xfrm>
            <a:off x="2601108" y="3799914"/>
            <a:ext cx="4622334" cy="5822107"/>
          </a:xfrm>
          <a:prstGeom prst="rect">
            <a:avLst/>
          </a:prstGeom>
          <a:noFill/>
        </p:spPr>
        <p:txBody>
          <a:bodyPr wrap="square" rtlCol="0">
            <a:spAutoFit/>
          </a:bodyPr>
          <a:lstStyle/>
          <a:p>
            <a:pPr>
              <a:lnSpc>
                <a:spcPts val="1580"/>
              </a:lnSpc>
            </a:pPr>
            <a:r>
              <a:rPr lang="en-US" sz="1600" b="1" dirty="0">
                <a:solidFill>
                  <a:schemeClr val="bg1"/>
                </a:solidFill>
                <a:latin typeface="Calibri" panose="020F0502020204030204" pitchFamily="34" charset="0"/>
                <a:cs typeface="Calibri" panose="020F0502020204030204" pitchFamily="34" charset="0"/>
              </a:rPr>
              <a:t>01	  </a:t>
            </a:r>
            <a:r>
              <a:rPr lang="en-IE" sz="1600" b="1" u="none" strike="noStrike" dirty="0">
                <a:solidFill>
                  <a:srgbClr val="EA0E8B"/>
                </a:solidFill>
                <a:effectLst/>
                <a:latin typeface="Calibri" panose="020F0502020204030204" pitchFamily="34" charset="0"/>
                <a:ea typeface="Calibri" panose="020F0502020204030204" pitchFamily="34" charset="0"/>
              </a:rPr>
              <a:t>Understanding Learner Needs </a:t>
            </a:r>
            <a:endParaRPr lang="en-US" sz="1600" b="1" dirty="0">
              <a:solidFill>
                <a:srgbClr val="EA0E8B"/>
              </a:solidFill>
              <a:latin typeface="Calibri" panose="020F0502020204030204" pitchFamily="34" charset="0"/>
              <a:cs typeface="Calibri" panose="020F0502020204030204" pitchFamily="34" charset="0"/>
            </a:endParaRPr>
          </a:p>
          <a:p>
            <a:pPr marL="447675"/>
            <a:endParaRPr lang="en-US" sz="500" dirty="0">
              <a:solidFill>
                <a:srgbClr val="262626"/>
              </a:solidFill>
              <a:latin typeface="Calibri" panose="020F0502020204030204" pitchFamily="34" charset="0"/>
              <a:cs typeface="Calibri" panose="020F0502020204030204" pitchFamily="34" charset="0"/>
            </a:endParaRPr>
          </a:p>
          <a:p>
            <a:pPr marL="447675">
              <a:lnSpc>
                <a:spcPts val="1220"/>
              </a:lnSpc>
            </a:pPr>
            <a:r>
              <a:rPr lang="en-US" sz="1150" dirty="0">
                <a:solidFill>
                  <a:srgbClr val="262626"/>
                </a:solidFill>
                <a:latin typeface="Calibri" panose="020F0502020204030204" pitchFamily="34" charset="0"/>
                <a:cs typeface="Calibri" panose="020F0502020204030204" pitchFamily="34" charset="0"/>
              </a:rPr>
              <a:t>Many participants, especially from underrepresented backgrounds, may need extra support like mentoring, flexible schedules, or additional resources. Recognizing this helps ensure everyone has an equal opportunity to engage and succeed</a:t>
            </a:r>
          </a:p>
          <a:p>
            <a:pPr marL="447675" lvl="0">
              <a:lnSpc>
                <a:spcPts val="1220"/>
              </a:lnSpc>
            </a:pPr>
            <a:endParaRPr lang="en-US" sz="1400" b="1" dirty="0">
              <a:solidFill>
                <a:srgbClr val="262626"/>
              </a:solidFill>
              <a:latin typeface="Calibri" panose="020F0502020204030204" pitchFamily="34" charset="0"/>
              <a:cs typeface="Calibri" panose="020F0502020204030204" pitchFamily="34" charset="0"/>
            </a:endParaRPr>
          </a:p>
          <a:p>
            <a:pPr marL="447675" lvl="0">
              <a:lnSpc>
                <a:spcPts val="1220"/>
              </a:lnSpc>
            </a:pPr>
            <a:endParaRPr lang="en-US" sz="1400" b="1" dirty="0">
              <a:solidFill>
                <a:srgbClr val="262626"/>
              </a:solidFill>
              <a:latin typeface="Calibri" panose="020F0502020204030204" pitchFamily="34" charset="0"/>
              <a:cs typeface="Calibri" panose="020F0502020204030204" pitchFamily="34" charset="0"/>
            </a:endParaRPr>
          </a:p>
          <a:p>
            <a:pPr marL="9525">
              <a:lnSpc>
                <a:spcPts val="1220"/>
              </a:lnSpc>
              <a:tabLst>
                <a:tab pos="442913" algn="l"/>
              </a:tabLst>
            </a:pPr>
            <a:r>
              <a:rPr lang="en-US" sz="1600" b="1" dirty="0">
                <a:solidFill>
                  <a:schemeClr val="bg1"/>
                </a:solidFill>
                <a:latin typeface="Calibri" panose="020F0502020204030204" pitchFamily="34" charset="0"/>
                <a:cs typeface="Calibri" panose="020F0502020204030204" pitchFamily="34" charset="0"/>
              </a:rPr>
              <a:t>02	</a:t>
            </a:r>
            <a:r>
              <a:rPr lang="en-US" sz="1600" b="1" dirty="0">
                <a:solidFill>
                  <a:srgbClr val="EA0E8B"/>
                </a:solidFill>
                <a:latin typeface="Calibri" panose="020F0502020204030204" pitchFamily="34" charset="0"/>
                <a:cs typeface="Calibri" panose="020F0502020204030204" pitchFamily="34" charset="0"/>
              </a:rPr>
              <a:t>Adapting Teaching Approaches </a:t>
            </a:r>
          </a:p>
          <a:p>
            <a:pPr marL="447675"/>
            <a:endParaRPr lang="en-US" sz="500" dirty="0">
              <a:solidFill>
                <a:srgbClr val="262626"/>
              </a:solidFill>
              <a:latin typeface="Calibri" panose="020F0502020204030204" pitchFamily="34" charset="0"/>
              <a:cs typeface="Calibri" panose="020F0502020204030204" pitchFamily="34" charset="0"/>
            </a:endParaRPr>
          </a:p>
          <a:p>
            <a:pPr marL="447675">
              <a:lnSpc>
                <a:spcPts val="1220"/>
              </a:lnSpc>
            </a:pPr>
            <a:r>
              <a:rPr lang="en-US" sz="1150" dirty="0">
                <a:solidFill>
                  <a:srgbClr val="262626"/>
                </a:solidFill>
                <a:latin typeface="Calibri" panose="020F0502020204030204" pitchFamily="34" charset="0"/>
                <a:cs typeface="Calibri" panose="020F0502020204030204" pitchFamily="34" charset="0"/>
              </a:rPr>
              <a:t>Hands-on projects and creative challenges often make technical concepts easier to grasp. When lessons are engaging and interactive, learners are more likely to stay motivated and build confidence in their skills.</a:t>
            </a:r>
          </a:p>
          <a:p>
            <a:pPr marL="447675">
              <a:lnSpc>
                <a:spcPts val="1220"/>
              </a:lnSpc>
            </a:pPr>
            <a:endParaRPr lang="en-US" sz="1400" dirty="0">
              <a:solidFill>
                <a:srgbClr val="262626"/>
              </a:solidFill>
              <a:latin typeface="Calibri" panose="020F0502020204030204" pitchFamily="34" charset="0"/>
              <a:cs typeface="Calibri" panose="020F0502020204030204" pitchFamily="34" charset="0"/>
            </a:endParaRPr>
          </a:p>
          <a:p>
            <a:pPr marL="447675" lvl="0">
              <a:lnSpc>
                <a:spcPts val="1220"/>
              </a:lnSpc>
            </a:pPr>
            <a:endParaRPr lang="en-US" sz="1400" b="1" dirty="0">
              <a:solidFill>
                <a:srgbClr val="262626"/>
              </a:solidFill>
              <a:latin typeface="Calibri" panose="020F0502020204030204" pitchFamily="34" charset="0"/>
              <a:cs typeface="Calibri" panose="020F0502020204030204" pitchFamily="34" charset="0"/>
            </a:endParaRPr>
          </a:p>
          <a:p>
            <a:pPr marL="9525">
              <a:lnSpc>
                <a:spcPts val="1220"/>
              </a:lnSpc>
              <a:tabLst>
                <a:tab pos="442913" algn="l"/>
              </a:tabLst>
            </a:pPr>
            <a:r>
              <a:rPr lang="en-US" sz="1600" b="1" dirty="0">
                <a:solidFill>
                  <a:schemeClr val="bg1"/>
                </a:solidFill>
                <a:latin typeface="Calibri" panose="020F0502020204030204" pitchFamily="34" charset="0"/>
                <a:cs typeface="Calibri" panose="020F0502020204030204" pitchFamily="34" charset="0"/>
              </a:rPr>
              <a:t>03	</a:t>
            </a:r>
            <a:r>
              <a:rPr lang="en-US" sz="1600" b="1" dirty="0">
                <a:solidFill>
                  <a:srgbClr val="EA0E8B"/>
                </a:solidFill>
                <a:latin typeface="Calibri" panose="020F0502020204030204" pitchFamily="34" charset="0"/>
                <a:cs typeface="Calibri" panose="020F0502020204030204" pitchFamily="34" charset="0"/>
              </a:rPr>
              <a:t>Promoting Collaboration </a:t>
            </a:r>
          </a:p>
          <a:p>
            <a:pPr marL="447675" lvl="0"/>
            <a:endParaRPr lang="en-US" sz="500" dirty="0">
              <a:solidFill>
                <a:srgbClr val="262626"/>
              </a:solidFill>
              <a:latin typeface="Calibri" panose="020F0502020204030204" pitchFamily="34" charset="0"/>
              <a:cs typeface="Calibri" panose="020F0502020204030204" pitchFamily="34" charset="0"/>
            </a:endParaRPr>
          </a:p>
          <a:p>
            <a:pPr marL="447675">
              <a:lnSpc>
                <a:spcPts val="1220"/>
              </a:lnSpc>
            </a:pPr>
            <a:r>
              <a:rPr lang="en-US" sz="1150" dirty="0">
                <a:solidFill>
                  <a:srgbClr val="262626"/>
                </a:solidFill>
                <a:latin typeface="Calibri" panose="020F0502020204030204" pitchFamily="34" charset="0"/>
                <a:cs typeface="Calibri" panose="020F0502020204030204" pitchFamily="34" charset="0"/>
              </a:rPr>
              <a:t>Encouraging peer-to-peer learning not only strengthens technical abilities but also creates a supportive community where participants feel more confident and valued.</a:t>
            </a:r>
          </a:p>
          <a:p>
            <a:pPr marL="447675" lvl="0"/>
            <a:endParaRPr lang="en-US" sz="1100" dirty="0">
              <a:solidFill>
                <a:srgbClr val="262626"/>
              </a:solidFill>
              <a:latin typeface="Calibri" panose="020F0502020204030204" pitchFamily="34" charset="0"/>
              <a:cs typeface="Calibri" panose="020F0502020204030204" pitchFamily="34" charset="0"/>
            </a:endParaRPr>
          </a:p>
          <a:p>
            <a:pPr marL="447675" lvl="0"/>
            <a:endParaRPr lang="en-US" sz="1100" dirty="0">
              <a:solidFill>
                <a:srgbClr val="262626"/>
              </a:solidFill>
              <a:latin typeface="Calibri" panose="020F0502020204030204" pitchFamily="34" charset="0"/>
              <a:cs typeface="Calibri" panose="020F0502020204030204" pitchFamily="34" charset="0"/>
            </a:endParaRPr>
          </a:p>
          <a:p>
            <a:pPr marL="9525">
              <a:lnSpc>
                <a:spcPts val="1220"/>
              </a:lnSpc>
              <a:tabLst>
                <a:tab pos="442913" algn="l"/>
              </a:tabLst>
            </a:pPr>
            <a:r>
              <a:rPr lang="en-US" sz="1600" b="1" dirty="0">
                <a:solidFill>
                  <a:schemeClr val="bg1"/>
                </a:solidFill>
                <a:latin typeface="Calibri" panose="020F0502020204030204" pitchFamily="34" charset="0"/>
                <a:cs typeface="Calibri" panose="020F0502020204030204" pitchFamily="34" charset="0"/>
              </a:rPr>
              <a:t>04	</a:t>
            </a:r>
            <a:r>
              <a:rPr lang="en-US" sz="1600" b="1" dirty="0">
                <a:solidFill>
                  <a:srgbClr val="EA0E8B"/>
                </a:solidFill>
                <a:latin typeface="Calibri" panose="020F0502020204030204" pitchFamily="34" charset="0"/>
                <a:cs typeface="Calibri" panose="020F0502020204030204" pitchFamily="34" charset="0"/>
              </a:rPr>
              <a:t>Championing Inclusion </a:t>
            </a:r>
          </a:p>
          <a:p>
            <a:pPr marL="447675" lvl="0"/>
            <a:endParaRPr lang="en-US" sz="500" dirty="0">
              <a:solidFill>
                <a:srgbClr val="262626"/>
              </a:solidFill>
              <a:latin typeface="Calibri" panose="020F0502020204030204" pitchFamily="34" charset="0"/>
              <a:cs typeface="Calibri" panose="020F0502020204030204" pitchFamily="34" charset="0"/>
            </a:endParaRPr>
          </a:p>
          <a:p>
            <a:pPr marL="447675">
              <a:lnSpc>
                <a:spcPts val="1220"/>
              </a:lnSpc>
            </a:pPr>
            <a:r>
              <a:rPr lang="en-US" sz="1150" dirty="0">
                <a:solidFill>
                  <a:srgbClr val="262626"/>
                </a:solidFill>
                <a:latin typeface="Calibri" panose="020F0502020204030204" pitchFamily="34" charset="0"/>
                <a:cs typeface="Calibri" panose="020F0502020204030204" pitchFamily="34" charset="0"/>
              </a:rPr>
              <a:t>Designing programs that reflect diverse cultural, linguistic, and socioeconomic backgrounds makes learning environments more welcoming and relatable, helping more people feel like they belong</a:t>
            </a:r>
          </a:p>
          <a:p>
            <a:pPr marL="447675" lvl="0"/>
            <a:endParaRPr lang="en-US" sz="1100" dirty="0">
              <a:solidFill>
                <a:srgbClr val="262626"/>
              </a:solidFill>
              <a:latin typeface="Calibri" panose="020F0502020204030204" pitchFamily="34" charset="0"/>
              <a:cs typeface="Calibri" panose="020F0502020204030204" pitchFamily="34" charset="0"/>
            </a:endParaRPr>
          </a:p>
          <a:p>
            <a:pPr marL="447675" lvl="0"/>
            <a:endParaRPr lang="en-US" sz="1100" dirty="0">
              <a:solidFill>
                <a:srgbClr val="262626"/>
              </a:solidFill>
              <a:latin typeface="Calibri" panose="020F0502020204030204" pitchFamily="34" charset="0"/>
              <a:cs typeface="Calibri" panose="020F0502020204030204" pitchFamily="34" charset="0"/>
            </a:endParaRPr>
          </a:p>
          <a:p>
            <a:pPr marL="9525">
              <a:lnSpc>
                <a:spcPts val="1220"/>
              </a:lnSpc>
              <a:tabLst>
                <a:tab pos="442913" algn="l"/>
              </a:tabLst>
            </a:pPr>
            <a:r>
              <a:rPr lang="en-US" sz="1600" b="1" dirty="0">
                <a:solidFill>
                  <a:schemeClr val="bg1"/>
                </a:solidFill>
                <a:latin typeface="Calibri" panose="020F0502020204030204" pitchFamily="34" charset="0"/>
                <a:cs typeface="Calibri" panose="020F0502020204030204" pitchFamily="34" charset="0"/>
              </a:rPr>
              <a:t>05	</a:t>
            </a:r>
            <a:r>
              <a:rPr lang="en-US" sz="1600" b="1" dirty="0">
                <a:solidFill>
                  <a:srgbClr val="EA0E8B"/>
                </a:solidFill>
                <a:latin typeface="Calibri" panose="020F0502020204030204" pitchFamily="34" charset="0"/>
                <a:cs typeface="Calibri" panose="020F0502020204030204" pitchFamily="34" charset="0"/>
              </a:rPr>
              <a:t>Empowering Women and Girls </a:t>
            </a:r>
          </a:p>
          <a:p>
            <a:pPr marL="447675" lvl="0"/>
            <a:endParaRPr lang="en-US" sz="500" dirty="0">
              <a:solidFill>
                <a:srgbClr val="262626"/>
              </a:solidFill>
              <a:latin typeface="Calibri" panose="020F0502020204030204" pitchFamily="34" charset="0"/>
              <a:cs typeface="Calibri" panose="020F0502020204030204" pitchFamily="34" charset="0"/>
            </a:endParaRPr>
          </a:p>
          <a:p>
            <a:pPr marL="447675">
              <a:lnSpc>
                <a:spcPts val="1220"/>
              </a:lnSpc>
            </a:pPr>
            <a:r>
              <a:rPr lang="en-US" sz="1150" dirty="0">
                <a:solidFill>
                  <a:srgbClr val="262626"/>
                </a:solidFill>
                <a:latin typeface="Calibri" panose="020F0502020204030204" pitchFamily="34" charset="0"/>
                <a:cs typeface="Calibri" panose="020F0502020204030204" pitchFamily="34" charset="0"/>
              </a:rPr>
              <a:t>Showcasing real-world applications of STEAM—especially in creative and entrepreneurial fields—helps more women and girls see themselves as innovators, making a lasting impact on their confidence and career aspirations.</a:t>
            </a:r>
          </a:p>
          <a:p>
            <a:pPr marL="447675" lvl="0">
              <a:lnSpc>
                <a:spcPts val="1220"/>
              </a:lnSpc>
            </a:pPr>
            <a:endParaRPr lang="en-US" sz="1100" dirty="0">
              <a:solidFill>
                <a:srgbClr val="262626"/>
              </a:solidFill>
              <a:latin typeface="Calibri" panose="020F0502020204030204" pitchFamily="34" charset="0"/>
              <a:cs typeface="Calibri" panose="020F0502020204030204" pitchFamily="34" charset="0"/>
            </a:endParaRPr>
          </a:p>
          <a:p>
            <a:pPr>
              <a:lnSpc>
                <a:spcPts val="1220"/>
              </a:lnSpc>
            </a:pPr>
            <a:endParaRPr lang="en-US" sz="1100" dirty="0">
              <a:solidFill>
                <a:srgbClr val="262626"/>
              </a:solidFill>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705897FE-EA2D-4B34-22AB-B078858EA2F0}"/>
              </a:ext>
            </a:extLst>
          </p:cNvPr>
          <p:cNvGrpSpPr/>
          <p:nvPr/>
        </p:nvGrpSpPr>
        <p:grpSpPr>
          <a:xfrm>
            <a:off x="307033" y="329"/>
            <a:ext cx="7289881" cy="1670099"/>
            <a:chOff x="1142914" y="-397660"/>
            <a:chExt cx="7993861" cy="1831381"/>
          </a:xfrm>
        </p:grpSpPr>
        <p:sp>
          <p:nvSpPr>
            <p:cNvPr id="6" name="Rectangle 107">
              <a:extLst>
                <a:ext uri="{FF2B5EF4-FFF2-40B4-BE49-F238E27FC236}">
                  <a16:creationId xmlns:a16="http://schemas.microsoft.com/office/drawing/2014/main" id="{47B06CD1-7095-837A-6F52-9E8EEE44B18F}"/>
                </a:ext>
              </a:extLst>
            </p:cNvPr>
            <p:cNvSpPr/>
            <p:nvPr/>
          </p:nvSpPr>
          <p:spPr>
            <a:xfrm flipH="1">
              <a:off x="7381912" y="-397660"/>
              <a:ext cx="1754863" cy="1831381"/>
            </a:xfrm>
            <a:custGeom>
              <a:avLst/>
              <a:gdLst>
                <a:gd name="connsiteX0" fmla="*/ 0 w 1277591"/>
                <a:gd name="connsiteY0" fmla="*/ 0 h 1688028"/>
                <a:gd name="connsiteX1" fmla="*/ 1277591 w 1277591"/>
                <a:gd name="connsiteY1" fmla="*/ 0 h 1688028"/>
                <a:gd name="connsiteX2" fmla="*/ 1277591 w 1277591"/>
                <a:gd name="connsiteY2" fmla="*/ 1688028 h 1688028"/>
                <a:gd name="connsiteX3" fmla="*/ 0 w 1277591"/>
                <a:gd name="connsiteY3" fmla="*/ 1688028 h 1688028"/>
                <a:gd name="connsiteX4" fmla="*/ 0 w 1277591"/>
                <a:gd name="connsiteY4" fmla="*/ 0 h 1688028"/>
                <a:gd name="connsiteX0" fmla="*/ 0 w 1582391"/>
                <a:gd name="connsiteY0" fmla="*/ 0 h 1688028"/>
                <a:gd name="connsiteX1" fmla="*/ 1277591 w 1582391"/>
                <a:gd name="connsiteY1" fmla="*/ 0 h 1688028"/>
                <a:gd name="connsiteX2" fmla="*/ 1582391 w 1582391"/>
                <a:gd name="connsiteY2" fmla="*/ 1365299 h 1688028"/>
                <a:gd name="connsiteX3" fmla="*/ 0 w 1582391"/>
                <a:gd name="connsiteY3" fmla="*/ 1688028 h 1688028"/>
                <a:gd name="connsiteX4" fmla="*/ 0 w 1582391"/>
                <a:gd name="connsiteY4" fmla="*/ 0 h 1688028"/>
                <a:gd name="connsiteX0" fmla="*/ 0 w 1600320"/>
                <a:gd name="connsiteY0" fmla="*/ 17929 h 1688028"/>
                <a:gd name="connsiteX1" fmla="*/ 1295520 w 1600320"/>
                <a:gd name="connsiteY1" fmla="*/ 0 h 1688028"/>
                <a:gd name="connsiteX2" fmla="*/ 1600320 w 1600320"/>
                <a:gd name="connsiteY2" fmla="*/ 1365299 h 1688028"/>
                <a:gd name="connsiteX3" fmla="*/ 17929 w 1600320"/>
                <a:gd name="connsiteY3" fmla="*/ 1688028 h 1688028"/>
                <a:gd name="connsiteX4" fmla="*/ 0 w 1600320"/>
                <a:gd name="connsiteY4" fmla="*/ 17929 h 1688028"/>
                <a:gd name="connsiteX0" fmla="*/ 0 w 1600320"/>
                <a:gd name="connsiteY0" fmla="*/ 0 h 1670099"/>
                <a:gd name="connsiteX1" fmla="*/ 1134155 w 1600320"/>
                <a:gd name="connsiteY1" fmla="*/ 1 h 1670099"/>
                <a:gd name="connsiteX2" fmla="*/ 1600320 w 1600320"/>
                <a:gd name="connsiteY2" fmla="*/ 1347370 h 1670099"/>
                <a:gd name="connsiteX3" fmla="*/ 17929 w 1600320"/>
                <a:gd name="connsiteY3" fmla="*/ 1670099 h 1670099"/>
                <a:gd name="connsiteX4" fmla="*/ 0 w 1600320"/>
                <a:gd name="connsiteY4" fmla="*/ 0 h 16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320" h="1670099">
                  <a:moveTo>
                    <a:pt x="0" y="0"/>
                  </a:moveTo>
                  <a:lnTo>
                    <a:pt x="1134155" y="1"/>
                  </a:lnTo>
                  <a:lnTo>
                    <a:pt x="1600320" y="1347370"/>
                  </a:lnTo>
                  <a:lnTo>
                    <a:pt x="17929" y="1670099"/>
                  </a:lnTo>
                  <a:lnTo>
                    <a:pt x="0" y="0"/>
                  </a:lnTo>
                  <a:close/>
                </a:path>
              </a:pathLst>
            </a:custGeom>
            <a:solidFill>
              <a:srgbClr val="7D2A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
              <a:extLst>
                <a:ext uri="{FF2B5EF4-FFF2-40B4-BE49-F238E27FC236}">
                  <a16:creationId xmlns:a16="http://schemas.microsoft.com/office/drawing/2014/main" id="{46E03CB2-E8D5-6B57-F6A6-4402E9138D56}"/>
                </a:ext>
              </a:extLst>
            </p:cNvPr>
            <p:cNvSpPr txBox="1">
              <a:spLocks/>
            </p:cNvSpPr>
            <p:nvPr/>
          </p:nvSpPr>
          <p:spPr>
            <a:xfrm>
              <a:off x="1142914" y="572040"/>
              <a:ext cx="6040637" cy="815388"/>
            </a:xfrm>
            <a:prstGeom prst="rect">
              <a:avLst/>
            </a:prstGeom>
            <a:noFill/>
          </p:spPr>
          <p:txBody>
            <a:bodyPr vert="horz" lIns="91440" tIns="45720" rIns="91440" bIns="45720" rtlCol="0" anchor="b">
              <a:noAutofit/>
            </a:bodyPr>
            <a:lstStyle>
              <a:lvl1pPr marL="0" indent="0" algn="l" defTabSz="2072941" rtl="0" eaLnBrk="1" latinLnBrk="0" hangingPunct="1">
                <a:lnSpc>
                  <a:spcPct val="100000"/>
                </a:lnSpc>
                <a:spcBef>
                  <a:spcPts val="2267"/>
                </a:spcBef>
                <a:buFont typeface="Arial" panose="020B0604020202020204" pitchFamily="34" charset="0"/>
                <a:buNone/>
                <a:defRPr sz="2900" b="1" i="0" kern="1200">
                  <a:solidFill>
                    <a:srgbClr val="EA0E8B"/>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380"/>
                </a:lnSpc>
                <a:spcBef>
                  <a:spcPts val="0"/>
                </a:spcBef>
              </a:pPr>
              <a:r>
                <a:rPr lang="en-US" sz="2700" dirty="0"/>
                <a:t>Guide to setting up and promoting a FabConnectHer Learning Centre </a:t>
              </a:r>
            </a:p>
            <a:p>
              <a:pPr>
                <a:lnSpc>
                  <a:spcPts val="2380"/>
                </a:lnSpc>
                <a:spcBef>
                  <a:spcPts val="0"/>
                </a:spcBef>
              </a:pPr>
              <a:endParaRPr lang="en-US" sz="2700" dirty="0"/>
            </a:p>
          </p:txBody>
        </p:sp>
      </p:grpSp>
      <p:grpSp>
        <p:nvGrpSpPr>
          <p:cNvPr id="9" name="Graphic 2">
            <a:extLst>
              <a:ext uri="{FF2B5EF4-FFF2-40B4-BE49-F238E27FC236}">
                <a16:creationId xmlns:a16="http://schemas.microsoft.com/office/drawing/2014/main" id="{09CA208D-A791-D4FE-A69F-C359A573632F}"/>
              </a:ext>
            </a:extLst>
          </p:cNvPr>
          <p:cNvGrpSpPr/>
          <p:nvPr/>
        </p:nvGrpSpPr>
        <p:grpSpPr>
          <a:xfrm rot="7320980">
            <a:off x="6960873" y="-396744"/>
            <a:ext cx="734622" cy="1061355"/>
            <a:chOff x="-2164350" y="3558540"/>
            <a:chExt cx="547200" cy="790574"/>
          </a:xfrm>
        </p:grpSpPr>
        <p:sp>
          <p:nvSpPr>
            <p:cNvPr id="10" name="Freeform 9">
              <a:extLst>
                <a:ext uri="{FF2B5EF4-FFF2-40B4-BE49-F238E27FC236}">
                  <a16:creationId xmlns:a16="http://schemas.microsoft.com/office/drawing/2014/main" id="{F42E68A0-7229-06FB-FF4B-B3B80F934FD2}"/>
                </a:ext>
              </a:extLst>
            </p:cNvPr>
            <p:cNvSpPr/>
            <p:nvPr/>
          </p:nvSpPr>
          <p:spPr>
            <a:xfrm>
              <a:off x="-1890274" y="3874769"/>
              <a:ext cx="273124" cy="316230"/>
            </a:xfrm>
            <a:custGeom>
              <a:avLst/>
              <a:gdLst>
                <a:gd name="connsiteX0" fmla="*/ 273125 w 273124"/>
                <a:gd name="connsiteY0" fmla="*/ 0 h 316230"/>
                <a:gd name="connsiteX1" fmla="*/ 0 w 273124"/>
                <a:gd name="connsiteY1" fmla="*/ 158115 h 316230"/>
                <a:gd name="connsiteX2" fmla="*/ 273125 w 273124"/>
                <a:gd name="connsiteY2" fmla="*/ 316230 h 316230"/>
              </a:gdLst>
              <a:ahLst/>
              <a:cxnLst>
                <a:cxn ang="0">
                  <a:pos x="connsiteX0" y="connsiteY0"/>
                </a:cxn>
                <a:cxn ang="0">
                  <a:pos x="connsiteX1" y="connsiteY1"/>
                </a:cxn>
                <a:cxn ang="0">
                  <a:pos x="connsiteX2" y="connsiteY2"/>
                </a:cxn>
              </a:cxnLst>
              <a:rect l="l" t="t" r="r" b="b"/>
              <a:pathLst>
                <a:path w="273124" h="316230">
                  <a:moveTo>
                    <a:pt x="273125" y="0"/>
                  </a:moveTo>
                  <a:lnTo>
                    <a:pt x="0" y="158115"/>
                  </a:lnTo>
                  <a:lnTo>
                    <a:pt x="273125" y="316230"/>
                  </a:lnTo>
                  <a:close/>
                </a:path>
              </a:pathLst>
            </a:custGeom>
            <a:solidFill>
              <a:srgbClr val="BC0A78"/>
            </a:solidFill>
            <a:ln w="951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0F8842F-4739-EA22-73F9-02F5A5421F7A}"/>
                </a:ext>
              </a:extLst>
            </p:cNvPr>
            <p:cNvSpPr/>
            <p:nvPr/>
          </p:nvSpPr>
          <p:spPr>
            <a:xfrm>
              <a:off x="-1890274" y="4032884"/>
              <a:ext cx="273124" cy="316230"/>
            </a:xfrm>
            <a:custGeom>
              <a:avLst/>
              <a:gdLst>
                <a:gd name="connsiteX0" fmla="*/ 0 w 273124"/>
                <a:gd name="connsiteY0" fmla="*/ 316230 h 316230"/>
                <a:gd name="connsiteX1" fmla="*/ 273125 w 273124"/>
                <a:gd name="connsiteY1" fmla="*/ 158115 h 316230"/>
                <a:gd name="connsiteX2" fmla="*/ 0 w 273124"/>
                <a:gd name="connsiteY2" fmla="*/ 0 h 316230"/>
              </a:gdLst>
              <a:ahLst/>
              <a:cxnLst>
                <a:cxn ang="0">
                  <a:pos x="connsiteX0" y="connsiteY0"/>
                </a:cxn>
                <a:cxn ang="0">
                  <a:pos x="connsiteX1" y="connsiteY1"/>
                </a:cxn>
                <a:cxn ang="0">
                  <a:pos x="connsiteX2" y="connsiteY2"/>
                </a:cxn>
              </a:cxnLst>
              <a:rect l="l" t="t" r="r" b="b"/>
              <a:pathLst>
                <a:path w="273124" h="316230">
                  <a:moveTo>
                    <a:pt x="0" y="316230"/>
                  </a:moveTo>
                  <a:lnTo>
                    <a:pt x="273125" y="158115"/>
                  </a:lnTo>
                  <a:lnTo>
                    <a:pt x="0" y="0"/>
                  </a:lnTo>
                  <a:close/>
                </a:path>
              </a:pathLst>
            </a:custGeom>
            <a:solidFill>
              <a:srgbClr val="E90989"/>
            </a:solidFill>
            <a:ln w="951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CD50E1B-3195-DF01-4AE1-465FA4C53A93}"/>
                </a:ext>
              </a:extLst>
            </p:cNvPr>
            <p:cNvSpPr/>
            <p:nvPr/>
          </p:nvSpPr>
          <p:spPr>
            <a:xfrm>
              <a:off x="-1890274" y="3558540"/>
              <a:ext cx="273124" cy="316229"/>
            </a:xfrm>
            <a:custGeom>
              <a:avLst/>
              <a:gdLst>
                <a:gd name="connsiteX0" fmla="*/ 273125 w 273124"/>
                <a:gd name="connsiteY0" fmla="*/ 0 h 316229"/>
                <a:gd name="connsiteX1" fmla="*/ 0 w 273124"/>
                <a:gd name="connsiteY1" fmla="*/ 158115 h 316229"/>
                <a:gd name="connsiteX2" fmla="*/ 273125 w 273124"/>
                <a:gd name="connsiteY2" fmla="*/ 316230 h 316229"/>
              </a:gdLst>
              <a:ahLst/>
              <a:cxnLst>
                <a:cxn ang="0">
                  <a:pos x="connsiteX0" y="connsiteY0"/>
                </a:cxn>
                <a:cxn ang="0">
                  <a:pos x="connsiteX1" y="connsiteY1"/>
                </a:cxn>
                <a:cxn ang="0">
                  <a:pos x="connsiteX2" y="connsiteY2"/>
                </a:cxn>
              </a:cxnLst>
              <a:rect l="l" t="t" r="r" b="b"/>
              <a:pathLst>
                <a:path w="273124" h="316229">
                  <a:moveTo>
                    <a:pt x="273125" y="0"/>
                  </a:moveTo>
                  <a:lnTo>
                    <a:pt x="0" y="158115"/>
                  </a:lnTo>
                  <a:lnTo>
                    <a:pt x="273125" y="316230"/>
                  </a:lnTo>
                  <a:close/>
                </a:path>
              </a:pathLst>
            </a:custGeom>
            <a:solidFill>
              <a:srgbClr val="A63BBD"/>
            </a:solidFill>
            <a:ln w="951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21B1F09-03A7-D307-4081-F0A2CD7F12A8}"/>
                </a:ext>
              </a:extLst>
            </p:cNvPr>
            <p:cNvSpPr/>
            <p:nvPr/>
          </p:nvSpPr>
          <p:spPr>
            <a:xfrm>
              <a:off x="-2164350" y="371665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A63CBC"/>
            </a:solidFill>
            <a:ln w="951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FCC8387-332C-620D-E365-4ADCA695355B}"/>
                </a:ext>
              </a:extLst>
            </p:cNvPr>
            <p:cNvSpPr/>
            <p:nvPr/>
          </p:nvSpPr>
          <p:spPr>
            <a:xfrm>
              <a:off x="-1890274" y="3716655"/>
              <a:ext cx="273124" cy="316229"/>
            </a:xfrm>
            <a:custGeom>
              <a:avLst/>
              <a:gdLst>
                <a:gd name="connsiteX0" fmla="*/ 0 w 273124"/>
                <a:gd name="connsiteY0" fmla="*/ 316230 h 316229"/>
                <a:gd name="connsiteX1" fmla="*/ 273125 w 273124"/>
                <a:gd name="connsiteY1" fmla="*/ 158115 h 316229"/>
                <a:gd name="connsiteX2" fmla="*/ 0 w 273124"/>
                <a:gd name="connsiteY2" fmla="*/ 0 h 316229"/>
              </a:gdLst>
              <a:ahLst/>
              <a:cxnLst>
                <a:cxn ang="0">
                  <a:pos x="connsiteX0" y="connsiteY0"/>
                </a:cxn>
                <a:cxn ang="0">
                  <a:pos x="connsiteX1" y="connsiteY1"/>
                </a:cxn>
                <a:cxn ang="0">
                  <a:pos x="connsiteX2" y="connsiteY2"/>
                </a:cxn>
              </a:cxnLst>
              <a:rect l="l" t="t" r="r" b="b"/>
              <a:pathLst>
                <a:path w="273124" h="316229">
                  <a:moveTo>
                    <a:pt x="0" y="316230"/>
                  </a:moveTo>
                  <a:lnTo>
                    <a:pt x="273125" y="158115"/>
                  </a:lnTo>
                  <a:lnTo>
                    <a:pt x="0" y="0"/>
                  </a:lnTo>
                  <a:close/>
                </a:path>
              </a:pathLst>
            </a:custGeom>
            <a:solidFill>
              <a:srgbClr val="7E2A8C"/>
            </a:solidFill>
            <a:ln w="9512" cap="flat">
              <a:noFill/>
              <a:prstDash val="solid"/>
              <a:miter/>
            </a:ln>
          </p:spPr>
          <p:txBody>
            <a:bodyPr rtlCol="0" anchor="ctr"/>
            <a:lstStyle/>
            <a:p>
              <a:endParaRPr lang="en-US"/>
            </a:p>
          </p:txBody>
        </p:sp>
      </p:grpSp>
      <p:sp>
        <p:nvSpPr>
          <p:cNvPr id="15" name="Text Placeholder 32">
            <a:extLst>
              <a:ext uri="{FF2B5EF4-FFF2-40B4-BE49-F238E27FC236}">
                <a16:creationId xmlns:a16="http://schemas.microsoft.com/office/drawing/2014/main" id="{8DCE4B4B-5127-A3B9-A327-DE1802E78EB4}"/>
              </a:ext>
            </a:extLst>
          </p:cNvPr>
          <p:cNvSpPr txBox="1">
            <a:spLocks/>
          </p:cNvSpPr>
          <p:nvPr/>
        </p:nvSpPr>
        <p:spPr>
          <a:xfrm>
            <a:off x="5757369" y="318978"/>
            <a:ext cx="1645063" cy="1297991"/>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r>
              <a:rPr lang="en-GB" sz="7000" dirty="0">
                <a:solidFill>
                  <a:schemeClr val="bg1"/>
                </a:solidFill>
              </a:rPr>
              <a:t>04</a:t>
            </a:r>
            <a:endParaRPr lang="en-US" sz="7000" dirty="0">
              <a:solidFill>
                <a:schemeClr val="bg1"/>
              </a:solidFill>
            </a:endParaRPr>
          </a:p>
        </p:txBody>
      </p:sp>
      <p:cxnSp>
        <p:nvCxnSpPr>
          <p:cNvPr id="20" name="Straight Connector 19">
            <a:extLst>
              <a:ext uri="{FF2B5EF4-FFF2-40B4-BE49-F238E27FC236}">
                <a16:creationId xmlns:a16="http://schemas.microsoft.com/office/drawing/2014/main" id="{9A54695C-F878-71DC-6228-9B5E53B2998F}"/>
              </a:ext>
            </a:extLst>
          </p:cNvPr>
          <p:cNvCxnSpPr>
            <a:cxnSpLocks/>
          </p:cNvCxnSpPr>
          <p:nvPr/>
        </p:nvCxnSpPr>
        <p:spPr>
          <a:xfrm>
            <a:off x="283983" y="1347789"/>
            <a:ext cx="5473386" cy="0"/>
          </a:xfrm>
          <a:prstGeom prst="line">
            <a:avLst/>
          </a:prstGeom>
          <a:ln w="15875">
            <a:solidFill>
              <a:srgbClr val="A63BBD"/>
            </a:solidFill>
            <a:prstDash val="sysDash"/>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8E15FD2-CBB3-6435-B6B9-22EEDF76D8DA}"/>
              </a:ext>
            </a:extLst>
          </p:cNvPr>
          <p:cNvSpPr txBox="1"/>
          <p:nvPr/>
        </p:nvSpPr>
        <p:spPr>
          <a:xfrm>
            <a:off x="330555" y="9734873"/>
            <a:ext cx="6804000" cy="405624"/>
          </a:xfrm>
          <a:prstGeom prst="rect">
            <a:avLst/>
          </a:prstGeom>
          <a:noFill/>
        </p:spPr>
        <p:txBody>
          <a:bodyPr wrap="square" numCol="1" spcCol="216000" rtlCol="0">
            <a:spAutoFit/>
          </a:bodyPr>
          <a:lstStyle/>
          <a:p>
            <a:pPr>
              <a:lnSpc>
                <a:spcPts val="1180"/>
              </a:lnSpc>
            </a:pPr>
            <a:r>
              <a:rPr lang="en-US" sz="1300" i="1" dirty="0">
                <a:solidFill>
                  <a:srgbClr val="262626"/>
                </a:solidFill>
                <a:latin typeface="Calibri" panose="020F0502020204030204" pitchFamily="34" charset="0"/>
                <a:cs typeface="Calibri" panose="020F0502020204030204" pitchFamily="34" charset="0"/>
              </a:rPr>
              <a:t>By applying these insights, you can create a more effective FabConnectHer Learning Centre where every participant feels included, engaged, and empowered to thrive in STEAM.</a:t>
            </a:r>
          </a:p>
        </p:txBody>
      </p:sp>
    </p:spTree>
    <p:extLst>
      <p:ext uri="{BB962C8B-B14F-4D97-AF65-F5344CB8AC3E}">
        <p14:creationId xmlns:p14="http://schemas.microsoft.com/office/powerpoint/2010/main" val="407052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7FED3-3C58-344B-8098-74328FB9D9D0}"/>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ACE918FF-03B5-C8C3-3CF8-D2CB5DC61DE8}"/>
              </a:ext>
            </a:extLst>
          </p:cNvPr>
          <p:cNvSpPr/>
          <p:nvPr/>
        </p:nvSpPr>
        <p:spPr>
          <a:xfrm>
            <a:off x="0" y="-1"/>
            <a:ext cx="976305" cy="10691813"/>
          </a:xfrm>
          <a:prstGeom prst="rect">
            <a:avLst/>
          </a:prstGeom>
          <a:solidFill>
            <a:srgbClr val="7D2A8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2">
            <a:extLst>
              <a:ext uri="{FF2B5EF4-FFF2-40B4-BE49-F238E27FC236}">
                <a16:creationId xmlns:a16="http://schemas.microsoft.com/office/drawing/2014/main" id="{07673B25-B22F-4B47-C31E-D9A30BB01AC0}"/>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19</a:t>
            </a:fld>
            <a:endParaRPr lang="en-US"/>
          </a:p>
        </p:txBody>
      </p:sp>
      <p:cxnSp>
        <p:nvCxnSpPr>
          <p:cNvPr id="16" name="Straight Connector 15">
            <a:extLst>
              <a:ext uri="{FF2B5EF4-FFF2-40B4-BE49-F238E27FC236}">
                <a16:creationId xmlns:a16="http://schemas.microsoft.com/office/drawing/2014/main" id="{CF4569F9-2CAA-B969-4E5C-972CCEECE774}"/>
              </a:ext>
            </a:extLst>
          </p:cNvPr>
          <p:cNvCxnSpPr>
            <a:cxnSpLocks/>
          </p:cNvCxnSpPr>
          <p:nvPr/>
        </p:nvCxnSpPr>
        <p:spPr>
          <a:xfrm>
            <a:off x="912138" y="1325249"/>
            <a:ext cx="6647537" cy="0"/>
          </a:xfrm>
          <a:prstGeom prst="line">
            <a:avLst/>
          </a:prstGeom>
          <a:ln w="12700">
            <a:solidFill>
              <a:srgbClr val="262626"/>
            </a:solidFill>
            <a:prstDash val="sysDash"/>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85498F68-7E04-20CD-BDA5-91BD5C0EA2F1}"/>
              </a:ext>
            </a:extLst>
          </p:cNvPr>
          <p:cNvSpPr txBox="1"/>
          <p:nvPr/>
        </p:nvSpPr>
        <p:spPr>
          <a:xfrm>
            <a:off x="1377474" y="1525979"/>
            <a:ext cx="5663405" cy="8940909"/>
          </a:xfrm>
          <a:prstGeom prst="rect">
            <a:avLst/>
          </a:prstGeom>
          <a:noFill/>
        </p:spPr>
        <p:txBody>
          <a:bodyPr wrap="square" rtlCol="0">
            <a:spAutoFit/>
          </a:bodyPr>
          <a:lstStyle/>
          <a:p>
            <a:pPr marL="7938">
              <a:lnSpc>
                <a:spcPts val="1580"/>
              </a:lnSpc>
            </a:pPr>
            <a:r>
              <a:rPr lang="en-IE" sz="1600" b="1" u="none" strike="noStrike" dirty="0">
                <a:solidFill>
                  <a:srgbClr val="E90989"/>
                </a:solidFill>
                <a:effectLst/>
                <a:latin typeface="Calibri" panose="020F0502020204030204" pitchFamily="34" charset="0"/>
                <a:ea typeface="Calibri" panose="020F0502020204030204" pitchFamily="34" charset="0"/>
                <a:cs typeface="Calibri" panose="020F0502020204030204" pitchFamily="34" charset="0"/>
              </a:rPr>
              <a:t>Define the vision and objectives</a:t>
            </a:r>
            <a:r>
              <a:rPr lang="en-IE" sz="1600" u="none" strike="noStrike" dirty="0">
                <a:solidFill>
                  <a:srgbClr val="E90989"/>
                </a:solidFill>
                <a:effectLst/>
                <a:latin typeface="Calibri" panose="020F0502020204030204" pitchFamily="34" charset="0"/>
                <a:ea typeface="Calibri" panose="020F0502020204030204" pitchFamily="34" charset="0"/>
                <a:cs typeface="Calibri" panose="020F0502020204030204" pitchFamily="34" charset="0"/>
              </a:rPr>
              <a:t> </a:t>
            </a:r>
            <a:endParaRPr lang="en-IE" sz="1600" dirty="0">
              <a:solidFill>
                <a:srgbClr val="E90989"/>
              </a:solidFill>
              <a:latin typeface="Calibri" panose="020F0502020204030204" pitchFamily="34" charset="0"/>
              <a:ea typeface="Calibri" panose="020F0502020204030204" pitchFamily="34" charset="0"/>
              <a:cs typeface="Calibri" panose="020F0502020204030204" pitchFamily="34" charset="0"/>
            </a:endParaRPr>
          </a:p>
          <a:p>
            <a:pPr marL="7938" lvl="0">
              <a:lnSpc>
                <a:spcPts val="1280"/>
              </a:lnSpc>
            </a:pPr>
            <a:r>
              <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Establish a clear purpose for the learning centre, including goals such as empowering women and girls in STEAM, promoting sustainability, and fostering innovation through digital fabrication.</a:t>
            </a:r>
          </a:p>
          <a:p>
            <a:pPr marL="7938" lvl="0">
              <a:lnSpc>
                <a:spcPts val="1280"/>
              </a:lnSpc>
            </a:pPr>
            <a:endPar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7938" lvl="0">
              <a:lnSpc>
                <a:spcPts val="1280"/>
              </a:lnSpc>
            </a:pPr>
            <a:endPar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7938" lvl="0">
              <a:lnSpc>
                <a:spcPts val="1280"/>
              </a:lnSpc>
            </a:pPr>
            <a:r>
              <a:rPr lang="en-IE" sz="1600" b="1" u="none" strike="noStrike" dirty="0">
                <a:solidFill>
                  <a:srgbClr val="E90989"/>
                </a:solidFill>
                <a:effectLst/>
                <a:latin typeface="Calibri" panose="020F0502020204030204" pitchFamily="34" charset="0"/>
                <a:ea typeface="Calibri" panose="020F0502020204030204" pitchFamily="34" charset="0"/>
                <a:cs typeface="Calibri" panose="020F0502020204030204" pitchFamily="34" charset="0"/>
              </a:rPr>
              <a:t>Set up your space</a:t>
            </a:r>
            <a:endParaRPr lang="en-IE" sz="1600" b="1" dirty="0">
              <a:solidFill>
                <a:srgbClr val="E90989"/>
              </a:solidFill>
              <a:latin typeface="Calibri" panose="020F0502020204030204" pitchFamily="34" charset="0"/>
              <a:ea typeface="Calibri" panose="020F0502020204030204" pitchFamily="34" charset="0"/>
              <a:cs typeface="Calibri" panose="020F0502020204030204" pitchFamily="34" charset="0"/>
            </a:endParaRPr>
          </a:p>
          <a:p>
            <a:pPr marL="236538" lvl="0" indent="-228600">
              <a:lnSpc>
                <a:spcPts val="1280"/>
              </a:lnSpc>
              <a:buClr>
                <a:srgbClr val="A63BBD"/>
              </a:buClr>
              <a:buFont typeface="+mj-lt"/>
              <a:buAutoNum type="alphaLcPeriod"/>
            </a:pPr>
            <a:r>
              <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Identify the physical or virtual space for your learning centre</a:t>
            </a:r>
          </a:p>
          <a:p>
            <a:pPr marL="236538" lvl="1" indent="-228600">
              <a:lnSpc>
                <a:spcPts val="1280"/>
              </a:lnSpc>
              <a:buClr>
                <a:srgbClr val="A63BBD"/>
              </a:buClr>
              <a:buFont typeface="+mj-lt"/>
              <a:buAutoNum type="alphaLcPeriod"/>
            </a:pPr>
            <a:r>
              <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Inspiration from </a:t>
            </a:r>
            <a:r>
              <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Fab Lab Layout</a:t>
            </a:r>
            <a:endPar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236538" lvl="1" indent="-228600">
              <a:lnSpc>
                <a:spcPts val="1280"/>
              </a:lnSpc>
              <a:buClr>
                <a:srgbClr val="A63BBD"/>
              </a:buClr>
              <a:buFont typeface="+mj-lt"/>
              <a:buAutoNum type="alphaLcPeriod"/>
            </a:pPr>
            <a:r>
              <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Printed </a:t>
            </a:r>
            <a:r>
              <a:rPr lang="en-IE" sz="1150" u="none" strike="noStrike" dirty="0" err="1">
                <a:solidFill>
                  <a:srgbClr val="262626"/>
                </a:solidFill>
                <a:effectLst/>
                <a:latin typeface="Calibri" panose="020F0502020204030204" pitchFamily="34" charset="0"/>
                <a:ea typeface="Calibri" panose="020F0502020204030204" pitchFamily="34" charset="0"/>
                <a:cs typeface="Calibri" panose="020F0502020204030204" pitchFamily="34" charset="0"/>
              </a:rPr>
              <a:t>resources</a:t>
            </a:r>
            <a:r>
              <a:rPr lang="en-IE" sz="1150" u="none" strike="noStrike" dirty="0" err="1">
                <a:solidFill>
                  <a:srgbClr val="262626"/>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FCH</a:t>
            </a:r>
            <a:r>
              <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 Poster </a:t>
            </a:r>
            <a:endPar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236538" lvl="1" indent="-228600">
              <a:lnSpc>
                <a:spcPts val="1280"/>
              </a:lnSpc>
              <a:buClr>
                <a:srgbClr val="A63BBD"/>
              </a:buClr>
              <a:buFont typeface="+mj-lt"/>
              <a:buAutoNum type="alphaLcPeriod"/>
            </a:pPr>
            <a:r>
              <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Child safeguarding guideline</a:t>
            </a:r>
            <a:endPar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236538" lvl="1" indent="-228600">
              <a:lnSpc>
                <a:spcPts val="1280"/>
              </a:lnSpc>
              <a:buClr>
                <a:srgbClr val="A63BBD"/>
              </a:buClr>
              <a:buFont typeface="+mj-lt"/>
              <a:buAutoNum type="alphaLcPeriod"/>
            </a:pPr>
            <a:r>
              <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Upload your centre to the FCH Learning Centre map  (TBC)</a:t>
            </a:r>
          </a:p>
          <a:p>
            <a:pPr marL="404813" lvl="2" indent="-173038">
              <a:lnSpc>
                <a:spcPts val="1280"/>
              </a:lnSpc>
              <a:buClr>
                <a:srgbClr val="A63BBD"/>
              </a:buClr>
              <a:buFont typeface="Arial" panose="020B0604020202020204" pitchFamily="34" charset="0"/>
              <a:buChar char="•"/>
            </a:pPr>
            <a:r>
              <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Fab Lab Reykjavik </a:t>
            </a:r>
            <a:r>
              <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https://maps.app.goo.gl/FMGpEHafoTdsL8ja7</a:t>
            </a:r>
            <a:endPar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404813" lvl="2" indent="-173038">
              <a:lnSpc>
                <a:spcPts val="1280"/>
              </a:lnSpc>
              <a:buClr>
                <a:srgbClr val="A63BBD"/>
              </a:buClr>
              <a:buFont typeface="Arial" panose="020B0604020202020204" pitchFamily="34" charset="0"/>
              <a:buChar char="•"/>
            </a:pPr>
            <a:r>
              <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Creative Spark - Enterprise FabLab </a:t>
            </a:r>
            <a:r>
              <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https://maps.app.goo.gl/njLhCeTgQPBRPNJs8</a:t>
            </a:r>
            <a:endPar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404813" lvl="2" indent="-173038">
              <a:lnSpc>
                <a:spcPts val="1280"/>
              </a:lnSpc>
              <a:buClr>
                <a:srgbClr val="A63BBD"/>
              </a:buClr>
              <a:buFont typeface="Arial" panose="020B0604020202020204" pitchFamily="34" charset="0"/>
              <a:buChar char="•"/>
            </a:pPr>
            <a:r>
              <a:rPr lang="pt-PT" sz="1150" u="none" strike="noStrike" dirty="0" err="1">
                <a:solidFill>
                  <a:srgbClr val="262626"/>
                </a:solidFill>
                <a:effectLst/>
                <a:latin typeface="Calibri" panose="020F0502020204030204" pitchFamily="34" charset="0"/>
                <a:ea typeface="Calibri" panose="020F0502020204030204" pitchFamily="34" charset="0"/>
                <a:cs typeface="Calibri" panose="020F0502020204030204" pitchFamily="34" charset="0"/>
              </a:rPr>
              <a:t>Fab</a:t>
            </a:r>
            <a:r>
              <a:rPr lang="pt-PT"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r>
              <a:rPr lang="pt-PT" sz="1150" u="none" strike="noStrike" dirty="0" err="1">
                <a:solidFill>
                  <a:srgbClr val="262626"/>
                </a:solidFill>
                <a:effectLst/>
                <a:latin typeface="Calibri" panose="020F0502020204030204" pitchFamily="34" charset="0"/>
                <a:ea typeface="Calibri" panose="020F0502020204030204" pitchFamily="34" charset="0"/>
                <a:cs typeface="Calibri" panose="020F0502020204030204" pitchFamily="34" charset="0"/>
              </a:rPr>
              <a:t>Lab</a:t>
            </a:r>
            <a:r>
              <a:rPr lang="pt-PT"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Leon </a:t>
            </a:r>
            <a:r>
              <a:rPr lang="pt-PT"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https://maps.app.goo.gl/DwT5DssQgWbr1jJn7</a:t>
            </a:r>
            <a:endPar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404813" lvl="2" indent="-173038">
              <a:lnSpc>
                <a:spcPts val="1280"/>
              </a:lnSpc>
              <a:buClr>
                <a:srgbClr val="A63BBD"/>
              </a:buClr>
              <a:buFont typeface="Arial" panose="020B0604020202020204" pitchFamily="34" charset="0"/>
              <a:buChar char="•"/>
            </a:pPr>
            <a:r>
              <a:rPr lang="pt-PT"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VIVA LAB Porto </a:t>
            </a:r>
            <a:r>
              <a:rPr lang="pt-PT"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https://maps.app.goo.gl/QJYLMHvjV5CAkqiFA</a:t>
            </a:r>
            <a:endPar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404813" lvl="2" indent="-173038">
              <a:lnSpc>
                <a:spcPts val="1280"/>
              </a:lnSpc>
              <a:buClr>
                <a:srgbClr val="A63BBD"/>
              </a:buClr>
              <a:buFont typeface="Arial" panose="020B0604020202020204" pitchFamily="34" charset="0"/>
              <a:buChar char="•"/>
            </a:pPr>
            <a:r>
              <a:rPr lang="de-D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D’LAB </a:t>
            </a:r>
            <a:r>
              <a:rPr lang="de-D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https://maps.app.goo.gl/DwT5DssQgWbr1jJn7</a:t>
            </a:r>
            <a:endParaRPr lang="de-D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7938" lvl="2">
              <a:lnSpc>
                <a:spcPts val="1280"/>
              </a:lnSpc>
            </a:pPr>
            <a:endPar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7938" lvl="2">
              <a:lnSpc>
                <a:spcPts val="1280"/>
              </a:lnSpc>
            </a:pPr>
            <a:endPar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7938" lvl="0">
              <a:lnSpc>
                <a:spcPts val="1280"/>
              </a:lnSpc>
            </a:pPr>
            <a:endParaRPr lang="en-IE" sz="1600" b="1" u="none" strike="noStrike" dirty="0">
              <a:solidFill>
                <a:srgbClr val="E90989"/>
              </a:solidFill>
              <a:effectLst/>
              <a:latin typeface="Calibri" panose="020F0502020204030204" pitchFamily="34" charset="0"/>
              <a:ea typeface="Calibri" panose="020F0502020204030204" pitchFamily="34" charset="0"/>
              <a:cs typeface="Calibri" panose="020F0502020204030204" pitchFamily="34" charset="0"/>
            </a:endParaRPr>
          </a:p>
          <a:p>
            <a:pPr marL="7938" lvl="0">
              <a:lnSpc>
                <a:spcPts val="1280"/>
              </a:lnSpc>
            </a:pPr>
            <a:r>
              <a:rPr lang="en-IE" sz="1600" b="1" u="none" strike="noStrike" dirty="0">
                <a:solidFill>
                  <a:srgbClr val="E90989"/>
                </a:solidFill>
                <a:effectLst/>
                <a:latin typeface="Calibri" panose="020F0502020204030204" pitchFamily="34" charset="0"/>
                <a:ea typeface="Calibri" panose="020F0502020204030204" pitchFamily="34" charset="0"/>
                <a:cs typeface="Calibri" panose="020F0502020204030204" pitchFamily="34" charset="0"/>
              </a:rPr>
              <a:t>Develop your curriculum and Learning Pathways </a:t>
            </a:r>
          </a:p>
          <a:p>
            <a:pPr marL="7938" lvl="0">
              <a:lnSpc>
                <a:spcPts val="1280"/>
              </a:lnSpc>
            </a:pPr>
            <a:r>
              <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Using the available FCH and design your curriculum focused on STEAM skills and link it to your local education curriculum. Include hands-on projects and real-world applications from the FCH Learning Pathways.</a:t>
            </a:r>
          </a:p>
          <a:p>
            <a:pPr marL="7938" lvl="0">
              <a:lnSpc>
                <a:spcPts val="1280"/>
              </a:lnSpc>
            </a:pPr>
            <a:endPar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7938" lvl="0">
              <a:lnSpc>
                <a:spcPts val="1280"/>
              </a:lnSpc>
            </a:pPr>
            <a:endPar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7938" lvl="0">
              <a:lnSpc>
                <a:spcPts val="1280"/>
              </a:lnSpc>
            </a:pPr>
            <a:r>
              <a:rPr lang="en-IE" sz="1600" b="1" u="none" strike="noStrike" dirty="0">
                <a:solidFill>
                  <a:srgbClr val="E90989"/>
                </a:solidFill>
                <a:effectLst/>
                <a:latin typeface="Calibri" panose="020F0502020204030204" pitchFamily="34" charset="0"/>
                <a:ea typeface="Calibri" panose="020F0502020204030204" pitchFamily="34" charset="0"/>
                <a:cs typeface="Calibri" panose="020F0502020204030204" pitchFamily="34" charset="0"/>
              </a:rPr>
              <a:t>Recruit and train instructors and mentors</a:t>
            </a:r>
            <a:r>
              <a:rPr lang="en-IE" sz="1600" u="none" strike="noStrike" dirty="0">
                <a:solidFill>
                  <a:srgbClr val="E90989"/>
                </a:solidFill>
                <a:effectLst/>
                <a:latin typeface="Calibri" panose="020F0502020204030204" pitchFamily="34" charset="0"/>
                <a:ea typeface="Calibri" panose="020F0502020204030204" pitchFamily="34" charset="0"/>
                <a:cs typeface="Calibri" panose="020F0502020204030204" pitchFamily="34" charset="0"/>
              </a:rPr>
              <a:t> </a:t>
            </a:r>
          </a:p>
          <a:p>
            <a:pPr marL="7938" lvl="0">
              <a:lnSpc>
                <a:spcPts val="1280"/>
              </a:lnSpc>
            </a:pPr>
            <a:r>
              <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Bring on board with instructors and inspiring mentors with a mindset to teach skills, provide career guidance, and promote gender equity in STEAM fields.</a:t>
            </a:r>
          </a:p>
          <a:p>
            <a:pPr marL="7938" lvl="0">
              <a:lnSpc>
                <a:spcPts val="1280"/>
              </a:lnSpc>
            </a:pPr>
            <a:endPar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7938" lvl="0">
              <a:lnSpc>
                <a:spcPts val="1280"/>
              </a:lnSpc>
            </a:pPr>
            <a:endPar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7938" lvl="0">
              <a:lnSpc>
                <a:spcPts val="1280"/>
              </a:lnSpc>
            </a:pPr>
            <a:r>
              <a:rPr lang="en-IE" sz="1600" b="1" u="none" strike="noStrike" dirty="0">
                <a:solidFill>
                  <a:srgbClr val="E90989"/>
                </a:solidFill>
                <a:effectLst/>
                <a:latin typeface="Calibri" panose="020F0502020204030204" pitchFamily="34" charset="0"/>
                <a:ea typeface="Calibri" panose="020F0502020204030204" pitchFamily="34" charset="0"/>
                <a:cs typeface="Calibri" panose="020F0502020204030204" pitchFamily="34" charset="0"/>
              </a:rPr>
              <a:t>Promote and build partnerships </a:t>
            </a:r>
            <a:endParaRPr lang="en-IE" sz="1600" u="none" strike="noStrike" dirty="0">
              <a:solidFill>
                <a:srgbClr val="E90989"/>
              </a:solidFill>
              <a:effectLst/>
              <a:latin typeface="Calibri" panose="020F0502020204030204" pitchFamily="34" charset="0"/>
              <a:ea typeface="Calibri" panose="020F0502020204030204" pitchFamily="34" charset="0"/>
              <a:cs typeface="Calibri" panose="020F0502020204030204" pitchFamily="34" charset="0"/>
            </a:endParaRPr>
          </a:p>
          <a:p>
            <a:pPr marL="7938" lvl="0">
              <a:lnSpc>
                <a:spcPts val="1280"/>
              </a:lnSpc>
            </a:pPr>
            <a:r>
              <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Create a strong brand and promote the centre through local collaborations, schools, women’s organizations, social media, and community engagement events.</a:t>
            </a:r>
          </a:p>
          <a:p>
            <a:pPr marL="7938" lvl="0">
              <a:lnSpc>
                <a:spcPts val="1280"/>
              </a:lnSpc>
            </a:pPr>
            <a:endPar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7938" lvl="0">
              <a:lnSpc>
                <a:spcPts val="1280"/>
              </a:lnSpc>
            </a:pPr>
            <a:endPar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7938" lvl="0">
              <a:lnSpc>
                <a:spcPts val="1280"/>
              </a:lnSpc>
            </a:pPr>
            <a:r>
              <a:rPr lang="en-IE" sz="1600" b="1" u="none" strike="noStrike" dirty="0">
                <a:solidFill>
                  <a:srgbClr val="E90989"/>
                </a:solidFill>
                <a:effectLst/>
                <a:latin typeface="Calibri" panose="020F0502020204030204" pitchFamily="34" charset="0"/>
                <a:ea typeface="Calibri" panose="020F0502020204030204" pitchFamily="34" charset="0"/>
                <a:cs typeface="Calibri" panose="020F0502020204030204" pitchFamily="34" charset="0"/>
              </a:rPr>
              <a:t>Launch the Learning Centre</a:t>
            </a:r>
            <a:r>
              <a:rPr lang="en-IE" sz="1600" u="none" strike="noStrike" dirty="0">
                <a:solidFill>
                  <a:srgbClr val="E90989"/>
                </a:solidFill>
                <a:effectLst/>
                <a:latin typeface="Calibri" panose="020F0502020204030204" pitchFamily="34" charset="0"/>
                <a:ea typeface="Calibri" panose="020F0502020204030204" pitchFamily="34" charset="0"/>
                <a:cs typeface="Calibri" panose="020F0502020204030204" pitchFamily="34" charset="0"/>
              </a:rPr>
              <a:t> </a:t>
            </a:r>
          </a:p>
          <a:p>
            <a:pPr marL="7938" lvl="0">
              <a:lnSpc>
                <a:spcPts val="1280"/>
              </a:lnSpc>
            </a:pPr>
            <a:r>
              <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Organize a launch event to introduce the centre to the community, and ensure ongoing operations include flexible, regularly scheduled programs to accommodate participants.</a:t>
            </a:r>
          </a:p>
          <a:p>
            <a:pPr marL="7938" lvl="0">
              <a:lnSpc>
                <a:spcPts val="1280"/>
              </a:lnSpc>
            </a:pPr>
            <a:endPar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7938" lvl="0">
              <a:lnSpc>
                <a:spcPts val="1280"/>
              </a:lnSpc>
            </a:pPr>
            <a:endPar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7938" lvl="0">
              <a:lnSpc>
                <a:spcPts val="1280"/>
              </a:lnSpc>
            </a:pPr>
            <a:r>
              <a:rPr lang="en-IE" sz="1600" b="1" u="none" strike="noStrike" dirty="0">
                <a:solidFill>
                  <a:srgbClr val="E90989"/>
                </a:solidFill>
                <a:effectLst/>
                <a:latin typeface="Calibri" panose="020F0502020204030204" pitchFamily="34" charset="0"/>
                <a:ea typeface="Calibri" panose="020F0502020204030204" pitchFamily="34" charset="0"/>
                <a:cs typeface="Calibri" panose="020F0502020204030204" pitchFamily="34" charset="0"/>
              </a:rPr>
              <a:t>Monitor, Evaluate, and Adapt </a:t>
            </a:r>
          </a:p>
          <a:p>
            <a:pPr marL="7938" lvl="0">
              <a:lnSpc>
                <a:spcPts val="1280"/>
              </a:lnSpc>
            </a:pPr>
            <a:r>
              <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Collect feedback, measure the impact of the programme, and refine the curriculum to align with participant needs, industry trends, and new technological advancements.</a:t>
            </a:r>
          </a:p>
          <a:p>
            <a:pPr marL="7938" lvl="1">
              <a:lnSpc>
                <a:spcPts val="1280"/>
              </a:lnSpc>
            </a:pPr>
            <a:r>
              <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Base and impact questionnaires</a:t>
            </a:r>
            <a:endPar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7938" lvl="1">
              <a:lnSpc>
                <a:spcPts val="1280"/>
              </a:lnSpc>
            </a:pPr>
            <a:endPar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7938" lvl="1">
              <a:lnSpc>
                <a:spcPts val="1280"/>
              </a:lnSpc>
            </a:pPr>
            <a:endPar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7938" lvl="0">
              <a:lnSpc>
                <a:spcPts val="1280"/>
              </a:lnSpc>
            </a:pPr>
            <a:r>
              <a:rPr lang="en-IE" sz="1600" b="1" u="none" strike="noStrike" dirty="0">
                <a:solidFill>
                  <a:srgbClr val="E90989"/>
                </a:solidFill>
                <a:effectLst/>
                <a:latin typeface="Calibri" panose="020F0502020204030204" pitchFamily="34" charset="0"/>
                <a:ea typeface="Calibri" panose="020F0502020204030204" pitchFamily="34" charset="0"/>
                <a:cs typeface="Calibri" panose="020F0502020204030204" pitchFamily="34" charset="0"/>
              </a:rPr>
              <a:t>Showcase Success Stories and Share Results </a:t>
            </a:r>
            <a:endParaRPr lang="en-IE" sz="1600" u="none" strike="noStrike" dirty="0">
              <a:solidFill>
                <a:srgbClr val="E90989"/>
              </a:solidFill>
              <a:effectLst/>
              <a:latin typeface="Calibri" panose="020F0502020204030204" pitchFamily="34" charset="0"/>
              <a:ea typeface="Calibri" panose="020F0502020204030204" pitchFamily="34" charset="0"/>
              <a:cs typeface="Calibri" panose="020F0502020204030204" pitchFamily="34" charset="0"/>
            </a:endParaRPr>
          </a:p>
          <a:p>
            <a:pPr marL="7938" lvl="0">
              <a:lnSpc>
                <a:spcPts val="1280"/>
              </a:lnSpc>
            </a:pPr>
            <a:r>
              <a:rPr lang="en-IE" sz="1150" u="none" strike="noStrike"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Highlight participant achievements and publish reports to share the learning centre’s impact, helping to attract future students, sponsors, and partners.</a:t>
            </a:r>
          </a:p>
          <a:p>
            <a:pPr marL="7938">
              <a:lnSpc>
                <a:spcPts val="1280"/>
              </a:lnSpc>
            </a:pPr>
            <a:r>
              <a:rPr lang="en-IE" sz="1150" dirty="0">
                <a:solidFill>
                  <a:srgbClr val="262626"/>
                </a:solidFill>
                <a:effectLst/>
                <a:latin typeface="Calibri" panose="020F0502020204030204" pitchFamily="34" charset="0"/>
                <a:ea typeface="Arial" panose="020B0604020202020204" pitchFamily="34" charset="0"/>
                <a:cs typeface="Calibri" panose="020F0502020204030204" pitchFamily="34" charset="0"/>
              </a:rPr>
              <a:t>FCH Learning Centre map TBC</a:t>
            </a:r>
            <a:endParaRPr lang="en-IE" sz="1150"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7938" lvl="0">
              <a:lnSpc>
                <a:spcPts val="1220"/>
              </a:lnSpc>
            </a:pPr>
            <a:endParaRPr lang="en-US" sz="1100" dirty="0">
              <a:solidFill>
                <a:srgbClr val="262626"/>
              </a:solidFill>
              <a:latin typeface="Calibri" panose="020F0502020204030204" pitchFamily="34" charset="0"/>
              <a:cs typeface="Calibri" panose="020F0502020204030204" pitchFamily="34" charset="0"/>
            </a:endParaRPr>
          </a:p>
          <a:p>
            <a:pPr marL="7938">
              <a:lnSpc>
                <a:spcPts val="1220"/>
              </a:lnSpc>
            </a:pPr>
            <a:endParaRPr lang="en-US" sz="1100" dirty="0">
              <a:solidFill>
                <a:srgbClr val="262626"/>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8D94209C-9D82-4340-DAEE-A4A01D0DBBE5}"/>
              </a:ext>
            </a:extLst>
          </p:cNvPr>
          <p:cNvSpPr txBox="1"/>
          <p:nvPr/>
        </p:nvSpPr>
        <p:spPr>
          <a:xfrm>
            <a:off x="1224624" y="440634"/>
            <a:ext cx="5661611" cy="672107"/>
          </a:xfrm>
          <a:prstGeom prst="rect">
            <a:avLst/>
          </a:prstGeom>
          <a:noFill/>
        </p:spPr>
        <p:txBody>
          <a:bodyPr wrap="square" numCol="1" spcCol="216000" rtlCol="0">
            <a:spAutoFit/>
          </a:bodyPr>
          <a:lstStyle/>
          <a:p>
            <a:pPr>
              <a:lnSpc>
                <a:spcPts val="1480"/>
              </a:lnSpc>
            </a:pPr>
            <a:r>
              <a:rPr lang="en-US" sz="1500" dirty="0">
                <a:solidFill>
                  <a:srgbClr val="262626"/>
                </a:solidFill>
                <a:latin typeface="Calibri" panose="020F0502020204030204" pitchFamily="34" charset="0"/>
                <a:cs typeface="Calibri" panose="020F0502020204030204" pitchFamily="34" charset="0"/>
              </a:rPr>
              <a:t>In this section, we present </a:t>
            </a:r>
            <a:r>
              <a:rPr lang="en-US" sz="1500" b="1" dirty="0">
                <a:solidFill>
                  <a:srgbClr val="262626"/>
                </a:solidFill>
                <a:latin typeface="Calibri" panose="020F0502020204030204" pitchFamily="34" charset="0"/>
                <a:cs typeface="Calibri" panose="020F0502020204030204" pitchFamily="34" charset="0"/>
              </a:rPr>
              <a:t>a quick guide for setting up and promoting a learning </a:t>
            </a:r>
            <a:r>
              <a:rPr lang="en-US" sz="1500" b="1" dirty="0" err="1">
                <a:solidFill>
                  <a:srgbClr val="262626"/>
                </a:solidFill>
                <a:latin typeface="Calibri" panose="020F0502020204030204" pitchFamily="34" charset="0"/>
                <a:cs typeface="Calibri" panose="020F0502020204030204" pitchFamily="34" charset="0"/>
              </a:rPr>
              <a:t>centr</a:t>
            </a:r>
            <a:r>
              <a:rPr lang="en-US" sz="1500" dirty="0" err="1">
                <a:solidFill>
                  <a:srgbClr val="262626"/>
                </a:solidFill>
                <a:latin typeface="Calibri" panose="020F0502020204030204" pitchFamily="34" charset="0"/>
                <a:cs typeface="Calibri" panose="020F0502020204030204" pitchFamily="34" charset="0"/>
              </a:rPr>
              <a:t>e</a:t>
            </a:r>
            <a:r>
              <a:rPr lang="en-US" sz="1500" dirty="0">
                <a:solidFill>
                  <a:srgbClr val="262626"/>
                </a:solidFill>
                <a:latin typeface="Calibri" panose="020F0502020204030204" pitchFamily="34" charset="0"/>
                <a:cs typeface="Calibri" panose="020F0502020204030204" pitchFamily="34" charset="0"/>
              </a:rPr>
              <a:t>, this involves creating a welcoming and inclusive environment where participants can explore, learn, and innovate </a:t>
            </a:r>
          </a:p>
        </p:txBody>
      </p:sp>
      <p:grpSp>
        <p:nvGrpSpPr>
          <p:cNvPr id="49" name="Group 48">
            <a:extLst>
              <a:ext uri="{FF2B5EF4-FFF2-40B4-BE49-F238E27FC236}">
                <a16:creationId xmlns:a16="http://schemas.microsoft.com/office/drawing/2014/main" id="{204A1684-99C0-DD57-EE05-5FACAD6E6F4A}"/>
              </a:ext>
            </a:extLst>
          </p:cNvPr>
          <p:cNvGrpSpPr/>
          <p:nvPr/>
        </p:nvGrpSpPr>
        <p:grpSpPr>
          <a:xfrm>
            <a:off x="790217" y="1503054"/>
            <a:ext cx="568800" cy="338554"/>
            <a:chOff x="653715" y="1957082"/>
            <a:chExt cx="568800" cy="338554"/>
          </a:xfrm>
        </p:grpSpPr>
        <p:sp>
          <p:nvSpPr>
            <p:cNvPr id="17" name="Rectangle 16">
              <a:extLst>
                <a:ext uri="{FF2B5EF4-FFF2-40B4-BE49-F238E27FC236}">
                  <a16:creationId xmlns:a16="http://schemas.microsoft.com/office/drawing/2014/main" id="{3229A911-925C-77B7-A678-21E66B6C08B7}"/>
                </a:ext>
              </a:extLst>
            </p:cNvPr>
            <p:cNvSpPr/>
            <p:nvPr/>
          </p:nvSpPr>
          <p:spPr>
            <a:xfrm>
              <a:off x="653715" y="1958412"/>
              <a:ext cx="568800" cy="313508"/>
            </a:xfrm>
            <a:prstGeom prst="rect">
              <a:avLst/>
            </a:prstGeom>
            <a:solidFill>
              <a:srgbClr val="EA0E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E4A4680B-4A5E-A46E-A865-1DB5C1C4C080}"/>
                </a:ext>
              </a:extLst>
            </p:cNvPr>
            <p:cNvSpPr txBox="1"/>
            <p:nvPr/>
          </p:nvSpPr>
          <p:spPr>
            <a:xfrm>
              <a:off x="808674" y="1957082"/>
              <a:ext cx="413841" cy="338554"/>
            </a:xfrm>
            <a:prstGeom prst="rect">
              <a:avLst/>
            </a:prstGeom>
            <a:noFill/>
          </p:spPr>
          <p:txBody>
            <a:bodyPr wrap="square">
              <a:spAutoFit/>
            </a:bodyPr>
            <a:lstStyle/>
            <a:p>
              <a:r>
                <a:rPr lang="en-US" sz="1600" b="1" dirty="0">
                  <a:solidFill>
                    <a:schemeClr val="bg1"/>
                  </a:solidFill>
                  <a:latin typeface="Calibri" panose="020F0502020204030204" pitchFamily="34" charset="0"/>
                  <a:cs typeface="Calibri" panose="020F0502020204030204" pitchFamily="34" charset="0"/>
                </a:rPr>
                <a:t>01</a:t>
              </a:r>
              <a:endParaRPr lang="en-US" sz="1600" dirty="0"/>
            </a:p>
          </p:txBody>
        </p:sp>
      </p:grpSp>
      <p:grpSp>
        <p:nvGrpSpPr>
          <p:cNvPr id="51" name="Group 50">
            <a:extLst>
              <a:ext uri="{FF2B5EF4-FFF2-40B4-BE49-F238E27FC236}">
                <a16:creationId xmlns:a16="http://schemas.microsoft.com/office/drawing/2014/main" id="{1580AB32-DB5F-25B9-CB24-A653F7FB7635}"/>
              </a:ext>
            </a:extLst>
          </p:cNvPr>
          <p:cNvGrpSpPr/>
          <p:nvPr/>
        </p:nvGrpSpPr>
        <p:grpSpPr>
          <a:xfrm>
            <a:off x="790217" y="2491079"/>
            <a:ext cx="568800" cy="338554"/>
            <a:chOff x="653715" y="1957082"/>
            <a:chExt cx="568800" cy="338554"/>
          </a:xfrm>
        </p:grpSpPr>
        <p:sp>
          <p:nvSpPr>
            <p:cNvPr id="52" name="Rectangle 51">
              <a:extLst>
                <a:ext uri="{FF2B5EF4-FFF2-40B4-BE49-F238E27FC236}">
                  <a16:creationId xmlns:a16="http://schemas.microsoft.com/office/drawing/2014/main" id="{0058EEFE-103B-9FE5-BFBE-3519AB64EA99}"/>
                </a:ext>
              </a:extLst>
            </p:cNvPr>
            <p:cNvSpPr/>
            <p:nvPr/>
          </p:nvSpPr>
          <p:spPr>
            <a:xfrm>
              <a:off x="653715" y="1958412"/>
              <a:ext cx="568800" cy="313508"/>
            </a:xfrm>
            <a:prstGeom prst="rect">
              <a:avLst/>
            </a:prstGeom>
            <a:solidFill>
              <a:srgbClr val="EA0E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C3F84D9C-3FDE-6233-02F2-6781EA8B2267}"/>
                </a:ext>
              </a:extLst>
            </p:cNvPr>
            <p:cNvSpPr txBox="1"/>
            <p:nvPr/>
          </p:nvSpPr>
          <p:spPr>
            <a:xfrm>
              <a:off x="808674" y="1957082"/>
              <a:ext cx="413841" cy="338554"/>
            </a:xfrm>
            <a:prstGeom prst="rect">
              <a:avLst/>
            </a:prstGeom>
            <a:noFill/>
          </p:spPr>
          <p:txBody>
            <a:bodyPr wrap="square">
              <a:spAutoFit/>
            </a:bodyPr>
            <a:lstStyle/>
            <a:p>
              <a:r>
                <a:rPr lang="en-US" sz="1600" b="1" dirty="0">
                  <a:solidFill>
                    <a:schemeClr val="bg1"/>
                  </a:solidFill>
                  <a:latin typeface="Calibri" panose="020F0502020204030204" pitchFamily="34" charset="0"/>
                  <a:cs typeface="Calibri" panose="020F0502020204030204" pitchFamily="34" charset="0"/>
                </a:rPr>
                <a:t>02</a:t>
              </a:r>
              <a:endParaRPr lang="en-US" sz="1600" dirty="0"/>
            </a:p>
          </p:txBody>
        </p:sp>
      </p:grpSp>
      <p:grpSp>
        <p:nvGrpSpPr>
          <p:cNvPr id="54" name="Group 53">
            <a:extLst>
              <a:ext uri="{FF2B5EF4-FFF2-40B4-BE49-F238E27FC236}">
                <a16:creationId xmlns:a16="http://schemas.microsoft.com/office/drawing/2014/main" id="{95E529DD-F42B-0BC9-0D2B-865B26484DBA}"/>
              </a:ext>
            </a:extLst>
          </p:cNvPr>
          <p:cNvGrpSpPr/>
          <p:nvPr/>
        </p:nvGrpSpPr>
        <p:grpSpPr>
          <a:xfrm>
            <a:off x="790217" y="4830155"/>
            <a:ext cx="568800" cy="338554"/>
            <a:chOff x="653715" y="1957082"/>
            <a:chExt cx="568800" cy="338554"/>
          </a:xfrm>
        </p:grpSpPr>
        <p:sp>
          <p:nvSpPr>
            <p:cNvPr id="55" name="Rectangle 54">
              <a:extLst>
                <a:ext uri="{FF2B5EF4-FFF2-40B4-BE49-F238E27FC236}">
                  <a16:creationId xmlns:a16="http://schemas.microsoft.com/office/drawing/2014/main" id="{13B557B9-F871-E435-35A9-222FC6F83E3B}"/>
                </a:ext>
              </a:extLst>
            </p:cNvPr>
            <p:cNvSpPr/>
            <p:nvPr/>
          </p:nvSpPr>
          <p:spPr>
            <a:xfrm>
              <a:off x="653715" y="1958412"/>
              <a:ext cx="568800" cy="313508"/>
            </a:xfrm>
            <a:prstGeom prst="rect">
              <a:avLst/>
            </a:prstGeom>
            <a:solidFill>
              <a:srgbClr val="EA0E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A7FDA68C-2B12-FC50-1D02-D5E52BAC38F0}"/>
                </a:ext>
              </a:extLst>
            </p:cNvPr>
            <p:cNvSpPr txBox="1"/>
            <p:nvPr/>
          </p:nvSpPr>
          <p:spPr>
            <a:xfrm>
              <a:off x="808674" y="1957082"/>
              <a:ext cx="413841" cy="338554"/>
            </a:xfrm>
            <a:prstGeom prst="rect">
              <a:avLst/>
            </a:prstGeom>
            <a:noFill/>
          </p:spPr>
          <p:txBody>
            <a:bodyPr wrap="square">
              <a:spAutoFit/>
            </a:bodyPr>
            <a:lstStyle/>
            <a:p>
              <a:r>
                <a:rPr lang="en-US" sz="1600" b="1" dirty="0">
                  <a:solidFill>
                    <a:schemeClr val="bg1"/>
                  </a:solidFill>
                  <a:latin typeface="Calibri" panose="020F0502020204030204" pitchFamily="34" charset="0"/>
                  <a:cs typeface="Calibri" panose="020F0502020204030204" pitchFamily="34" charset="0"/>
                </a:rPr>
                <a:t>01</a:t>
              </a:r>
              <a:endParaRPr lang="en-US" sz="1600" dirty="0"/>
            </a:p>
          </p:txBody>
        </p:sp>
      </p:grpSp>
      <p:grpSp>
        <p:nvGrpSpPr>
          <p:cNvPr id="57" name="Group 56">
            <a:extLst>
              <a:ext uri="{FF2B5EF4-FFF2-40B4-BE49-F238E27FC236}">
                <a16:creationId xmlns:a16="http://schemas.microsoft.com/office/drawing/2014/main" id="{E29335E1-F1EC-EB7F-8A6E-8B2A457F0DCE}"/>
              </a:ext>
            </a:extLst>
          </p:cNvPr>
          <p:cNvGrpSpPr/>
          <p:nvPr/>
        </p:nvGrpSpPr>
        <p:grpSpPr>
          <a:xfrm>
            <a:off x="790217" y="5808460"/>
            <a:ext cx="568800" cy="338554"/>
            <a:chOff x="653715" y="1957082"/>
            <a:chExt cx="568800" cy="338554"/>
          </a:xfrm>
        </p:grpSpPr>
        <p:sp>
          <p:nvSpPr>
            <p:cNvPr id="58" name="Rectangle 57">
              <a:extLst>
                <a:ext uri="{FF2B5EF4-FFF2-40B4-BE49-F238E27FC236}">
                  <a16:creationId xmlns:a16="http://schemas.microsoft.com/office/drawing/2014/main" id="{C03761B5-4B93-B0CF-F4D2-11CAA6584FA6}"/>
                </a:ext>
              </a:extLst>
            </p:cNvPr>
            <p:cNvSpPr/>
            <p:nvPr/>
          </p:nvSpPr>
          <p:spPr>
            <a:xfrm>
              <a:off x="653715" y="1958412"/>
              <a:ext cx="568800" cy="313508"/>
            </a:xfrm>
            <a:prstGeom prst="rect">
              <a:avLst/>
            </a:prstGeom>
            <a:solidFill>
              <a:srgbClr val="EA0E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AC33BBF6-C945-1C6B-C0B2-EEB1E26D9928}"/>
                </a:ext>
              </a:extLst>
            </p:cNvPr>
            <p:cNvSpPr txBox="1"/>
            <p:nvPr/>
          </p:nvSpPr>
          <p:spPr>
            <a:xfrm>
              <a:off x="808674" y="1957082"/>
              <a:ext cx="413841" cy="338554"/>
            </a:xfrm>
            <a:prstGeom prst="rect">
              <a:avLst/>
            </a:prstGeom>
            <a:noFill/>
          </p:spPr>
          <p:txBody>
            <a:bodyPr wrap="square">
              <a:spAutoFit/>
            </a:bodyPr>
            <a:lstStyle/>
            <a:p>
              <a:r>
                <a:rPr lang="en-US" sz="1600" b="1" dirty="0">
                  <a:solidFill>
                    <a:schemeClr val="bg1"/>
                  </a:solidFill>
                  <a:latin typeface="Calibri" panose="020F0502020204030204" pitchFamily="34" charset="0"/>
                  <a:cs typeface="Calibri" panose="020F0502020204030204" pitchFamily="34" charset="0"/>
                </a:rPr>
                <a:t>02</a:t>
              </a:r>
              <a:endParaRPr lang="en-US" sz="1600" dirty="0"/>
            </a:p>
          </p:txBody>
        </p:sp>
      </p:grpSp>
      <p:grpSp>
        <p:nvGrpSpPr>
          <p:cNvPr id="60" name="Group 59">
            <a:extLst>
              <a:ext uri="{FF2B5EF4-FFF2-40B4-BE49-F238E27FC236}">
                <a16:creationId xmlns:a16="http://schemas.microsoft.com/office/drawing/2014/main" id="{74C62B49-C722-2326-B48D-EB0262FD4C87}"/>
              </a:ext>
            </a:extLst>
          </p:cNvPr>
          <p:cNvGrpSpPr/>
          <p:nvPr/>
        </p:nvGrpSpPr>
        <p:grpSpPr>
          <a:xfrm>
            <a:off x="790217" y="6639076"/>
            <a:ext cx="568800" cy="338554"/>
            <a:chOff x="653715" y="1957082"/>
            <a:chExt cx="568800" cy="338554"/>
          </a:xfrm>
        </p:grpSpPr>
        <p:sp>
          <p:nvSpPr>
            <p:cNvPr id="61" name="Rectangle 60">
              <a:extLst>
                <a:ext uri="{FF2B5EF4-FFF2-40B4-BE49-F238E27FC236}">
                  <a16:creationId xmlns:a16="http://schemas.microsoft.com/office/drawing/2014/main" id="{519F444E-2701-006A-8139-C6A0F4FE5A50}"/>
                </a:ext>
              </a:extLst>
            </p:cNvPr>
            <p:cNvSpPr/>
            <p:nvPr/>
          </p:nvSpPr>
          <p:spPr>
            <a:xfrm>
              <a:off x="653715" y="1958412"/>
              <a:ext cx="568800" cy="313508"/>
            </a:xfrm>
            <a:prstGeom prst="rect">
              <a:avLst/>
            </a:prstGeom>
            <a:solidFill>
              <a:srgbClr val="EA0E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Box 61">
              <a:extLst>
                <a:ext uri="{FF2B5EF4-FFF2-40B4-BE49-F238E27FC236}">
                  <a16:creationId xmlns:a16="http://schemas.microsoft.com/office/drawing/2014/main" id="{388E4468-3D1E-9139-323E-71AAC62172B6}"/>
                </a:ext>
              </a:extLst>
            </p:cNvPr>
            <p:cNvSpPr txBox="1"/>
            <p:nvPr/>
          </p:nvSpPr>
          <p:spPr>
            <a:xfrm>
              <a:off x="808674" y="1957082"/>
              <a:ext cx="413841" cy="338554"/>
            </a:xfrm>
            <a:prstGeom prst="rect">
              <a:avLst/>
            </a:prstGeom>
            <a:noFill/>
          </p:spPr>
          <p:txBody>
            <a:bodyPr wrap="square">
              <a:spAutoFit/>
            </a:bodyPr>
            <a:lstStyle/>
            <a:p>
              <a:r>
                <a:rPr lang="en-US" sz="1600" b="1" dirty="0">
                  <a:solidFill>
                    <a:schemeClr val="bg1"/>
                  </a:solidFill>
                  <a:latin typeface="Calibri" panose="020F0502020204030204" pitchFamily="34" charset="0"/>
                  <a:cs typeface="Calibri" panose="020F0502020204030204" pitchFamily="34" charset="0"/>
                </a:rPr>
                <a:t>03</a:t>
              </a:r>
              <a:endParaRPr lang="en-US" sz="1600" dirty="0"/>
            </a:p>
          </p:txBody>
        </p:sp>
      </p:grpSp>
      <p:grpSp>
        <p:nvGrpSpPr>
          <p:cNvPr id="63" name="Group 62">
            <a:extLst>
              <a:ext uri="{FF2B5EF4-FFF2-40B4-BE49-F238E27FC236}">
                <a16:creationId xmlns:a16="http://schemas.microsoft.com/office/drawing/2014/main" id="{2D2F0400-B506-A717-04A7-2E70BF5DEFE0}"/>
              </a:ext>
            </a:extLst>
          </p:cNvPr>
          <p:cNvGrpSpPr/>
          <p:nvPr/>
        </p:nvGrpSpPr>
        <p:grpSpPr>
          <a:xfrm>
            <a:off x="790217" y="7463259"/>
            <a:ext cx="568800" cy="338554"/>
            <a:chOff x="653715" y="1957082"/>
            <a:chExt cx="568800" cy="338554"/>
          </a:xfrm>
        </p:grpSpPr>
        <p:sp>
          <p:nvSpPr>
            <p:cNvPr id="64" name="Rectangle 63">
              <a:extLst>
                <a:ext uri="{FF2B5EF4-FFF2-40B4-BE49-F238E27FC236}">
                  <a16:creationId xmlns:a16="http://schemas.microsoft.com/office/drawing/2014/main" id="{AAABBBA8-F321-2732-8C97-B990071BA1AB}"/>
                </a:ext>
              </a:extLst>
            </p:cNvPr>
            <p:cNvSpPr/>
            <p:nvPr/>
          </p:nvSpPr>
          <p:spPr>
            <a:xfrm>
              <a:off x="653715" y="1958412"/>
              <a:ext cx="568800" cy="313508"/>
            </a:xfrm>
            <a:prstGeom prst="rect">
              <a:avLst/>
            </a:prstGeom>
            <a:solidFill>
              <a:srgbClr val="EA0E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841904B9-117C-D8F2-0D58-C3838CFD832F}"/>
                </a:ext>
              </a:extLst>
            </p:cNvPr>
            <p:cNvSpPr txBox="1"/>
            <p:nvPr/>
          </p:nvSpPr>
          <p:spPr>
            <a:xfrm>
              <a:off x="808674" y="1957082"/>
              <a:ext cx="413841" cy="338554"/>
            </a:xfrm>
            <a:prstGeom prst="rect">
              <a:avLst/>
            </a:prstGeom>
            <a:noFill/>
          </p:spPr>
          <p:txBody>
            <a:bodyPr wrap="square">
              <a:spAutoFit/>
            </a:bodyPr>
            <a:lstStyle/>
            <a:p>
              <a:r>
                <a:rPr lang="en-US" sz="1600" b="1" dirty="0">
                  <a:solidFill>
                    <a:schemeClr val="bg1"/>
                  </a:solidFill>
                  <a:latin typeface="Calibri" panose="020F0502020204030204" pitchFamily="34" charset="0"/>
                  <a:cs typeface="Calibri" panose="020F0502020204030204" pitchFamily="34" charset="0"/>
                </a:rPr>
                <a:t>04</a:t>
              </a:r>
              <a:endParaRPr lang="en-US" sz="1600" dirty="0"/>
            </a:p>
          </p:txBody>
        </p:sp>
      </p:grpSp>
      <p:grpSp>
        <p:nvGrpSpPr>
          <p:cNvPr id="66" name="Group 65">
            <a:extLst>
              <a:ext uri="{FF2B5EF4-FFF2-40B4-BE49-F238E27FC236}">
                <a16:creationId xmlns:a16="http://schemas.microsoft.com/office/drawing/2014/main" id="{B20A21BC-F0F3-D4D6-B52A-CE9C42F8FB66}"/>
              </a:ext>
            </a:extLst>
          </p:cNvPr>
          <p:cNvGrpSpPr/>
          <p:nvPr/>
        </p:nvGrpSpPr>
        <p:grpSpPr>
          <a:xfrm>
            <a:off x="790217" y="8293876"/>
            <a:ext cx="568800" cy="338554"/>
            <a:chOff x="653715" y="1957082"/>
            <a:chExt cx="568800" cy="338554"/>
          </a:xfrm>
        </p:grpSpPr>
        <p:sp>
          <p:nvSpPr>
            <p:cNvPr id="67" name="Rectangle 66">
              <a:extLst>
                <a:ext uri="{FF2B5EF4-FFF2-40B4-BE49-F238E27FC236}">
                  <a16:creationId xmlns:a16="http://schemas.microsoft.com/office/drawing/2014/main" id="{9C166894-23DF-9734-FFED-93D8C4ACB694}"/>
                </a:ext>
              </a:extLst>
            </p:cNvPr>
            <p:cNvSpPr/>
            <p:nvPr/>
          </p:nvSpPr>
          <p:spPr>
            <a:xfrm>
              <a:off x="653715" y="1958412"/>
              <a:ext cx="568800" cy="313508"/>
            </a:xfrm>
            <a:prstGeom prst="rect">
              <a:avLst/>
            </a:prstGeom>
            <a:solidFill>
              <a:srgbClr val="EA0E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extBox 67">
              <a:extLst>
                <a:ext uri="{FF2B5EF4-FFF2-40B4-BE49-F238E27FC236}">
                  <a16:creationId xmlns:a16="http://schemas.microsoft.com/office/drawing/2014/main" id="{2C0F5F7C-A8B2-6E5B-7E2B-BB9855BF077F}"/>
                </a:ext>
              </a:extLst>
            </p:cNvPr>
            <p:cNvSpPr txBox="1"/>
            <p:nvPr/>
          </p:nvSpPr>
          <p:spPr>
            <a:xfrm>
              <a:off x="808674" y="1957082"/>
              <a:ext cx="413841" cy="338554"/>
            </a:xfrm>
            <a:prstGeom prst="rect">
              <a:avLst/>
            </a:prstGeom>
            <a:noFill/>
          </p:spPr>
          <p:txBody>
            <a:bodyPr wrap="square">
              <a:spAutoFit/>
            </a:bodyPr>
            <a:lstStyle/>
            <a:p>
              <a:r>
                <a:rPr lang="en-US" sz="1600" b="1" dirty="0">
                  <a:solidFill>
                    <a:schemeClr val="bg1"/>
                  </a:solidFill>
                  <a:latin typeface="Calibri" panose="020F0502020204030204" pitchFamily="34" charset="0"/>
                  <a:cs typeface="Calibri" panose="020F0502020204030204" pitchFamily="34" charset="0"/>
                </a:rPr>
                <a:t>05</a:t>
              </a:r>
              <a:endParaRPr lang="en-US" sz="1600" dirty="0"/>
            </a:p>
          </p:txBody>
        </p:sp>
      </p:grpSp>
      <p:grpSp>
        <p:nvGrpSpPr>
          <p:cNvPr id="69" name="Group 68">
            <a:extLst>
              <a:ext uri="{FF2B5EF4-FFF2-40B4-BE49-F238E27FC236}">
                <a16:creationId xmlns:a16="http://schemas.microsoft.com/office/drawing/2014/main" id="{F2D8CD7C-C115-5A6F-08A3-087B53B95E87}"/>
              </a:ext>
            </a:extLst>
          </p:cNvPr>
          <p:cNvGrpSpPr/>
          <p:nvPr/>
        </p:nvGrpSpPr>
        <p:grpSpPr>
          <a:xfrm>
            <a:off x="790217" y="9280233"/>
            <a:ext cx="568800" cy="338554"/>
            <a:chOff x="653715" y="1957082"/>
            <a:chExt cx="568800" cy="338554"/>
          </a:xfrm>
        </p:grpSpPr>
        <p:sp>
          <p:nvSpPr>
            <p:cNvPr id="70" name="Rectangle 69">
              <a:extLst>
                <a:ext uri="{FF2B5EF4-FFF2-40B4-BE49-F238E27FC236}">
                  <a16:creationId xmlns:a16="http://schemas.microsoft.com/office/drawing/2014/main" id="{4F9D2AEC-9E90-68FE-CE8A-00B9181B84A7}"/>
                </a:ext>
              </a:extLst>
            </p:cNvPr>
            <p:cNvSpPr/>
            <p:nvPr/>
          </p:nvSpPr>
          <p:spPr>
            <a:xfrm>
              <a:off x="653715" y="1958412"/>
              <a:ext cx="568800" cy="313508"/>
            </a:xfrm>
            <a:prstGeom prst="rect">
              <a:avLst/>
            </a:prstGeom>
            <a:solidFill>
              <a:srgbClr val="EA0E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70">
              <a:extLst>
                <a:ext uri="{FF2B5EF4-FFF2-40B4-BE49-F238E27FC236}">
                  <a16:creationId xmlns:a16="http://schemas.microsoft.com/office/drawing/2014/main" id="{44402A66-119A-07BF-2BFF-22AB4747A27E}"/>
                </a:ext>
              </a:extLst>
            </p:cNvPr>
            <p:cNvSpPr txBox="1"/>
            <p:nvPr/>
          </p:nvSpPr>
          <p:spPr>
            <a:xfrm>
              <a:off x="808674" y="1957082"/>
              <a:ext cx="413841" cy="338554"/>
            </a:xfrm>
            <a:prstGeom prst="rect">
              <a:avLst/>
            </a:prstGeom>
            <a:noFill/>
          </p:spPr>
          <p:txBody>
            <a:bodyPr wrap="square">
              <a:spAutoFit/>
            </a:bodyPr>
            <a:lstStyle/>
            <a:p>
              <a:r>
                <a:rPr lang="en-US" sz="1600" b="1" dirty="0">
                  <a:solidFill>
                    <a:schemeClr val="bg1"/>
                  </a:solidFill>
                  <a:latin typeface="Calibri" panose="020F0502020204030204" pitchFamily="34" charset="0"/>
                  <a:cs typeface="Calibri" panose="020F0502020204030204" pitchFamily="34" charset="0"/>
                </a:rPr>
                <a:t>06</a:t>
              </a:r>
              <a:endParaRPr lang="en-US" sz="1600" dirty="0"/>
            </a:p>
          </p:txBody>
        </p:sp>
      </p:grpSp>
      <p:cxnSp>
        <p:nvCxnSpPr>
          <p:cNvPr id="72" name="Straight Connector 71">
            <a:extLst>
              <a:ext uri="{FF2B5EF4-FFF2-40B4-BE49-F238E27FC236}">
                <a16:creationId xmlns:a16="http://schemas.microsoft.com/office/drawing/2014/main" id="{C38329BA-39D3-114D-591A-B7F7037B5094}"/>
              </a:ext>
            </a:extLst>
          </p:cNvPr>
          <p:cNvCxnSpPr>
            <a:cxnSpLocks/>
          </p:cNvCxnSpPr>
          <p:nvPr/>
        </p:nvCxnSpPr>
        <p:spPr>
          <a:xfrm>
            <a:off x="934543" y="2370783"/>
            <a:ext cx="6647537" cy="0"/>
          </a:xfrm>
          <a:prstGeom prst="line">
            <a:avLst/>
          </a:prstGeom>
          <a:ln w="12700">
            <a:solidFill>
              <a:srgbClr val="262626"/>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6B41788-6F45-3738-F761-A15961F46EC8}"/>
              </a:ext>
            </a:extLst>
          </p:cNvPr>
          <p:cNvCxnSpPr>
            <a:cxnSpLocks/>
          </p:cNvCxnSpPr>
          <p:nvPr/>
        </p:nvCxnSpPr>
        <p:spPr>
          <a:xfrm>
            <a:off x="934542" y="4681293"/>
            <a:ext cx="6647537" cy="0"/>
          </a:xfrm>
          <a:prstGeom prst="line">
            <a:avLst/>
          </a:prstGeom>
          <a:ln w="12700">
            <a:solidFill>
              <a:srgbClr val="262626"/>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472A952-ACD9-CECB-84AE-721BC7997F4D}"/>
              </a:ext>
            </a:extLst>
          </p:cNvPr>
          <p:cNvCxnSpPr>
            <a:cxnSpLocks/>
          </p:cNvCxnSpPr>
          <p:nvPr/>
        </p:nvCxnSpPr>
        <p:spPr>
          <a:xfrm>
            <a:off x="912137" y="5684298"/>
            <a:ext cx="6647537" cy="0"/>
          </a:xfrm>
          <a:prstGeom prst="line">
            <a:avLst/>
          </a:prstGeom>
          <a:ln w="12700">
            <a:solidFill>
              <a:srgbClr val="262626"/>
            </a:solidFill>
            <a:prstDash val="sys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394DF10-D6A5-0852-8856-D4ABD5B1C926}"/>
              </a:ext>
            </a:extLst>
          </p:cNvPr>
          <p:cNvCxnSpPr>
            <a:cxnSpLocks/>
          </p:cNvCxnSpPr>
          <p:nvPr/>
        </p:nvCxnSpPr>
        <p:spPr>
          <a:xfrm>
            <a:off x="901505" y="6524270"/>
            <a:ext cx="6647537" cy="0"/>
          </a:xfrm>
          <a:prstGeom prst="line">
            <a:avLst/>
          </a:prstGeom>
          <a:ln w="12700">
            <a:solidFill>
              <a:srgbClr val="262626"/>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B88EE77-1046-5AC4-8224-9E77D8882858}"/>
              </a:ext>
            </a:extLst>
          </p:cNvPr>
          <p:cNvCxnSpPr>
            <a:cxnSpLocks/>
          </p:cNvCxnSpPr>
          <p:nvPr/>
        </p:nvCxnSpPr>
        <p:spPr>
          <a:xfrm>
            <a:off x="901505" y="7405528"/>
            <a:ext cx="6647537" cy="0"/>
          </a:xfrm>
          <a:prstGeom prst="line">
            <a:avLst/>
          </a:prstGeom>
          <a:ln w="12700">
            <a:solidFill>
              <a:srgbClr val="262626"/>
            </a:solidFill>
            <a:prstDash val="sys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E8DB54B-3465-F5BF-08CF-BAE39094693A}"/>
              </a:ext>
            </a:extLst>
          </p:cNvPr>
          <p:cNvCxnSpPr>
            <a:cxnSpLocks/>
          </p:cNvCxnSpPr>
          <p:nvPr/>
        </p:nvCxnSpPr>
        <p:spPr>
          <a:xfrm>
            <a:off x="912138" y="8228672"/>
            <a:ext cx="6647537" cy="0"/>
          </a:xfrm>
          <a:prstGeom prst="line">
            <a:avLst/>
          </a:prstGeom>
          <a:ln w="12700">
            <a:solidFill>
              <a:srgbClr val="262626"/>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2ACD6B7-8E3A-D1F9-589B-778E701D3A72}"/>
              </a:ext>
            </a:extLst>
          </p:cNvPr>
          <p:cNvCxnSpPr>
            <a:cxnSpLocks/>
          </p:cNvCxnSpPr>
          <p:nvPr/>
        </p:nvCxnSpPr>
        <p:spPr>
          <a:xfrm>
            <a:off x="912138" y="9236179"/>
            <a:ext cx="6647537" cy="0"/>
          </a:xfrm>
          <a:prstGeom prst="line">
            <a:avLst/>
          </a:prstGeom>
          <a:ln w="12700">
            <a:solidFill>
              <a:srgbClr val="262626"/>
            </a:solidFill>
            <a:prstDash val="sysDash"/>
          </a:ln>
        </p:spPr>
        <p:style>
          <a:lnRef idx="1">
            <a:schemeClr val="accent1"/>
          </a:lnRef>
          <a:fillRef idx="0">
            <a:schemeClr val="accent1"/>
          </a:fillRef>
          <a:effectRef idx="0">
            <a:schemeClr val="accent1"/>
          </a:effectRef>
          <a:fontRef idx="minor">
            <a:schemeClr val="tx1"/>
          </a:fontRef>
        </p:style>
      </p:cxnSp>
      <p:grpSp>
        <p:nvGrpSpPr>
          <p:cNvPr id="80" name="Graphic 2">
            <a:extLst>
              <a:ext uri="{FF2B5EF4-FFF2-40B4-BE49-F238E27FC236}">
                <a16:creationId xmlns:a16="http://schemas.microsoft.com/office/drawing/2014/main" id="{384AE54B-54CA-7429-3A54-63939E78D12F}"/>
              </a:ext>
            </a:extLst>
          </p:cNvPr>
          <p:cNvGrpSpPr/>
          <p:nvPr/>
        </p:nvGrpSpPr>
        <p:grpSpPr>
          <a:xfrm rot="8514844">
            <a:off x="-1174999" y="8937904"/>
            <a:ext cx="2045606" cy="2756792"/>
            <a:chOff x="-2438426" y="3400425"/>
            <a:chExt cx="821276" cy="1106805"/>
          </a:xfrm>
        </p:grpSpPr>
        <p:sp>
          <p:nvSpPr>
            <p:cNvPr id="81" name="Freeform 80">
              <a:extLst>
                <a:ext uri="{FF2B5EF4-FFF2-40B4-BE49-F238E27FC236}">
                  <a16:creationId xmlns:a16="http://schemas.microsoft.com/office/drawing/2014/main" id="{5252C272-3BAC-7B91-61C0-5B5F2E7B86A5}"/>
                </a:ext>
              </a:extLst>
            </p:cNvPr>
            <p:cNvSpPr/>
            <p:nvPr/>
          </p:nvSpPr>
          <p:spPr>
            <a:xfrm>
              <a:off x="-2438426" y="3558540"/>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B4212DC6-F609-9D18-CC41-92E0FF217B3D}"/>
                </a:ext>
              </a:extLst>
            </p:cNvPr>
            <p:cNvSpPr/>
            <p:nvPr/>
          </p:nvSpPr>
          <p:spPr>
            <a:xfrm>
              <a:off x="-2438426" y="3400425"/>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14A7CA07-7629-289C-DBAB-42A6A4D4F826}"/>
                </a:ext>
              </a:extLst>
            </p:cNvPr>
            <p:cNvSpPr/>
            <p:nvPr/>
          </p:nvSpPr>
          <p:spPr>
            <a:xfrm>
              <a:off x="-1890274" y="3874769"/>
              <a:ext cx="273124" cy="316230"/>
            </a:xfrm>
            <a:custGeom>
              <a:avLst/>
              <a:gdLst>
                <a:gd name="connsiteX0" fmla="*/ 273125 w 273124"/>
                <a:gd name="connsiteY0" fmla="*/ 0 h 316230"/>
                <a:gd name="connsiteX1" fmla="*/ 0 w 273124"/>
                <a:gd name="connsiteY1" fmla="*/ 158115 h 316230"/>
                <a:gd name="connsiteX2" fmla="*/ 273125 w 273124"/>
                <a:gd name="connsiteY2" fmla="*/ 316230 h 316230"/>
              </a:gdLst>
              <a:ahLst/>
              <a:cxnLst>
                <a:cxn ang="0">
                  <a:pos x="connsiteX0" y="connsiteY0"/>
                </a:cxn>
                <a:cxn ang="0">
                  <a:pos x="connsiteX1" y="connsiteY1"/>
                </a:cxn>
                <a:cxn ang="0">
                  <a:pos x="connsiteX2" y="connsiteY2"/>
                </a:cxn>
              </a:cxnLst>
              <a:rect l="l" t="t" r="r" b="b"/>
              <a:pathLst>
                <a:path w="273124" h="316230">
                  <a:moveTo>
                    <a:pt x="273125" y="0"/>
                  </a:moveTo>
                  <a:lnTo>
                    <a:pt x="0" y="158115"/>
                  </a:lnTo>
                  <a:lnTo>
                    <a:pt x="273125" y="316230"/>
                  </a:lnTo>
                  <a:close/>
                </a:path>
              </a:pathLst>
            </a:custGeom>
            <a:solidFill>
              <a:srgbClr val="BC0A78"/>
            </a:solidFill>
            <a:ln w="9512"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B41716F6-C3E8-03F9-7BE0-8DDB3B75488A}"/>
                </a:ext>
              </a:extLst>
            </p:cNvPr>
            <p:cNvSpPr/>
            <p:nvPr/>
          </p:nvSpPr>
          <p:spPr>
            <a:xfrm>
              <a:off x="-1890274" y="4032884"/>
              <a:ext cx="273124" cy="316230"/>
            </a:xfrm>
            <a:custGeom>
              <a:avLst/>
              <a:gdLst>
                <a:gd name="connsiteX0" fmla="*/ 0 w 273124"/>
                <a:gd name="connsiteY0" fmla="*/ 316230 h 316230"/>
                <a:gd name="connsiteX1" fmla="*/ 273125 w 273124"/>
                <a:gd name="connsiteY1" fmla="*/ 158115 h 316230"/>
                <a:gd name="connsiteX2" fmla="*/ 0 w 273124"/>
                <a:gd name="connsiteY2" fmla="*/ 0 h 316230"/>
              </a:gdLst>
              <a:ahLst/>
              <a:cxnLst>
                <a:cxn ang="0">
                  <a:pos x="connsiteX0" y="connsiteY0"/>
                </a:cxn>
                <a:cxn ang="0">
                  <a:pos x="connsiteX1" y="connsiteY1"/>
                </a:cxn>
                <a:cxn ang="0">
                  <a:pos x="connsiteX2" y="connsiteY2"/>
                </a:cxn>
              </a:cxnLst>
              <a:rect l="l" t="t" r="r" b="b"/>
              <a:pathLst>
                <a:path w="273124" h="316230">
                  <a:moveTo>
                    <a:pt x="0" y="316230"/>
                  </a:moveTo>
                  <a:lnTo>
                    <a:pt x="273125" y="158115"/>
                  </a:lnTo>
                  <a:lnTo>
                    <a:pt x="0" y="0"/>
                  </a:lnTo>
                  <a:close/>
                </a:path>
              </a:pathLst>
            </a:custGeom>
            <a:solidFill>
              <a:srgbClr val="E90989"/>
            </a:solidFill>
            <a:ln w="9512"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372E808C-B2FE-7545-98CE-F24879FEDB1E}"/>
                </a:ext>
              </a:extLst>
            </p:cNvPr>
            <p:cNvSpPr/>
            <p:nvPr/>
          </p:nvSpPr>
          <p:spPr>
            <a:xfrm>
              <a:off x="-2164350" y="3400425"/>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E90989"/>
            </a:solidFill>
            <a:ln w="9512"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EC7A4C75-DC62-D55A-5079-9C86074B089B}"/>
                </a:ext>
              </a:extLst>
            </p:cNvPr>
            <p:cNvSpPr/>
            <p:nvPr/>
          </p:nvSpPr>
          <p:spPr>
            <a:xfrm>
              <a:off x="-2164350" y="3558540"/>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BC0A78"/>
            </a:solidFill>
            <a:ln w="9512"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A4FEBD66-FF88-C85F-3C1D-1119A0A9DCB8}"/>
                </a:ext>
              </a:extLst>
            </p:cNvPr>
            <p:cNvSpPr/>
            <p:nvPr/>
          </p:nvSpPr>
          <p:spPr>
            <a:xfrm>
              <a:off x="-2438426" y="3874769"/>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2AED7BEC-F84B-6064-E2AA-94FBE002C72A}"/>
                </a:ext>
              </a:extLst>
            </p:cNvPr>
            <p:cNvSpPr/>
            <p:nvPr/>
          </p:nvSpPr>
          <p:spPr>
            <a:xfrm>
              <a:off x="-2438426" y="4032884"/>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8128A15F-BCD9-F840-F86D-FF76302E7F71}"/>
                </a:ext>
              </a:extLst>
            </p:cNvPr>
            <p:cNvSpPr/>
            <p:nvPr/>
          </p:nvSpPr>
          <p:spPr>
            <a:xfrm>
              <a:off x="-2438426" y="4191000"/>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451A54"/>
            </a:solidFill>
            <a:ln w="9512"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7B195D00-A618-036B-784B-07DEAE08D78B}"/>
                </a:ext>
              </a:extLst>
            </p:cNvPr>
            <p:cNvSpPr/>
            <p:nvPr/>
          </p:nvSpPr>
          <p:spPr>
            <a:xfrm>
              <a:off x="-2164350" y="4191000"/>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573568"/>
            </a:solidFill>
            <a:ln w="9512"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96E5DE64-5E36-28F4-45D4-5C81C00003DF}"/>
                </a:ext>
              </a:extLst>
            </p:cNvPr>
            <p:cNvSpPr/>
            <p:nvPr/>
          </p:nvSpPr>
          <p:spPr>
            <a:xfrm>
              <a:off x="-1890274" y="3558540"/>
              <a:ext cx="273124" cy="316229"/>
            </a:xfrm>
            <a:custGeom>
              <a:avLst/>
              <a:gdLst>
                <a:gd name="connsiteX0" fmla="*/ 273125 w 273124"/>
                <a:gd name="connsiteY0" fmla="*/ 0 h 316229"/>
                <a:gd name="connsiteX1" fmla="*/ 0 w 273124"/>
                <a:gd name="connsiteY1" fmla="*/ 158115 h 316229"/>
                <a:gd name="connsiteX2" fmla="*/ 273125 w 273124"/>
                <a:gd name="connsiteY2" fmla="*/ 316230 h 316229"/>
              </a:gdLst>
              <a:ahLst/>
              <a:cxnLst>
                <a:cxn ang="0">
                  <a:pos x="connsiteX0" y="connsiteY0"/>
                </a:cxn>
                <a:cxn ang="0">
                  <a:pos x="connsiteX1" y="connsiteY1"/>
                </a:cxn>
                <a:cxn ang="0">
                  <a:pos x="connsiteX2" y="connsiteY2"/>
                </a:cxn>
              </a:cxnLst>
              <a:rect l="l" t="t" r="r" b="b"/>
              <a:pathLst>
                <a:path w="273124" h="316229">
                  <a:moveTo>
                    <a:pt x="273125" y="0"/>
                  </a:moveTo>
                  <a:lnTo>
                    <a:pt x="0" y="158115"/>
                  </a:lnTo>
                  <a:lnTo>
                    <a:pt x="273125" y="316230"/>
                  </a:lnTo>
                  <a:close/>
                </a:path>
              </a:pathLst>
            </a:custGeom>
            <a:solidFill>
              <a:srgbClr val="451A54"/>
            </a:solidFill>
            <a:ln w="9512"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D8E65B9B-809C-C485-C156-28933207ECE6}"/>
                </a:ext>
              </a:extLst>
            </p:cNvPr>
            <p:cNvSpPr/>
            <p:nvPr/>
          </p:nvSpPr>
          <p:spPr>
            <a:xfrm>
              <a:off x="-2164350" y="371665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A63CBC"/>
            </a:solidFill>
            <a:ln w="9512"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24990C66-7C22-B2DE-F94C-B00CD8487695}"/>
                </a:ext>
              </a:extLst>
            </p:cNvPr>
            <p:cNvSpPr/>
            <p:nvPr/>
          </p:nvSpPr>
          <p:spPr>
            <a:xfrm>
              <a:off x="-1890274" y="3716655"/>
              <a:ext cx="273124" cy="316229"/>
            </a:xfrm>
            <a:custGeom>
              <a:avLst/>
              <a:gdLst>
                <a:gd name="connsiteX0" fmla="*/ 0 w 273124"/>
                <a:gd name="connsiteY0" fmla="*/ 316230 h 316229"/>
                <a:gd name="connsiteX1" fmla="*/ 273125 w 273124"/>
                <a:gd name="connsiteY1" fmla="*/ 158115 h 316229"/>
                <a:gd name="connsiteX2" fmla="*/ 0 w 273124"/>
                <a:gd name="connsiteY2" fmla="*/ 0 h 316229"/>
              </a:gdLst>
              <a:ahLst/>
              <a:cxnLst>
                <a:cxn ang="0">
                  <a:pos x="connsiteX0" y="connsiteY0"/>
                </a:cxn>
                <a:cxn ang="0">
                  <a:pos x="connsiteX1" y="connsiteY1"/>
                </a:cxn>
                <a:cxn ang="0">
                  <a:pos x="connsiteX2" y="connsiteY2"/>
                </a:cxn>
              </a:cxnLst>
              <a:rect l="l" t="t" r="r" b="b"/>
              <a:pathLst>
                <a:path w="273124" h="316229">
                  <a:moveTo>
                    <a:pt x="0" y="316230"/>
                  </a:moveTo>
                  <a:lnTo>
                    <a:pt x="273125" y="158115"/>
                  </a:lnTo>
                  <a:lnTo>
                    <a:pt x="0" y="0"/>
                  </a:lnTo>
                  <a:close/>
                </a:path>
              </a:pathLst>
            </a:custGeom>
            <a:solidFill>
              <a:srgbClr val="7E2A8C"/>
            </a:solidFill>
            <a:ln w="9512" cap="flat">
              <a:noFill/>
              <a:prstDash val="solid"/>
              <a:miter/>
            </a:ln>
          </p:spPr>
          <p:txBody>
            <a:bodyPr rtlCol="0" anchor="ctr"/>
            <a:lstStyle/>
            <a:p>
              <a:endParaRPr lang="en-US"/>
            </a:p>
          </p:txBody>
        </p:sp>
      </p:grpSp>
    </p:spTree>
    <p:extLst>
      <p:ext uri="{BB962C8B-B14F-4D97-AF65-F5344CB8AC3E}">
        <p14:creationId xmlns:p14="http://schemas.microsoft.com/office/powerpoint/2010/main" val="4255913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9620A6D-EEDA-A543-BCD1-C308C18EBD19}"/>
              </a:ext>
            </a:extLst>
          </p:cNvPr>
          <p:cNvSpPr>
            <a:spLocks noGrp="1"/>
          </p:cNvSpPr>
          <p:nvPr>
            <p:ph type="body" sz="quarter" idx="47"/>
          </p:nvPr>
        </p:nvSpPr>
        <p:spPr>
          <a:xfrm>
            <a:off x="1337397" y="3039902"/>
            <a:ext cx="4937888" cy="853742"/>
          </a:xfrm>
        </p:spPr>
        <p:txBody>
          <a:bodyPr/>
          <a:lstStyle/>
          <a:p>
            <a:pPr>
              <a:lnSpc>
                <a:spcPts val="2340"/>
              </a:lnSpc>
              <a:spcBef>
                <a:spcPts val="0"/>
              </a:spcBef>
            </a:pPr>
            <a:r>
              <a:rPr lang="en-US" sz="2200" b="0" dirty="0"/>
              <a:t>Working to empower future female innovators through inspiration, skills, and networks to make an impact in the field of STEAM through education, reemployment or entrepreneurship </a:t>
            </a:r>
          </a:p>
        </p:txBody>
      </p:sp>
      <p:sp>
        <p:nvSpPr>
          <p:cNvPr id="32" name="Text Placeholder 8">
            <a:extLst>
              <a:ext uri="{FF2B5EF4-FFF2-40B4-BE49-F238E27FC236}">
                <a16:creationId xmlns:a16="http://schemas.microsoft.com/office/drawing/2014/main" id="{52F1197A-8E5C-EFC2-777C-6C3D98A99234}"/>
              </a:ext>
            </a:extLst>
          </p:cNvPr>
          <p:cNvSpPr txBox="1">
            <a:spLocks/>
          </p:cNvSpPr>
          <p:nvPr/>
        </p:nvSpPr>
        <p:spPr>
          <a:xfrm>
            <a:off x="1039200" y="1226830"/>
            <a:ext cx="5595470" cy="1112797"/>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2pPr>
            <a:lvl3pPr marL="259117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3pPr>
            <a:lvl4pPr marL="362764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4pPr>
            <a:lvl5pPr marL="4664118"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ctr">
              <a:spcBef>
                <a:spcPts val="0"/>
              </a:spcBef>
              <a:buNone/>
            </a:pPr>
            <a:endParaRPr lang="en-US" sz="800" b="1" dirty="0">
              <a:solidFill>
                <a:srgbClr val="EA0E8B"/>
              </a:solidFill>
            </a:endParaRPr>
          </a:p>
          <a:p>
            <a:pPr marL="0" indent="0" algn="ctr">
              <a:lnSpc>
                <a:spcPts val="3900"/>
              </a:lnSpc>
              <a:spcBef>
                <a:spcPts val="0"/>
              </a:spcBef>
              <a:buNone/>
            </a:pPr>
            <a:r>
              <a:rPr lang="en-US" sz="4500" b="1" dirty="0">
                <a:solidFill>
                  <a:srgbClr val="EA0E8B"/>
                </a:solidFill>
              </a:rPr>
              <a:t>LEARNING </a:t>
            </a:r>
          </a:p>
          <a:p>
            <a:pPr marL="0" indent="0" algn="ctr">
              <a:lnSpc>
                <a:spcPts val="3900"/>
              </a:lnSpc>
              <a:spcBef>
                <a:spcPts val="0"/>
              </a:spcBef>
              <a:buNone/>
            </a:pPr>
            <a:r>
              <a:rPr lang="en-US" sz="4500" b="1" dirty="0">
                <a:solidFill>
                  <a:srgbClr val="EA0E8B"/>
                </a:solidFill>
              </a:rPr>
              <a:t>CENTRE TOOLBOX</a:t>
            </a:r>
          </a:p>
        </p:txBody>
      </p:sp>
      <p:pic>
        <p:nvPicPr>
          <p:cNvPr id="46" name="Picture Placeholder 45">
            <a:extLst>
              <a:ext uri="{FF2B5EF4-FFF2-40B4-BE49-F238E27FC236}">
                <a16:creationId xmlns:a16="http://schemas.microsoft.com/office/drawing/2014/main" id="{6E101901-A061-8DD1-6173-4B5C12D5A5C4}"/>
              </a:ext>
            </a:extLst>
          </p:cNvPr>
          <p:cNvPicPr>
            <a:picLocks noGrp="1" noChangeAspect="1"/>
          </p:cNvPicPr>
          <p:nvPr>
            <p:ph type="pic" sz="quarter" idx="10"/>
          </p:nvPr>
        </p:nvPicPr>
        <p:blipFill>
          <a:blip r:embed="rId2"/>
          <a:srcRect t="6247" b="6247"/>
          <a:stretch>
            <a:fillRect/>
          </a:stretch>
        </p:blipFill>
        <p:spPr/>
      </p:pic>
      <p:grpSp>
        <p:nvGrpSpPr>
          <p:cNvPr id="47" name="Graphic 2">
            <a:extLst>
              <a:ext uri="{FF2B5EF4-FFF2-40B4-BE49-F238E27FC236}">
                <a16:creationId xmlns:a16="http://schemas.microsoft.com/office/drawing/2014/main" id="{3FC00D06-594A-E01F-7F6B-F52EBAD3F4F1}"/>
              </a:ext>
            </a:extLst>
          </p:cNvPr>
          <p:cNvGrpSpPr/>
          <p:nvPr/>
        </p:nvGrpSpPr>
        <p:grpSpPr>
          <a:xfrm rot="19744893">
            <a:off x="-1137574" y="2869656"/>
            <a:ext cx="3048426" cy="4403078"/>
            <a:chOff x="-2438426" y="3400425"/>
            <a:chExt cx="1095352" cy="1582102"/>
          </a:xfrm>
        </p:grpSpPr>
        <p:sp>
          <p:nvSpPr>
            <p:cNvPr id="48" name="Freeform 47">
              <a:extLst>
                <a:ext uri="{FF2B5EF4-FFF2-40B4-BE49-F238E27FC236}">
                  <a16:creationId xmlns:a16="http://schemas.microsoft.com/office/drawing/2014/main" id="{347F760F-E25A-2779-85EF-5E84CA4A37F2}"/>
                </a:ext>
              </a:extLst>
            </p:cNvPr>
            <p:cNvSpPr/>
            <p:nvPr/>
          </p:nvSpPr>
          <p:spPr>
            <a:xfrm>
              <a:off x="-1617150" y="434911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E90989"/>
            </a:solidFill>
            <a:ln w="9512"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31747C7-0D2F-4B2A-4D1A-97AEB0E8903C}"/>
                </a:ext>
              </a:extLst>
            </p:cNvPr>
            <p:cNvSpPr/>
            <p:nvPr/>
          </p:nvSpPr>
          <p:spPr>
            <a:xfrm>
              <a:off x="-1617150" y="4191000"/>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BC0A78"/>
            </a:solidFill>
            <a:ln w="9512"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B3D558A5-912E-3776-3473-161746A53234}"/>
                </a:ext>
              </a:extLst>
            </p:cNvPr>
            <p:cNvSpPr/>
            <p:nvPr/>
          </p:nvSpPr>
          <p:spPr>
            <a:xfrm>
              <a:off x="-1890274" y="4349115"/>
              <a:ext cx="273124" cy="316229"/>
            </a:xfrm>
            <a:custGeom>
              <a:avLst/>
              <a:gdLst>
                <a:gd name="connsiteX0" fmla="*/ 0 w 273124"/>
                <a:gd name="connsiteY0" fmla="*/ 316230 h 316229"/>
                <a:gd name="connsiteX1" fmla="*/ 273125 w 273124"/>
                <a:gd name="connsiteY1" fmla="*/ 158115 h 316229"/>
                <a:gd name="connsiteX2" fmla="*/ 0 w 273124"/>
                <a:gd name="connsiteY2" fmla="*/ 0 h 316229"/>
              </a:gdLst>
              <a:ahLst/>
              <a:cxnLst>
                <a:cxn ang="0">
                  <a:pos x="connsiteX0" y="connsiteY0"/>
                </a:cxn>
                <a:cxn ang="0">
                  <a:pos x="connsiteX1" y="connsiteY1"/>
                </a:cxn>
                <a:cxn ang="0">
                  <a:pos x="connsiteX2" y="connsiteY2"/>
                </a:cxn>
              </a:cxnLst>
              <a:rect l="l" t="t" r="r" b="b"/>
              <a:pathLst>
                <a:path w="273124" h="316229">
                  <a:moveTo>
                    <a:pt x="0" y="316230"/>
                  </a:moveTo>
                  <a:lnTo>
                    <a:pt x="273125" y="158115"/>
                  </a:lnTo>
                  <a:lnTo>
                    <a:pt x="0" y="0"/>
                  </a:lnTo>
                  <a:close/>
                </a:path>
              </a:pathLst>
            </a:custGeom>
            <a:solidFill>
              <a:srgbClr val="451A54"/>
            </a:solidFill>
            <a:ln w="9512"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45820843-E25E-49FC-2373-4BF2F5A01EAC}"/>
                </a:ext>
              </a:extLst>
            </p:cNvPr>
            <p:cNvSpPr/>
            <p:nvPr/>
          </p:nvSpPr>
          <p:spPr>
            <a:xfrm>
              <a:off x="-2438426" y="3558540"/>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4ECAC59-6622-253D-8206-5E18759F89E4}"/>
                </a:ext>
              </a:extLst>
            </p:cNvPr>
            <p:cNvSpPr/>
            <p:nvPr/>
          </p:nvSpPr>
          <p:spPr>
            <a:xfrm>
              <a:off x="-2438426" y="3400425"/>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713C6035-76F8-B526-B6DF-C123AAFF91EC}"/>
                </a:ext>
              </a:extLst>
            </p:cNvPr>
            <p:cNvSpPr/>
            <p:nvPr/>
          </p:nvSpPr>
          <p:spPr>
            <a:xfrm>
              <a:off x="-1617150" y="4665344"/>
              <a:ext cx="274076" cy="317182"/>
            </a:xfrm>
            <a:custGeom>
              <a:avLst/>
              <a:gdLst>
                <a:gd name="connsiteX0" fmla="*/ 274076 w 274076"/>
                <a:gd name="connsiteY0" fmla="*/ 0 h 317182"/>
                <a:gd name="connsiteX1" fmla="*/ 0 w 274076"/>
                <a:gd name="connsiteY1" fmla="*/ 159068 h 317182"/>
                <a:gd name="connsiteX2" fmla="*/ 274076 w 274076"/>
                <a:gd name="connsiteY2" fmla="*/ 317183 h 317182"/>
              </a:gdLst>
              <a:ahLst/>
              <a:cxnLst>
                <a:cxn ang="0">
                  <a:pos x="connsiteX0" y="connsiteY0"/>
                </a:cxn>
                <a:cxn ang="0">
                  <a:pos x="connsiteX1" y="connsiteY1"/>
                </a:cxn>
                <a:cxn ang="0">
                  <a:pos x="connsiteX2" y="connsiteY2"/>
                </a:cxn>
              </a:cxnLst>
              <a:rect l="l" t="t" r="r" b="b"/>
              <a:pathLst>
                <a:path w="274076" h="317182">
                  <a:moveTo>
                    <a:pt x="274076" y="0"/>
                  </a:moveTo>
                  <a:lnTo>
                    <a:pt x="0" y="159068"/>
                  </a:lnTo>
                  <a:lnTo>
                    <a:pt x="274076" y="317183"/>
                  </a:lnTo>
                  <a:close/>
                </a:path>
              </a:pathLst>
            </a:custGeom>
            <a:solidFill>
              <a:srgbClr val="451A54"/>
            </a:solidFill>
            <a:ln w="9512"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A27D870-1C8F-0A0C-61B6-7CA5252F5AB8}"/>
                </a:ext>
              </a:extLst>
            </p:cNvPr>
            <p:cNvSpPr/>
            <p:nvPr/>
          </p:nvSpPr>
          <p:spPr>
            <a:xfrm>
              <a:off x="-1890274" y="3874769"/>
              <a:ext cx="273124" cy="316230"/>
            </a:xfrm>
            <a:custGeom>
              <a:avLst/>
              <a:gdLst>
                <a:gd name="connsiteX0" fmla="*/ 273125 w 273124"/>
                <a:gd name="connsiteY0" fmla="*/ 0 h 316230"/>
                <a:gd name="connsiteX1" fmla="*/ 0 w 273124"/>
                <a:gd name="connsiteY1" fmla="*/ 158115 h 316230"/>
                <a:gd name="connsiteX2" fmla="*/ 273125 w 273124"/>
                <a:gd name="connsiteY2" fmla="*/ 316230 h 316230"/>
              </a:gdLst>
              <a:ahLst/>
              <a:cxnLst>
                <a:cxn ang="0">
                  <a:pos x="connsiteX0" y="connsiteY0"/>
                </a:cxn>
                <a:cxn ang="0">
                  <a:pos x="connsiteX1" y="connsiteY1"/>
                </a:cxn>
                <a:cxn ang="0">
                  <a:pos x="connsiteX2" y="connsiteY2"/>
                </a:cxn>
              </a:cxnLst>
              <a:rect l="l" t="t" r="r" b="b"/>
              <a:pathLst>
                <a:path w="273124" h="316230">
                  <a:moveTo>
                    <a:pt x="273125" y="0"/>
                  </a:moveTo>
                  <a:lnTo>
                    <a:pt x="0" y="158115"/>
                  </a:lnTo>
                  <a:lnTo>
                    <a:pt x="273125" y="316230"/>
                  </a:lnTo>
                  <a:close/>
                </a:path>
              </a:pathLst>
            </a:custGeom>
            <a:solidFill>
              <a:srgbClr val="BC0A78"/>
            </a:solidFill>
            <a:ln w="9512"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E6B5ABA-8A93-8B3B-4364-8CDE8429E42E}"/>
                </a:ext>
              </a:extLst>
            </p:cNvPr>
            <p:cNvSpPr/>
            <p:nvPr/>
          </p:nvSpPr>
          <p:spPr>
            <a:xfrm>
              <a:off x="-1890274" y="4032884"/>
              <a:ext cx="273124" cy="316230"/>
            </a:xfrm>
            <a:custGeom>
              <a:avLst/>
              <a:gdLst>
                <a:gd name="connsiteX0" fmla="*/ 0 w 273124"/>
                <a:gd name="connsiteY0" fmla="*/ 316230 h 316230"/>
                <a:gd name="connsiteX1" fmla="*/ 273125 w 273124"/>
                <a:gd name="connsiteY1" fmla="*/ 158115 h 316230"/>
                <a:gd name="connsiteX2" fmla="*/ 0 w 273124"/>
                <a:gd name="connsiteY2" fmla="*/ 0 h 316230"/>
              </a:gdLst>
              <a:ahLst/>
              <a:cxnLst>
                <a:cxn ang="0">
                  <a:pos x="connsiteX0" y="connsiteY0"/>
                </a:cxn>
                <a:cxn ang="0">
                  <a:pos x="connsiteX1" y="connsiteY1"/>
                </a:cxn>
                <a:cxn ang="0">
                  <a:pos x="connsiteX2" y="connsiteY2"/>
                </a:cxn>
              </a:cxnLst>
              <a:rect l="l" t="t" r="r" b="b"/>
              <a:pathLst>
                <a:path w="273124" h="316230">
                  <a:moveTo>
                    <a:pt x="0" y="316230"/>
                  </a:moveTo>
                  <a:lnTo>
                    <a:pt x="273125" y="158115"/>
                  </a:lnTo>
                  <a:lnTo>
                    <a:pt x="0" y="0"/>
                  </a:lnTo>
                  <a:close/>
                </a:path>
              </a:pathLst>
            </a:custGeom>
            <a:solidFill>
              <a:srgbClr val="E90989"/>
            </a:solidFill>
            <a:ln w="9512"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751739F-9F8D-240D-2C2D-AECB00714F43}"/>
                </a:ext>
              </a:extLst>
            </p:cNvPr>
            <p:cNvSpPr/>
            <p:nvPr/>
          </p:nvSpPr>
          <p:spPr>
            <a:xfrm>
              <a:off x="-2164350" y="3400425"/>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E90989"/>
            </a:solidFill>
            <a:ln w="9512"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343B3956-8599-7831-F6E2-C3AC15A32B17}"/>
                </a:ext>
              </a:extLst>
            </p:cNvPr>
            <p:cNvSpPr/>
            <p:nvPr/>
          </p:nvSpPr>
          <p:spPr>
            <a:xfrm>
              <a:off x="-2164350" y="3558540"/>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BC0A78"/>
            </a:solidFill>
            <a:ln w="9512"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2D2A92E-93F7-DFDC-4C7B-B75B6BE8B12C}"/>
                </a:ext>
              </a:extLst>
            </p:cNvPr>
            <p:cNvSpPr/>
            <p:nvPr/>
          </p:nvSpPr>
          <p:spPr>
            <a:xfrm>
              <a:off x="-2164350" y="434911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BC0A78"/>
            </a:solidFill>
            <a:ln w="9512"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BF1E4CD0-5B21-30FA-DAC5-C8AD327545A3}"/>
                </a:ext>
              </a:extLst>
            </p:cNvPr>
            <p:cNvSpPr/>
            <p:nvPr/>
          </p:nvSpPr>
          <p:spPr>
            <a:xfrm>
              <a:off x="-2164350" y="4507230"/>
              <a:ext cx="274076" cy="317182"/>
            </a:xfrm>
            <a:custGeom>
              <a:avLst/>
              <a:gdLst>
                <a:gd name="connsiteX0" fmla="*/ 0 w 274076"/>
                <a:gd name="connsiteY0" fmla="*/ 317182 h 317182"/>
                <a:gd name="connsiteX1" fmla="*/ 274076 w 274076"/>
                <a:gd name="connsiteY1" fmla="*/ 158115 h 317182"/>
                <a:gd name="connsiteX2" fmla="*/ 0 w 274076"/>
                <a:gd name="connsiteY2" fmla="*/ 0 h 317182"/>
              </a:gdLst>
              <a:ahLst/>
              <a:cxnLst>
                <a:cxn ang="0">
                  <a:pos x="connsiteX0" y="connsiteY0"/>
                </a:cxn>
                <a:cxn ang="0">
                  <a:pos x="connsiteX1" y="connsiteY1"/>
                </a:cxn>
                <a:cxn ang="0">
                  <a:pos x="connsiteX2" y="connsiteY2"/>
                </a:cxn>
              </a:cxnLst>
              <a:rect l="l" t="t" r="r" b="b"/>
              <a:pathLst>
                <a:path w="274076" h="317182">
                  <a:moveTo>
                    <a:pt x="0" y="317182"/>
                  </a:moveTo>
                  <a:lnTo>
                    <a:pt x="274076" y="158115"/>
                  </a:lnTo>
                  <a:lnTo>
                    <a:pt x="0" y="0"/>
                  </a:lnTo>
                  <a:close/>
                </a:path>
              </a:pathLst>
            </a:custGeom>
            <a:solidFill>
              <a:srgbClr val="E90989"/>
            </a:solidFill>
            <a:ln w="9512"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6DD4D7C-74E5-50B6-6E25-ECDE553745EF}"/>
                </a:ext>
              </a:extLst>
            </p:cNvPr>
            <p:cNvSpPr/>
            <p:nvPr/>
          </p:nvSpPr>
          <p:spPr>
            <a:xfrm>
              <a:off x="-2438426" y="3874769"/>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FDDC281-1FEE-A8F9-34B1-0CCAB71EDAE6}"/>
                </a:ext>
              </a:extLst>
            </p:cNvPr>
            <p:cNvSpPr/>
            <p:nvPr/>
          </p:nvSpPr>
          <p:spPr>
            <a:xfrm>
              <a:off x="-2438426" y="4032884"/>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53090BD9-7CE1-3772-EC16-0DC264DAD59A}"/>
                </a:ext>
              </a:extLst>
            </p:cNvPr>
            <p:cNvSpPr/>
            <p:nvPr/>
          </p:nvSpPr>
          <p:spPr>
            <a:xfrm>
              <a:off x="-2438426" y="4191000"/>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451A54"/>
            </a:solidFill>
            <a:ln w="9512"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7894BF00-72DF-9A61-8B74-550BE6E11140}"/>
                </a:ext>
              </a:extLst>
            </p:cNvPr>
            <p:cNvSpPr/>
            <p:nvPr/>
          </p:nvSpPr>
          <p:spPr>
            <a:xfrm>
              <a:off x="-2164350" y="4191000"/>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573568"/>
            </a:solidFill>
            <a:ln w="9512"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262A15BF-AC64-5644-C80C-BE20155865C9}"/>
                </a:ext>
              </a:extLst>
            </p:cNvPr>
            <p:cNvSpPr/>
            <p:nvPr/>
          </p:nvSpPr>
          <p:spPr>
            <a:xfrm>
              <a:off x="-2438426" y="3716655"/>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451A54"/>
            </a:solidFill>
            <a:ln w="9512"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38C308C3-C1C9-AB4C-182C-9585F05F7C89}"/>
                </a:ext>
              </a:extLst>
            </p:cNvPr>
            <p:cNvSpPr/>
            <p:nvPr/>
          </p:nvSpPr>
          <p:spPr>
            <a:xfrm>
              <a:off x="-1890274" y="3558540"/>
              <a:ext cx="273124" cy="316229"/>
            </a:xfrm>
            <a:custGeom>
              <a:avLst/>
              <a:gdLst>
                <a:gd name="connsiteX0" fmla="*/ 273125 w 273124"/>
                <a:gd name="connsiteY0" fmla="*/ 0 h 316229"/>
                <a:gd name="connsiteX1" fmla="*/ 0 w 273124"/>
                <a:gd name="connsiteY1" fmla="*/ 158115 h 316229"/>
                <a:gd name="connsiteX2" fmla="*/ 273125 w 273124"/>
                <a:gd name="connsiteY2" fmla="*/ 316230 h 316229"/>
              </a:gdLst>
              <a:ahLst/>
              <a:cxnLst>
                <a:cxn ang="0">
                  <a:pos x="connsiteX0" y="connsiteY0"/>
                </a:cxn>
                <a:cxn ang="0">
                  <a:pos x="connsiteX1" y="connsiteY1"/>
                </a:cxn>
                <a:cxn ang="0">
                  <a:pos x="connsiteX2" y="connsiteY2"/>
                </a:cxn>
              </a:cxnLst>
              <a:rect l="l" t="t" r="r" b="b"/>
              <a:pathLst>
                <a:path w="273124" h="316229">
                  <a:moveTo>
                    <a:pt x="273125" y="0"/>
                  </a:moveTo>
                  <a:lnTo>
                    <a:pt x="0" y="158115"/>
                  </a:lnTo>
                  <a:lnTo>
                    <a:pt x="273125" y="316230"/>
                  </a:lnTo>
                  <a:close/>
                </a:path>
              </a:pathLst>
            </a:custGeom>
            <a:solidFill>
              <a:srgbClr val="451A54"/>
            </a:solidFill>
            <a:ln w="9512"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55A0D892-D8B5-0EA5-8713-233CAEC98EBE}"/>
                </a:ext>
              </a:extLst>
            </p:cNvPr>
            <p:cNvSpPr/>
            <p:nvPr/>
          </p:nvSpPr>
          <p:spPr>
            <a:xfrm>
              <a:off x="-1617150" y="3558540"/>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573568"/>
            </a:solidFill>
            <a:ln w="9512"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56A0E47B-2CDE-F51D-D44A-C18584D9E855}"/>
                </a:ext>
              </a:extLst>
            </p:cNvPr>
            <p:cNvSpPr/>
            <p:nvPr/>
          </p:nvSpPr>
          <p:spPr>
            <a:xfrm>
              <a:off x="-1890274" y="4507230"/>
              <a:ext cx="273124" cy="317182"/>
            </a:xfrm>
            <a:custGeom>
              <a:avLst/>
              <a:gdLst>
                <a:gd name="connsiteX0" fmla="*/ 273125 w 273124"/>
                <a:gd name="connsiteY0" fmla="*/ 0 h 317182"/>
                <a:gd name="connsiteX1" fmla="*/ 0 w 273124"/>
                <a:gd name="connsiteY1" fmla="*/ 158115 h 317182"/>
                <a:gd name="connsiteX2" fmla="*/ 273125 w 273124"/>
                <a:gd name="connsiteY2" fmla="*/ 317182 h 317182"/>
              </a:gdLst>
              <a:ahLst/>
              <a:cxnLst>
                <a:cxn ang="0">
                  <a:pos x="connsiteX0" y="connsiteY0"/>
                </a:cxn>
                <a:cxn ang="0">
                  <a:pos x="connsiteX1" y="connsiteY1"/>
                </a:cxn>
                <a:cxn ang="0">
                  <a:pos x="connsiteX2" y="connsiteY2"/>
                </a:cxn>
              </a:cxnLst>
              <a:rect l="l" t="t" r="r" b="b"/>
              <a:pathLst>
                <a:path w="273124" h="317182">
                  <a:moveTo>
                    <a:pt x="273125" y="0"/>
                  </a:moveTo>
                  <a:lnTo>
                    <a:pt x="0" y="158115"/>
                  </a:lnTo>
                  <a:lnTo>
                    <a:pt x="273125" y="317182"/>
                  </a:lnTo>
                  <a:close/>
                </a:path>
              </a:pathLst>
            </a:custGeom>
            <a:solidFill>
              <a:srgbClr val="573568"/>
            </a:solidFill>
            <a:ln w="9512"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00D81729-0F70-AD2D-E731-2F2B07162ED6}"/>
                </a:ext>
              </a:extLst>
            </p:cNvPr>
            <p:cNvSpPr/>
            <p:nvPr/>
          </p:nvSpPr>
          <p:spPr>
            <a:xfrm>
              <a:off x="-1617150" y="4507230"/>
              <a:ext cx="274076" cy="317182"/>
            </a:xfrm>
            <a:custGeom>
              <a:avLst/>
              <a:gdLst>
                <a:gd name="connsiteX0" fmla="*/ 0 w 274076"/>
                <a:gd name="connsiteY0" fmla="*/ 317182 h 317182"/>
                <a:gd name="connsiteX1" fmla="*/ 274076 w 274076"/>
                <a:gd name="connsiteY1" fmla="*/ 158115 h 317182"/>
                <a:gd name="connsiteX2" fmla="*/ 0 w 274076"/>
                <a:gd name="connsiteY2" fmla="*/ 0 h 317182"/>
              </a:gdLst>
              <a:ahLst/>
              <a:cxnLst>
                <a:cxn ang="0">
                  <a:pos x="connsiteX0" y="connsiteY0"/>
                </a:cxn>
                <a:cxn ang="0">
                  <a:pos x="connsiteX1" y="connsiteY1"/>
                </a:cxn>
                <a:cxn ang="0">
                  <a:pos x="connsiteX2" y="connsiteY2"/>
                </a:cxn>
              </a:cxnLst>
              <a:rect l="l" t="t" r="r" b="b"/>
              <a:pathLst>
                <a:path w="274076" h="317182">
                  <a:moveTo>
                    <a:pt x="0" y="317182"/>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5CF1EA8E-96FE-4AE7-EA9B-77BE984F5E95}"/>
                </a:ext>
              </a:extLst>
            </p:cNvPr>
            <p:cNvSpPr/>
            <p:nvPr/>
          </p:nvSpPr>
          <p:spPr>
            <a:xfrm>
              <a:off x="-2164350" y="371665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A63CBC"/>
            </a:solidFill>
            <a:ln w="9512"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ED24F807-D4A9-8422-38EC-A0CEB882437B}"/>
                </a:ext>
              </a:extLst>
            </p:cNvPr>
            <p:cNvSpPr/>
            <p:nvPr/>
          </p:nvSpPr>
          <p:spPr>
            <a:xfrm>
              <a:off x="-1890274" y="3716655"/>
              <a:ext cx="273124" cy="316229"/>
            </a:xfrm>
            <a:custGeom>
              <a:avLst/>
              <a:gdLst>
                <a:gd name="connsiteX0" fmla="*/ 0 w 273124"/>
                <a:gd name="connsiteY0" fmla="*/ 316230 h 316229"/>
                <a:gd name="connsiteX1" fmla="*/ 273125 w 273124"/>
                <a:gd name="connsiteY1" fmla="*/ 158115 h 316229"/>
                <a:gd name="connsiteX2" fmla="*/ 0 w 273124"/>
                <a:gd name="connsiteY2" fmla="*/ 0 h 316229"/>
              </a:gdLst>
              <a:ahLst/>
              <a:cxnLst>
                <a:cxn ang="0">
                  <a:pos x="connsiteX0" y="connsiteY0"/>
                </a:cxn>
                <a:cxn ang="0">
                  <a:pos x="connsiteX1" y="connsiteY1"/>
                </a:cxn>
                <a:cxn ang="0">
                  <a:pos x="connsiteX2" y="connsiteY2"/>
                </a:cxn>
              </a:cxnLst>
              <a:rect l="l" t="t" r="r" b="b"/>
              <a:pathLst>
                <a:path w="273124" h="316229">
                  <a:moveTo>
                    <a:pt x="0" y="316230"/>
                  </a:moveTo>
                  <a:lnTo>
                    <a:pt x="273125" y="158115"/>
                  </a:lnTo>
                  <a:lnTo>
                    <a:pt x="0" y="0"/>
                  </a:lnTo>
                  <a:close/>
                </a:path>
              </a:pathLst>
            </a:custGeom>
            <a:solidFill>
              <a:srgbClr val="7E2A8C"/>
            </a:solidFill>
            <a:ln w="9512" cap="flat">
              <a:noFill/>
              <a:prstDash val="solid"/>
              <a:miter/>
            </a:ln>
          </p:spPr>
          <p:txBody>
            <a:bodyPr rtlCol="0" anchor="ctr"/>
            <a:lstStyle/>
            <a:p>
              <a:endParaRPr lang="en-US"/>
            </a:p>
          </p:txBody>
        </p:sp>
      </p:grpSp>
    </p:spTree>
    <p:extLst>
      <p:ext uri="{BB962C8B-B14F-4D97-AF65-F5344CB8AC3E}">
        <p14:creationId xmlns:p14="http://schemas.microsoft.com/office/powerpoint/2010/main" val="1705186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83CBE-1A7A-06CC-28A4-9E24E1B8FF4F}"/>
            </a:ext>
          </a:extLst>
        </p:cNvPr>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6B0185A8-0428-444B-AE8B-8CCE93542B8E}"/>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20</a:t>
            </a:fld>
            <a:endParaRPr lang="en-US"/>
          </a:p>
        </p:txBody>
      </p:sp>
      <p:sp>
        <p:nvSpPr>
          <p:cNvPr id="15" name="Text Placeholder 32">
            <a:extLst>
              <a:ext uri="{FF2B5EF4-FFF2-40B4-BE49-F238E27FC236}">
                <a16:creationId xmlns:a16="http://schemas.microsoft.com/office/drawing/2014/main" id="{387B3C49-808D-BA82-1875-ACDA19A35990}"/>
              </a:ext>
            </a:extLst>
          </p:cNvPr>
          <p:cNvSpPr txBox="1">
            <a:spLocks/>
          </p:cNvSpPr>
          <p:nvPr/>
        </p:nvSpPr>
        <p:spPr>
          <a:xfrm>
            <a:off x="5778173" y="164387"/>
            <a:ext cx="1645063" cy="1297991"/>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r>
              <a:rPr lang="en-GB" sz="7000" dirty="0">
                <a:solidFill>
                  <a:schemeClr val="bg1"/>
                </a:solidFill>
              </a:rPr>
              <a:t>04</a:t>
            </a:r>
            <a:endParaRPr lang="en-US" sz="7000" dirty="0">
              <a:solidFill>
                <a:schemeClr val="bg1"/>
              </a:solidFill>
            </a:endParaRPr>
          </a:p>
        </p:txBody>
      </p:sp>
      <p:sp>
        <p:nvSpPr>
          <p:cNvPr id="3" name="Rectangle 2">
            <a:extLst>
              <a:ext uri="{FF2B5EF4-FFF2-40B4-BE49-F238E27FC236}">
                <a16:creationId xmlns:a16="http://schemas.microsoft.com/office/drawing/2014/main" id="{2DE5E2EA-F1DB-29A7-52B6-BEEA869F3E67}"/>
              </a:ext>
            </a:extLst>
          </p:cNvPr>
          <p:cNvSpPr/>
          <p:nvPr/>
        </p:nvSpPr>
        <p:spPr>
          <a:xfrm>
            <a:off x="-12813" y="-35661"/>
            <a:ext cx="2757406" cy="5532375"/>
          </a:xfrm>
          <a:prstGeom prst="rect">
            <a:avLst/>
          </a:prstGeom>
          <a:solidFill>
            <a:srgbClr val="7D2A8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46E2947-72FE-6824-DE73-4915833530EE}"/>
              </a:ext>
            </a:extLst>
          </p:cNvPr>
          <p:cNvSpPr txBox="1"/>
          <p:nvPr/>
        </p:nvSpPr>
        <p:spPr>
          <a:xfrm>
            <a:off x="386964" y="337007"/>
            <a:ext cx="1816786" cy="1015663"/>
          </a:xfrm>
          <a:prstGeom prst="rect">
            <a:avLst/>
          </a:prstGeom>
          <a:noFill/>
        </p:spPr>
        <p:txBody>
          <a:bodyPr wrap="square" rtlCol="0">
            <a:spAutoFit/>
          </a:bodyPr>
          <a:lstStyle/>
          <a:p>
            <a:pPr>
              <a:lnSpc>
                <a:spcPts val="1780"/>
              </a:lnSpc>
            </a:pPr>
            <a:r>
              <a:rPr lang="en-US" sz="1800" b="1" dirty="0">
                <a:solidFill>
                  <a:schemeClr val="bg1"/>
                </a:solidFill>
                <a:latin typeface="Calibri" panose="020F0502020204030204" pitchFamily="34" charset="0"/>
                <a:cs typeface="Calibri" panose="020F0502020204030204" pitchFamily="34" charset="0"/>
              </a:rPr>
              <a:t>Promotion Tips </a:t>
            </a:r>
            <a:r>
              <a:rPr lang="en-US" sz="1800" dirty="0">
                <a:solidFill>
                  <a:schemeClr val="bg1"/>
                </a:solidFill>
                <a:latin typeface="Calibri" panose="020F0502020204030204" pitchFamily="34" charset="0"/>
                <a:cs typeface="Calibri" panose="020F0502020204030204" pitchFamily="34" charset="0"/>
              </a:rPr>
              <a:t>for the Learning Centre:</a:t>
            </a:r>
          </a:p>
          <a:p>
            <a:pPr>
              <a:lnSpc>
                <a:spcPts val="1780"/>
              </a:lnSpc>
            </a:pPr>
            <a:endParaRPr lang="en-US" sz="1600" dirty="0">
              <a:solidFill>
                <a:schemeClr val="bg1"/>
              </a:solidFill>
              <a:latin typeface="Calibri" panose="020F0502020204030204" pitchFamily="34"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9DFE06ED-F265-A92B-4B43-D87A2F39E66D}"/>
              </a:ext>
            </a:extLst>
          </p:cNvPr>
          <p:cNvCxnSpPr>
            <a:cxnSpLocks/>
          </p:cNvCxnSpPr>
          <p:nvPr/>
        </p:nvCxnSpPr>
        <p:spPr>
          <a:xfrm>
            <a:off x="2790862" y="285549"/>
            <a:ext cx="4752000" cy="0"/>
          </a:xfrm>
          <a:prstGeom prst="line">
            <a:avLst/>
          </a:prstGeom>
          <a:ln w="12700">
            <a:solidFill>
              <a:srgbClr val="262626"/>
            </a:solidFill>
            <a:prstDash val="sysDash"/>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2516698F-1913-8CE3-D6BC-E925E209D383}"/>
              </a:ext>
            </a:extLst>
          </p:cNvPr>
          <p:cNvSpPr/>
          <p:nvPr/>
        </p:nvSpPr>
        <p:spPr>
          <a:xfrm>
            <a:off x="2519788" y="415914"/>
            <a:ext cx="568800" cy="313508"/>
          </a:xfrm>
          <a:prstGeom prst="rect">
            <a:avLst/>
          </a:prstGeom>
          <a:solidFill>
            <a:srgbClr val="EA0E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B858B56B-CCCF-7CE2-36E8-5EED8C596E68}"/>
              </a:ext>
            </a:extLst>
          </p:cNvPr>
          <p:cNvSpPr/>
          <p:nvPr/>
        </p:nvSpPr>
        <p:spPr>
          <a:xfrm>
            <a:off x="2511550" y="1451333"/>
            <a:ext cx="568800" cy="313200"/>
          </a:xfrm>
          <a:prstGeom prst="rect">
            <a:avLst/>
          </a:prstGeom>
          <a:solidFill>
            <a:srgbClr val="EA0E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0433222C-2E16-3258-7AE0-629069D40F86}"/>
              </a:ext>
            </a:extLst>
          </p:cNvPr>
          <p:cNvSpPr/>
          <p:nvPr/>
        </p:nvSpPr>
        <p:spPr>
          <a:xfrm>
            <a:off x="2535350" y="2317252"/>
            <a:ext cx="568800" cy="313508"/>
          </a:xfrm>
          <a:prstGeom prst="rect">
            <a:avLst/>
          </a:prstGeom>
          <a:solidFill>
            <a:srgbClr val="EA0E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271C5E25-CE17-ABFF-06D3-78085BF66A82}"/>
              </a:ext>
            </a:extLst>
          </p:cNvPr>
          <p:cNvCxnSpPr>
            <a:cxnSpLocks/>
          </p:cNvCxnSpPr>
          <p:nvPr/>
        </p:nvCxnSpPr>
        <p:spPr>
          <a:xfrm>
            <a:off x="2790862" y="1344432"/>
            <a:ext cx="4752000" cy="0"/>
          </a:xfrm>
          <a:prstGeom prst="line">
            <a:avLst/>
          </a:prstGeom>
          <a:ln w="12700">
            <a:solidFill>
              <a:srgbClr val="262626"/>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DDB9287-8564-C74E-7FD1-00A829364FD0}"/>
              </a:ext>
            </a:extLst>
          </p:cNvPr>
          <p:cNvCxnSpPr>
            <a:cxnSpLocks/>
          </p:cNvCxnSpPr>
          <p:nvPr/>
        </p:nvCxnSpPr>
        <p:spPr>
          <a:xfrm>
            <a:off x="2790862" y="2237258"/>
            <a:ext cx="4752000" cy="0"/>
          </a:xfrm>
          <a:prstGeom prst="line">
            <a:avLst/>
          </a:prstGeom>
          <a:ln w="12700">
            <a:solidFill>
              <a:srgbClr val="262626"/>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118B659-C075-46A4-FFC3-F8E3FF3D3EA2}"/>
              </a:ext>
            </a:extLst>
          </p:cNvPr>
          <p:cNvCxnSpPr>
            <a:cxnSpLocks/>
          </p:cNvCxnSpPr>
          <p:nvPr/>
        </p:nvCxnSpPr>
        <p:spPr>
          <a:xfrm>
            <a:off x="2790862" y="3092927"/>
            <a:ext cx="4752000" cy="0"/>
          </a:xfrm>
          <a:prstGeom prst="line">
            <a:avLst/>
          </a:prstGeom>
          <a:ln w="12700">
            <a:solidFill>
              <a:srgbClr val="262626"/>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8D3D909-EC76-D8AD-FD7D-F3E94432FCAB}"/>
              </a:ext>
            </a:extLst>
          </p:cNvPr>
          <p:cNvCxnSpPr>
            <a:cxnSpLocks/>
          </p:cNvCxnSpPr>
          <p:nvPr/>
        </p:nvCxnSpPr>
        <p:spPr>
          <a:xfrm>
            <a:off x="2790862" y="4126928"/>
            <a:ext cx="4752000" cy="0"/>
          </a:xfrm>
          <a:prstGeom prst="line">
            <a:avLst/>
          </a:prstGeom>
          <a:ln w="12700">
            <a:solidFill>
              <a:srgbClr val="262626"/>
            </a:solidFill>
            <a:prstDash val="sysDash"/>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42E895CB-BCFE-23A2-7377-DB16AC19A85B}"/>
              </a:ext>
            </a:extLst>
          </p:cNvPr>
          <p:cNvSpPr/>
          <p:nvPr/>
        </p:nvSpPr>
        <p:spPr>
          <a:xfrm>
            <a:off x="2508427" y="3175074"/>
            <a:ext cx="568800" cy="313508"/>
          </a:xfrm>
          <a:prstGeom prst="rect">
            <a:avLst/>
          </a:prstGeom>
          <a:solidFill>
            <a:srgbClr val="EA0E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FBE10331-ACC3-7F40-074E-163838233135}"/>
              </a:ext>
            </a:extLst>
          </p:cNvPr>
          <p:cNvSpPr/>
          <p:nvPr/>
        </p:nvSpPr>
        <p:spPr>
          <a:xfrm>
            <a:off x="2517558" y="4200601"/>
            <a:ext cx="568800" cy="313508"/>
          </a:xfrm>
          <a:prstGeom prst="rect">
            <a:avLst/>
          </a:prstGeom>
          <a:solidFill>
            <a:srgbClr val="EA0E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5229FE60-ADBB-260D-1CF2-2D65E261670F}"/>
              </a:ext>
            </a:extLst>
          </p:cNvPr>
          <p:cNvSpPr txBox="1"/>
          <p:nvPr/>
        </p:nvSpPr>
        <p:spPr>
          <a:xfrm>
            <a:off x="2674748" y="442409"/>
            <a:ext cx="4622334" cy="4655121"/>
          </a:xfrm>
          <a:prstGeom prst="rect">
            <a:avLst/>
          </a:prstGeom>
          <a:noFill/>
        </p:spPr>
        <p:txBody>
          <a:bodyPr wrap="square" rtlCol="0">
            <a:spAutoFit/>
          </a:bodyPr>
          <a:lstStyle/>
          <a:p>
            <a:pPr>
              <a:lnSpc>
                <a:spcPts val="1580"/>
              </a:lnSpc>
            </a:pPr>
            <a:r>
              <a:rPr lang="en-US" sz="1600" b="1" dirty="0">
                <a:solidFill>
                  <a:schemeClr val="bg1"/>
                </a:solidFill>
                <a:latin typeface="Calibri" panose="020F0502020204030204" pitchFamily="34" charset="0"/>
                <a:cs typeface="Calibri" panose="020F0502020204030204" pitchFamily="34" charset="0"/>
              </a:rPr>
              <a:t>01	  </a:t>
            </a:r>
            <a:r>
              <a:rPr lang="en-IE" sz="1600" b="1" u="none" strike="noStrike" dirty="0">
                <a:solidFill>
                  <a:srgbClr val="EA0E8B"/>
                </a:solidFill>
                <a:effectLst/>
                <a:latin typeface="Calibri" panose="020F0502020204030204" pitchFamily="34" charset="0"/>
                <a:ea typeface="Calibri" panose="020F0502020204030204" pitchFamily="34" charset="0"/>
              </a:rPr>
              <a:t>Storytelling</a:t>
            </a:r>
            <a:endParaRPr lang="en-US" sz="1600" b="1" dirty="0">
              <a:solidFill>
                <a:srgbClr val="EA0E8B"/>
              </a:solidFill>
              <a:latin typeface="Calibri" panose="020F0502020204030204" pitchFamily="34" charset="0"/>
              <a:cs typeface="Calibri" panose="020F0502020204030204" pitchFamily="34" charset="0"/>
            </a:endParaRPr>
          </a:p>
          <a:p>
            <a:pPr marL="447675"/>
            <a:endParaRPr lang="en-US" sz="500" dirty="0">
              <a:solidFill>
                <a:srgbClr val="262626"/>
              </a:solidFill>
              <a:latin typeface="Calibri" panose="020F0502020204030204" pitchFamily="34" charset="0"/>
              <a:cs typeface="Calibri" panose="020F0502020204030204" pitchFamily="34" charset="0"/>
            </a:endParaRPr>
          </a:p>
          <a:p>
            <a:pPr marL="400050" lvl="0">
              <a:lnSpc>
                <a:spcPts val="1280"/>
              </a:lnSpc>
            </a:pPr>
            <a:r>
              <a:rPr lang="en-US" sz="1150" dirty="0">
                <a:solidFill>
                  <a:srgbClr val="262626"/>
                </a:solidFill>
                <a:latin typeface="Calibri" panose="020F0502020204030204" pitchFamily="34" charset="0"/>
                <a:cs typeface="Calibri" panose="020F0502020204030204" pitchFamily="34" charset="0"/>
              </a:rPr>
              <a:t>Share the stories of participants who have benefitted from the program. Personal narratives can be powerful tools to inspire others to join.</a:t>
            </a:r>
          </a:p>
          <a:p>
            <a:pPr marL="447675" lvl="0">
              <a:lnSpc>
                <a:spcPts val="1220"/>
              </a:lnSpc>
            </a:pPr>
            <a:endParaRPr lang="en-US" sz="1400" b="1" dirty="0">
              <a:solidFill>
                <a:srgbClr val="262626"/>
              </a:solidFill>
              <a:latin typeface="Calibri" panose="020F0502020204030204" pitchFamily="34" charset="0"/>
              <a:cs typeface="Calibri" panose="020F0502020204030204" pitchFamily="34" charset="0"/>
            </a:endParaRPr>
          </a:p>
          <a:p>
            <a:pPr marL="447675" lvl="0">
              <a:lnSpc>
                <a:spcPts val="1220"/>
              </a:lnSpc>
            </a:pPr>
            <a:endParaRPr lang="en-US" sz="1400" b="1" dirty="0">
              <a:solidFill>
                <a:srgbClr val="262626"/>
              </a:solidFill>
              <a:latin typeface="Calibri" panose="020F0502020204030204" pitchFamily="34" charset="0"/>
              <a:cs typeface="Calibri" panose="020F0502020204030204" pitchFamily="34" charset="0"/>
            </a:endParaRPr>
          </a:p>
          <a:p>
            <a:pPr marL="9525">
              <a:lnSpc>
                <a:spcPts val="1220"/>
              </a:lnSpc>
              <a:tabLst>
                <a:tab pos="442913" algn="l"/>
              </a:tabLst>
            </a:pPr>
            <a:r>
              <a:rPr lang="en-US" sz="1600" b="1" dirty="0">
                <a:solidFill>
                  <a:schemeClr val="bg1"/>
                </a:solidFill>
                <a:latin typeface="Calibri" panose="020F0502020204030204" pitchFamily="34" charset="0"/>
                <a:cs typeface="Calibri" panose="020F0502020204030204" pitchFamily="34" charset="0"/>
              </a:rPr>
              <a:t>02	</a:t>
            </a:r>
            <a:r>
              <a:rPr lang="en-US" sz="1600" b="1" dirty="0">
                <a:solidFill>
                  <a:srgbClr val="EA0E8B"/>
                </a:solidFill>
                <a:latin typeface="Calibri" panose="020F0502020204030204" pitchFamily="34" charset="0"/>
                <a:cs typeface="Calibri" panose="020F0502020204030204" pitchFamily="34" charset="0"/>
              </a:rPr>
              <a:t>Collaborations</a:t>
            </a:r>
          </a:p>
          <a:p>
            <a:pPr marL="447675"/>
            <a:endParaRPr lang="en-US" sz="500" dirty="0">
              <a:solidFill>
                <a:srgbClr val="262626"/>
              </a:solidFill>
              <a:latin typeface="Calibri" panose="020F0502020204030204" pitchFamily="34" charset="0"/>
              <a:cs typeface="Calibri" panose="020F0502020204030204" pitchFamily="34" charset="0"/>
            </a:endParaRPr>
          </a:p>
          <a:p>
            <a:pPr marL="449263" lvl="0">
              <a:lnSpc>
                <a:spcPts val="1280"/>
              </a:lnSpc>
            </a:pPr>
            <a:r>
              <a:rPr lang="en-US" sz="1150" dirty="0">
                <a:solidFill>
                  <a:srgbClr val="262626"/>
                </a:solidFill>
                <a:latin typeface="Calibri" panose="020F0502020204030204" pitchFamily="34" charset="0"/>
                <a:cs typeface="Calibri" panose="020F0502020204030204" pitchFamily="34" charset="0"/>
              </a:rPr>
              <a:t>Collaborate with local schools, universities, and tech organizations to co-host events or offer joint workshops.</a:t>
            </a:r>
          </a:p>
          <a:p>
            <a:pPr marL="447675" lvl="0">
              <a:lnSpc>
                <a:spcPts val="1220"/>
              </a:lnSpc>
            </a:pPr>
            <a:endParaRPr lang="en-US" sz="1400" b="1" dirty="0">
              <a:solidFill>
                <a:srgbClr val="262626"/>
              </a:solidFill>
              <a:latin typeface="Calibri" panose="020F0502020204030204" pitchFamily="34" charset="0"/>
              <a:cs typeface="Calibri" panose="020F0502020204030204" pitchFamily="34" charset="0"/>
            </a:endParaRPr>
          </a:p>
          <a:p>
            <a:pPr marL="447675" lvl="0">
              <a:lnSpc>
                <a:spcPts val="1220"/>
              </a:lnSpc>
            </a:pPr>
            <a:endParaRPr lang="en-US" sz="1400" b="1" dirty="0">
              <a:solidFill>
                <a:srgbClr val="262626"/>
              </a:solidFill>
              <a:latin typeface="Calibri" panose="020F0502020204030204" pitchFamily="34" charset="0"/>
              <a:cs typeface="Calibri" panose="020F0502020204030204" pitchFamily="34" charset="0"/>
            </a:endParaRPr>
          </a:p>
          <a:p>
            <a:pPr marL="9525">
              <a:lnSpc>
                <a:spcPts val="1220"/>
              </a:lnSpc>
              <a:tabLst>
                <a:tab pos="442913" algn="l"/>
              </a:tabLst>
            </a:pPr>
            <a:r>
              <a:rPr lang="en-US" sz="1600" b="1" dirty="0">
                <a:solidFill>
                  <a:schemeClr val="bg1"/>
                </a:solidFill>
                <a:latin typeface="Calibri" panose="020F0502020204030204" pitchFamily="34" charset="0"/>
                <a:cs typeface="Calibri" panose="020F0502020204030204" pitchFamily="34" charset="0"/>
              </a:rPr>
              <a:t>03	</a:t>
            </a:r>
            <a:r>
              <a:rPr lang="en-US" sz="1600" b="1" dirty="0">
                <a:solidFill>
                  <a:srgbClr val="EA0E8B"/>
                </a:solidFill>
                <a:latin typeface="Calibri" panose="020F0502020204030204" pitchFamily="34" charset="0"/>
                <a:cs typeface="Calibri" panose="020F0502020204030204" pitchFamily="34" charset="0"/>
              </a:rPr>
              <a:t>Social Media Content</a:t>
            </a:r>
          </a:p>
          <a:p>
            <a:pPr marL="447675" lvl="0"/>
            <a:endParaRPr lang="en-US" sz="500" dirty="0">
              <a:solidFill>
                <a:srgbClr val="262626"/>
              </a:solidFill>
              <a:latin typeface="Calibri" panose="020F0502020204030204" pitchFamily="34" charset="0"/>
              <a:cs typeface="Calibri" panose="020F0502020204030204" pitchFamily="34" charset="0"/>
            </a:endParaRPr>
          </a:p>
          <a:p>
            <a:pPr marL="447675">
              <a:lnSpc>
                <a:spcPts val="1220"/>
              </a:lnSpc>
            </a:pPr>
            <a:r>
              <a:rPr lang="en-US" sz="1150" dirty="0">
                <a:solidFill>
                  <a:srgbClr val="262626"/>
                </a:solidFill>
                <a:latin typeface="Calibri" panose="020F0502020204030204" pitchFamily="34" charset="0"/>
                <a:cs typeface="Calibri" panose="020F0502020204030204" pitchFamily="34" charset="0"/>
              </a:rPr>
              <a:t>Post regularly with engaging visuals, behind-the-scenes moments, student success stories, and live event updates.</a:t>
            </a:r>
            <a:endParaRPr lang="en-US" sz="1100" dirty="0">
              <a:solidFill>
                <a:srgbClr val="262626"/>
              </a:solidFill>
              <a:latin typeface="Calibri" panose="020F0502020204030204" pitchFamily="34" charset="0"/>
              <a:cs typeface="Calibri" panose="020F0502020204030204" pitchFamily="34" charset="0"/>
            </a:endParaRPr>
          </a:p>
          <a:p>
            <a:pPr marL="447675" lvl="0"/>
            <a:endParaRPr lang="en-US" sz="1100" dirty="0">
              <a:solidFill>
                <a:srgbClr val="262626"/>
              </a:solidFill>
              <a:latin typeface="Calibri" panose="020F0502020204030204" pitchFamily="34" charset="0"/>
              <a:cs typeface="Calibri" panose="020F0502020204030204" pitchFamily="34" charset="0"/>
            </a:endParaRPr>
          </a:p>
          <a:p>
            <a:pPr marL="447675" lvl="0"/>
            <a:endParaRPr lang="en-US" sz="1100" dirty="0">
              <a:solidFill>
                <a:srgbClr val="262626"/>
              </a:solidFill>
              <a:latin typeface="Calibri" panose="020F0502020204030204" pitchFamily="34" charset="0"/>
              <a:cs typeface="Calibri" panose="020F0502020204030204" pitchFamily="34" charset="0"/>
            </a:endParaRPr>
          </a:p>
          <a:p>
            <a:pPr marL="9525">
              <a:lnSpc>
                <a:spcPts val="1220"/>
              </a:lnSpc>
              <a:tabLst>
                <a:tab pos="442913" algn="l"/>
              </a:tabLst>
            </a:pPr>
            <a:r>
              <a:rPr lang="en-US" sz="1600" b="1" dirty="0">
                <a:solidFill>
                  <a:schemeClr val="bg1"/>
                </a:solidFill>
                <a:latin typeface="Calibri" panose="020F0502020204030204" pitchFamily="34" charset="0"/>
                <a:cs typeface="Calibri" panose="020F0502020204030204" pitchFamily="34" charset="0"/>
              </a:rPr>
              <a:t>04	</a:t>
            </a:r>
            <a:r>
              <a:rPr lang="en-US" sz="1600" b="1" dirty="0">
                <a:solidFill>
                  <a:srgbClr val="EA0E8B"/>
                </a:solidFill>
                <a:latin typeface="Calibri" panose="020F0502020204030204" pitchFamily="34" charset="0"/>
                <a:cs typeface="Calibri" panose="020F0502020204030204" pitchFamily="34" charset="0"/>
              </a:rPr>
              <a:t>Online Courses</a:t>
            </a:r>
          </a:p>
          <a:p>
            <a:pPr marL="447675" lvl="0"/>
            <a:endParaRPr lang="en-US" sz="500" dirty="0">
              <a:solidFill>
                <a:srgbClr val="262626"/>
              </a:solidFill>
              <a:latin typeface="Calibri" panose="020F0502020204030204" pitchFamily="34" charset="0"/>
              <a:cs typeface="Calibri" panose="020F0502020204030204" pitchFamily="34" charset="0"/>
            </a:endParaRPr>
          </a:p>
          <a:p>
            <a:pPr marL="447675">
              <a:lnSpc>
                <a:spcPts val="1220"/>
              </a:lnSpc>
            </a:pPr>
            <a:r>
              <a:rPr lang="en-US" sz="1150" dirty="0">
                <a:solidFill>
                  <a:srgbClr val="262626"/>
                </a:solidFill>
                <a:latin typeface="Calibri" panose="020F0502020204030204" pitchFamily="34" charset="0"/>
                <a:cs typeface="Calibri" panose="020F0502020204030204" pitchFamily="34" charset="0"/>
              </a:rPr>
              <a:t>If resources allow, create online workshops or courses that can be accessed globally. This could increase the reach of the learning center.</a:t>
            </a:r>
            <a:endParaRPr lang="en-US" sz="1100" dirty="0">
              <a:solidFill>
                <a:srgbClr val="262626"/>
              </a:solidFill>
              <a:latin typeface="Calibri" panose="020F0502020204030204" pitchFamily="34" charset="0"/>
              <a:cs typeface="Calibri" panose="020F0502020204030204" pitchFamily="34" charset="0"/>
            </a:endParaRPr>
          </a:p>
          <a:p>
            <a:pPr marL="447675" lvl="0"/>
            <a:endParaRPr lang="en-US" sz="1100" dirty="0">
              <a:solidFill>
                <a:srgbClr val="262626"/>
              </a:solidFill>
              <a:latin typeface="Calibri" panose="020F0502020204030204" pitchFamily="34" charset="0"/>
              <a:cs typeface="Calibri" panose="020F0502020204030204" pitchFamily="34" charset="0"/>
            </a:endParaRPr>
          </a:p>
          <a:p>
            <a:pPr marL="447675" lvl="0"/>
            <a:endParaRPr lang="en-US" sz="1100" dirty="0">
              <a:solidFill>
                <a:srgbClr val="262626"/>
              </a:solidFill>
              <a:latin typeface="Calibri" panose="020F0502020204030204" pitchFamily="34" charset="0"/>
              <a:cs typeface="Calibri" panose="020F0502020204030204" pitchFamily="34" charset="0"/>
            </a:endParaRPr>
          </a:p>
          <a:p>
            <a:pPr marL="9525">
              <a:lnSpc>
                <a:spcPts val="1220"/>
              </a:lnSpc>
              <a:tabLst>
                <a:tab pos="442913" algn="l"/>
              </a:tabLst>
            </a:pPr>
            <a:r>
              <a:rPr lang="en-US" sz="1600" b="1" dirty="0">
                <a:solidFill>
                  <a:schemeClr val="bg1"/>
                </a:solidFill>
                <a:latin typeface="Calibri" panose="020F0502020204030204" pitchFamily="34" charset="0"/>
                <a:cs typeface="Calibri" panose="020F0502020204030204" pitchFamily="34" charset="0"/>
              </a:rPr>
              <a:t>05	</a:t>
            </a:r>
            <a:r>
              <a:rPr lang="en-US" sz="1600" b="1" dirty="0">
                <a:solidFill>
                  <a:srgbClr val="EA0E8B"/>
                </a:solidFill>
                <a:latin typeface="Calibri" panose="020F0502020204030204" pitchFamily="34" charset="0"/>
                <a:cs typeface="Calibri" panose="020F0502020204030204" pitchFamily="34" charset="0"/>
              </a:rPr>
              <a:t>Community Engagement</a:t>
            </a:r>
          </a:p>
          <a:p>
            <a:pPr marL="447675" lvl="0"/>
            <a:endParaRPr lang="en-US" sz="500" dirty="0">
              <a:solidFill>
                <a:srgbClr val="262626"/>
              </a:solidFill>
              <a:latin typeface="Calibri" panose="020F0502020204030204" pitchFamily="34" charset="0"/>
              <a:cs typeface="Calibri" panose="020F0502020204030204" pitchFamily="34" charset="0"/>
            </a:endParaRPr>
          </a:p>
          <a:p>
            <a:pPr marL="447675">
              <a:lnSpc>
                <a:spcPts val="1220"/>
              </a:lnSpc>
            </a:pPr>
            <a:r>
              <a:rPr lang="en-US" sz="1100" dirty="0">
                <a:solidFill>
                  <a:srgbClr val="262626"/>
                </a:solidFill>
                <a:latin typeface="Calibri" panose="020F0502020204030204" pitchFamily="34" charset="0"/>
                <a:cs typeface="Calibri" panose="020F0502020204030204" pitchFamily="34" charset="0"/>
              </a:rPr>
              <a:t>Host events like hackathons, workshops, or public talks on women in STEAM to raise awareness and engage the wider community.</a:t>
            </a:r>
          </a:p>
          <a:p>
            <a:pPr marL="447675">
              <a:lnSpc>
                <a:spcPts val="1220"/>
              </a:lnSpc>
            </a:pPr>
            <a:endParaRPr lang="en-US" sz="1100" dirty="0">
              <a:solidFill>
                <a:srgbClr val="262626"/>
              </a:solidFill>
              <a:latin typeface="Calibri" panose="020F0502020204030204" pitchFamily="34" charset="0"/>
              <a:cs typeface="Calibri" panose="020F0502020204030204" pitchFamily="34" charset="0"/>
            </a:endParaRPr>
          </a:p>
        </p:txBody>
      </p:sp>
      <p:pic>
        <p:nvPicPr>
          <p:cNvPr id="38" name="Picture 37" descr="A person in a factory working on a computer&#10;&#10;AI-generated content may be incorrect.">
            <a:extLst>
              <a:ext uri="{FF2B5EF4-FFF2-40B4-BE49-F238E27FC236}">
                <a16:creationId xmlns:a16="http://schemas.microsoft.com/office/drawing/2014/main" id="{42A8E3BB-C6A5-6497-692D-CF477EDD5CC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0208" b="20208"/>
          <a:stretch/>
        </p:blipFill>
        <p:spPr>
          <a:xfrm>
            <a:off x="-16813" y="5043343"/>
            <a:ext cx="7559675" cy="3003037"/>
          </a:xfrm>
          <a:prstGeom prst="rect">
            <a:avLst/>
          </a:prstGeom>
        </p:spPr>
      </p:pic>
      <p:sp>
        <p:nvSpPr>
          <p:cNvPr id="39" name="TextBox 38">
            <a:extLst>
              <a:ext uri="{FF2B5EF4-FFF2-40B4-BE49-F238E27FC236}">
                <a16:creationId xmlns:a16="http://schemas.microsoft.com/office/drawing/2014/main" id="{4C01A36A-FBB1-5953-184B-4878D2506B2B}"/>
              </a:ext>
            </a:extLst>
          </p:cNvPr>
          <p:cNvSpPr txBox="1"/>
          <p:nvPr/>
        </p:nvSpPr>
        <p:spPr>
          <a:xfrm>
            <a:off x="0" y="7858811"/>
            <a:ext cx="3981691" cy="369332"/>
          </a:xfrm>
          <a:prstGeom prst="rect">
            <a:avLst/>
          </a:prstGeom>
          <a:solidFill>
            <a:srgbClr val="EA0E8B"/>
          </a:solidFill>
        </p:spPr>
        <p:txBody>
          <a:bodyPr wrap="square" rtlCol="0" anchor="ctr">
            <a:spAutoFit/>
          </a:bodyPr>
          <a:lstStyle/>
          <a:p>
            <a:pPr marL="360363"/>
            <a:r>
              <a:rPr lang="en-US" sz="1800" b="1" dirty="0">
                <a:solidFill>
                  <a:schemeClr val="bg1"/>
                </a:solidFill>
                <a:latin typeface="Calibri" panose="020F0502020204030204" pitchFamily="34" charset="0"/>
                <a:cs typeface="Calibri" panose="020F0502020204030204" pitchFamily="34" charset="0"/>
              </a:rPr>
              <a:t>Diversity and inclusion strategy</a:t>
            </a:r>
          </a:p>
        </p:txBody>
      </p:sp>
      <p:sp>
        <p:nvSpPr>
          <p:cNvPr id="40" name="TextBox 39">
            <a:extLst>
              <a:ext uri="{FF2B5EF4-FFF2-40B4-BE49-F238E27FC236}">
                <a16:creationId xmlns:a16="http://schemas.microsoft.com/office/drawing/2014/main" id="{B9F72407-58CA-1B1E-0562-F34B27049468}"/>
              </a:ext>
            </a:extLst>
          </p:cNvPr>
          <p:cNvSpPr txBox="1"/>
          <p:nvPr/>
        </p:nvSpPr>
        <p:spPr>
          <a:xfrm>
            <a:off x="377838" y="8376431"/>
            <a:ext cx="6804000" cy="1939442"/>
          </a:xfrm>
          <a:prstGeom prst="rect">
            <a:avLst/>
          </a:prstGeom>
          <a:noFill/>
        </p:spPr>
        <p:txBody>
          <a:bodyPr wrap="square" numCol="2" spcCol="216000" rtlCol="0">
            <a:spAutoFit/>
          </a:bodyPr>
          <a:lstStyle/>
          <a:p>
            <a:pPr algn="just">
              <a:lnSpc>
                <a:spcPts val="1180"/>
              </a:lnSpc>
            </a:pPr>
            <a:r>
              <a:rPr lang="en-US" sz="1150" dirty="0">
                <a:solidFill>
                  <a:srgbClr val="262626"/>
                </a:solidFill>
                <a:latin typeface="Calibri" panose="020F0502020204030204" pitchFamily="34" charset="0"/>
                <a:cs typeface="Calibri" panose="020F0502020204030204" pitchFamily="34" charset="0"/>
              </a:rPr>
              <a:t>The Diversity and Inclusion Strategy for the FabConnectHer project highlights its commitment to fostering equity and engagement among diverse groups, particularly women, in STEAM fields. At its core, diversity is defined as embracing differences across gender, ethnicity, abilities, age, socioeconomic status, and beyond, while inclusion ensures that everyone has equal opportunities and a true sense of belonging. </a:t>
            </a:r>
          </a:p>
          <a:p>
            <a:pPr algn="just">
              <a:lnSpc>
                <a:spcPts val="1180"/>
              </a:lnSpc>
            </a:pPr>
            <a:endParaRPr lang="en-US" sz="1150" dirty="0">
              <a:solidFill>
                <a:srgbClr val="262626"/>
              </a:solidFill>
              <a:latin typeface="Calibri" panose="020F0502020204030204" pitchFamily="34" charset="0"/>
              <a:cs typeface="Calibri" panose="020F0502020204030204" pitchFamily="34" charset="0"/>
            </a:endParaRPr>
          </a:p>
          <a:p>
            <a:pPr algn="just">
              <a:lnSpc>
                <a:spcPts val="1180"/>
              </a:lnSpc>
            </a:pPr>
            <a:endParaRPr lang="en-US" sz="1150" dirty="0">
              <a:solidFill>
                <a:srgbClr val="262626"/>
              </a:solidFill>
              <a:latin typeface="Calibri" panose="020F0502020204030204" pitchFamily="34" charset="0"/>
              <a:cs typeface="Calibri" panose="020F0502020204030204" pitchFamily="34" charset="0"/>
            </a:endParaRPr>
          </a:p>
          <a:p>
            <a:pPr algn="just">
              <a:lnSpc>
                <a:spcPts val="1180"/>
              </a:lnSpc>
            </a:pPr>
            <a:endParaRPr lang="en-US" sz="1150" dirty="0">
              <a:solidFill>
                <a:srgbClr val="262626"/>
              </a:solidFill>
              <a:latin typeface="Calibri" panose="020F0502020204030204" pitchFamily="34" charset="0"/>
              <a:cs typeface="Calibri" panose="020F0502020204030204" pitchFamily="34" charset="0"/>
            </a:endParaRPr>
          </a:p>
          <a:p>
            <a:pPr algn="just">
              <a:lnSpc>
                <a:spcPts val="1180"/>
              </a:lnSpc>
            </a:pPr>
            <a:r>
              <a:rPr lang="en-US" sz="1150" dirty="0">
                <a:solidFill>
                  <a:srgbClr val="262626"/>
                </a:solidFill>
                <a:latin typeface="Calibri" panose="020F0502020204030204" pitchFamily="34" charset="0"/>
                <a:cs typeface="Calibri" panose="020F0502020204030204" pitchFamily="34" charset="0"/>
              </a:rPr>
              <a:t>This strategy aligns closely with the principles of the Erasmus+ program, emphasizing accessibility, fairness, and empowerment. By making the project inclusive, FabConnectHer seeks to expand participation, enrich learning opportunities, and create a positive, collaborative environment where people from all walks of life can thrive.</a:t>
            </a:r>
          </a:p>
          <a:p>
            <a:pPr algn="just">
              <a:lnSpc>
                <a:spcPts val="1180"/>
              </a:lnSpc>
            </a:pPr>
            <a:endParaRPr lang="en-US" sz="1150" dirty="0">
              <a:solidFill>
                <a:srgbClr val="262626"/>
              </a:solidFill>
              <a:latin typeface="Calibri" panose="020F0502020204030204" pitchFamily="34" charset="0"/>
              <a:cs typeface="Calibri" panose="020F0502020204030204" pitchFamily="34" charset="0"/>
            </a:endParaRPr>
          </a:p>
          <a:p>
            <a:pPr algn="just">
              <a:lnSpc>
                <a:spcPts val="1180"/>
              </a:lnSpc>
            </a:pPr>
            <a:r>
              <a:rPr lang="en-US" sz="1150" dirty="0">
                <a:solidFill>
                  <a:srgbClr val="262626"/>
                </a:solidFill>
                <a:latin typeface="Calibri" panose="020F0502020204030204" pitchFamily="34" charset="0"/>
                <a:cs typeface="Calibri" panose="020F0502020204030204" pitchFamily="34" charset="0"/>
              </a:rPr>
              <a:t>Access to our </a:t>
            </a:r>
            <a:r>
              <a:rPr lang="en-US" sz="1150" dirty="0">
                <a:solidFill>
                  <a:srgbClr val="262626"/>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Diversity and Inclusion Strategy booklet </a:t>
            </a:r>
            <a:r>
              <a:rPr lang="en-US" sz="1150" dirty="0">
                <a:solidFill>
                  <a:srgbClr val="262626"/>
                </a:solidFill>
                <a:latin typeface="Calibri" panose="020F0502020204030204" pitchFamily="34" charset="0"/>
                <a:cs typeface="Calibri" panose="020F0502020204030204" pitchFamily="34" charset="0"/>
              </a:rPr>
              <a:t>to implement those strategies at your FCH Learning Centre.</a:t>
            </a:r>
          </a:p>
          <a:p>
            <a:pPr algn="just">
              <a:lnSpc>
                <a:spcPts val="1180"/>
              </a:lnSpc>
            </a:pPr>
            <a:endParaRPr lang="en-US" sz="1150" dirty="0">
              <a:solidFill>
                <a:srgbClr val="262626"/>
              </a:solidFill>
              <a:latin typeface="Calibri" panose="020F0502020204030204" pitchFamily="34" charset="0"/>
              <a:cs typeface="Calibri" panose="020F0502020204030204" pitchFamily="34" charset="0"/>
            </a:endParaRPr>
          </a:p>
        </p:txBody>
      </p:sp>
      <p:grpSp>
        <p:nvGrpSpPr>
          <p:cNvPr id="41" name="Graphic 2">
            <a:extLst>
              <a:ext uri="{FF2B5EF4-FFF2-40B4-BE49-F238E27FC236}">
                <a16:creationId xmlns:a16="http://schemas.microsoft.com/office/drawing/2014/main" id="{37133D7F-D82F-E406-B5E8-13346A7F300D}"/>
              </a:ext>
            </a:extLst>
          </p:cNvPr>
          <p:cNvGrpSpPr/>
          <p:nvPr/>
        </p:nvGrpSpPr>
        <p:grpSpPr>
          <a:xfrm rot="8514844">
            <a:off x="-739406" y="3341580"/>
            <a:ext cx="2045606" cy="2756792"/>
            <a:chOff x="-2438426" y="3400425"/>
            <a:chExt cx="821276" cy="1106805"/>
          </a:xfrm>
        </p:grpSpPr>
        <p:sp>
          <p:nvSpPr>
            <p:cNvPr id="42" name="Freeform 41">
              <a:extLst>
                <a:ext uri="{FF2B5EF4-FFF2-40B4-BE49-F238E27FC236}">
                  <a16:creationId xmlns:a16="http://schemas.microsoft.com/office/drawing/2014/main" id="{DBEA3EE1-780A-73DC-0622-F87052130E55}"/>
                </a:ext>
              </a:extLst>
            </p:cNvPr>
            <p:cNvSpPr/>
            <p:nvPr/>
          </p:nvSpPr>
          <p:spPr>
            <a:xfrm>
              <a:off x="-2438426" y="3558540"/>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38CBF27-E4D7-B318-D501-06DDA9107161}"/>
                </a:ext>
              </a:extLst>
            </p:cNvPr>
            <p:cNvSpPr/>
            <p:nvPr/>
          </p:nvSpPr>
          <p:spPr>
            <a:xfrm>
              <a:off x="-2438426" y="3400425"/>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0975B5B2-20F5-C5D6-30D5-B42D9CA1443F}"/>
                </a:ext>
              </a:extLst>
            </p:cNvPr>
            <p:cNvSpPr/>
            <p:nvPr/>
          </p:nvSpPr>
          <p:spPr>
            <a:xfrm>
              <a:off x="-1890274" y="3874769"/>
              <a:ext cx="273124" cy="316230"/>
            </a:xfrm>
            <a:custGeom>
              <a:avLst/>
              <a:gdLst>
                <a:gd name="connsiteX0" fmla="*/ 273125 w 273124"/>
                <a:gd name="connsiteY0" fmla="*/ 0 h 316230"/>
                <a:gd name="connsiteX1" fmla="*/ 0 w 273124"/>
                <a:gd name="connsiteY1" fmla="*/ 158115 h 316230"/>
                <a:gd name="connsiteX2" fmla="*/ 273125 w 273124"/>
                <a:gd name="connsiteY2" fmla="*/ 316230 h 316230"/>
              </a:gdLst>
              <a:ahLst/>
              <a:cxnLst>
                <a:cxn ang="0">
                  <a:pos x="connsiteX0" y="connsiteY0"/>
                </a:cxn>
                <a:cxn ang="0">
                  <a:pos x="connsiteX1" y="connsiteY1"/>
                </a:cxn>
                <a:cxn ang="0">
                  <a:pos x="connsiteX2" y="connsiteY2"/>
                </a:cxn>
              </a:cxnLst>
              <a:rect l="l" t="t" r="r" b="b"/>
              <a:pathLst>
                <a:path w="273124" h="316230">
                  <a:moveTo>
                    <a:pt x="273125" y="0"/>
                  </a:moveTo>
                  <a:lnTo>
                    <a:pt x="0" y="158115"/>
                  </a:lnTo>
                  <a:lnTo>
                    <a:pt x="273125" y="316230"/>
                  </a:lnTo>
                  <a:close/>
                </a:path>
              </a:pathLst>
            </a:custGeom>
            <a:solidFill>
              <a:srgbClr val="BC0A78"/>
            </a:solidFill>
            <a:ln w="9512"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73DCC6D-396C-051E-0999-234C41F24EAE}"/>
                </a:ext>
              </a:extLst>
            </p:cNvPr>
            <p:cNvSpPr/>
            <p:nvPr/>
          </p:nvSpPr>
          <p:spPr>
            <a:xfrm>
              <a:off x="-1890274" y="4032884"/>
              <a:ext cx="273124" cy="316230"/>
            </a:xfrm>
            <a:custGeom>
              <a:avLst/>
              <a:gdLst>
                <a:gd name="connsiteX0" fmla="*/ 0 w 273124"/>
                <a:gd name="connsiteY0" fmla="*/ 316230 h 316230"/>
                <a:gd name="connsiteX1" fmla="*/ 273125 w 273124"/>
                <a:gd name="connsiteY1" fmla="*/ 158115 h 316230"/>
                <a:gd name="connsiteX2" fmla="*/ 0 w 273124"/>
                <a:gd name="connsiteY2" fmla="*/ 0 h 316230"/>
              </a:gdLst>
              <a:ahLst/>
              <a:cxnLst>
                <a:cxn ang="0">
                  <a:pos x="connsiteX0" y="connsiteY0"/>
                </a:cxn>
                <a:cxn ang="0">
                  <a:pos x="connsiteX1" y="connsiteY1"/>
                </a:cxn>
                <a:cxn ang="0">
                  <a:pos x="connsiteX2" y="connsiteY2"/>
                </a:cxn>
              </a:cxnLst>
              <a:rect l="l" t="t" r="r" b="b"/>
              <a:pathLst>
                <a:path w="273124" h="316230">
                  <a:moveTo>
                    <a:pt x="0" y="316230"/>
                  </a:moveTo>
                  <a:lnTo>
                    <a:pt x="273125" y="158115"/>
                  </a:lnTo>
                  <a:lnTo>
                    <a:pt x="0" y="0"/>
                  </a:lnTo>
                  <a:close/>
                </a:path>
              </a:pathLst>
            </a:custGeom>
            <a:solidFill>
              <a:srgbClr val="E90989"/>
            </a:solidFill>
            <a:ln w="9512"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CDF54AC6-8223-8F52-1476-5F3D0282625B}"/>
                </a:ext>
              </a:extLst>
            </p:cNvPr>
            <p:cNvSpPr/>
            <p:nvPr/>
          </p:nvSpPr>
          <p:spPr>
            <a:xfrm>
              <a:off x="-2164350" y="3400425"/>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E90989"/>
            </a:solidFill>
            <a:ln w="9512"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C143225-8832-D699-ACE1-05B40F959D04}"/>
                </a:ext>
              </a:extLst>
            </p:cNvPr>
            <p:cNvSpPr/>
            <p:nvPr/>
          </p:nvSpPr>
          <p:spPr>
            <a:xfrm>
              <a:off x="-2164350" y="3558540"/>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BC0A78"/>
            </a:solidFill>
            <a:ln w="9512"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5D32E55-6C5E-B70B-A090-1594EEED7704}"/>
                </a:ext>
              </a:extLst>
            </p:cNvPr>
            <p:cNvSpPr/>
            <p:nvPr/>
          </p:nvSpPr>
          <p:spPr>
            <a:xfrm>
              <a:off x="-2438426" y="3874769"/>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846BDCD5-5BE5-4F3F-11C5-F6806B798890}"/>
                </a:ext>
              </a:extLst>
            </p:cNvPr>
            <p:cNvSpPr/>
            <p:nvPr/>
          </p:nvSpPr>
          <p:spPr>
            <a:xfrm>
              <a:off x="-2438426" y="4032884"/>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D9944605-BA0A-7693-88E0-B7BCE9FACA79}"/>
                </a:ext>
              </a:extLst>
            </p:cNvPr>
            <p:cNvSpPr/>
            <p:nvPr/>
          </p:nvSpPr>
          <p:spPr>
            <a:xfrm>
              <a:off x="-2438426" y="4191000"/>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451A54"/>
            </a:solidFill>
            <a:ln w="9512"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8F3E0C98-D427-7179-7848-A6243BB275B7}"/>
                </a:ext>
              </a:extLst>
            </p:cNvPr>
            <p:cNvSpPr/>
            <p:nvPr/>
          </p:nvSpPr>
          <p:spPr>
            <a:xfrm>
              <a:off x="-2164350" y="4191000"/>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573568"/>
            </a:solidFill>
            <a:ln w="9512"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96631FA-32B9-BC6A-38AF-2C61AC7A5B75}"/>
                </a:ext>
              </a:extLst>
            </p:cNvPr>
            <p:cNvSpPr/>
            <p:nvPr/>
          </p:nvSpPr>
          <p:spPr>
            <a:xfrm>
              <a:off x="-1890274" y="3558540"/>
              <a:ext cx="273124" cy="316229"/>
            </a:xfrm>
            <a:custGeom>
              <a:avLst/>
              <a:gdLst>
                <a:gd name="connsiteX0" fmla="*/ 273125 w 273124"/>
                <a:gd name="connsiteY0" fmla="*/ 0 h 316229"/>
                <a:gd name="connsiteX1" fmla="*/ 0 w 273124"/>
                <a:gd name="connsiteY1" fmla="*/ 158115 h 316229"/>
                <a:gd name="connsiteX2" fmla="*/ 273125 w 273124"/>
                <a:gd name="connsiteY2" fmla="*/ 316230 h 316229"/>
              </a:gdLst>
              <a:ahLst/>
              <a:cxnLst>
                <a:cxn ang="0">
                  <a:pos x="connsiteX0" y="connsiteY0"/>
                </a:cxn>
                <a:cxn ang="0">
                  <a:pos x="connsiteX1" y="connsiteY1"/>
                </a:cxn>
                <a:cxn ang="0">
                  <a:pos x="connsiteX2" y="connsiteY2"/>
                </a:cxn>
              </a:cxnLst>
              <a:rect l="l" t="t" r="r" b="b"/>
              <a:pathLst>
                <a:path w="273124" h="316229">
                  <a:moveTo>
                    <a:pt x="273125" y="0"/>
                  </a:moveTo>
                  <a:lnTo>
                    <a:pt x="0" y="158115"/>
                  </a:lnTo>
                  <a:lnTo>
                    <a:pt x="273125" y="316230"/>
                  </a:lnTo>
                  <a:close/>
                </a:path>
              </a:pathLst>
            </a:custGeom>
            <a:solidFill>
              <a:srgbClr val="451A54"/>
            </a:solidFill>
            <a:ln w="9512"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D635EDE-AD38-299D-628F-BD4D0D3A4EC0}"/>
                </a:ext>
              </a:extLst>
            </p:cNvPr>
            <p:cNvSpPr/>
            <p:nvPr/>
          </p:nvSpPr>
          <p:spPr>
            <a:xfrm>
              <a:off x="-2164350" y="371665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A63CBC"/>
            </a:solidFill>
            <a:ln w="9512"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D80A90B-91B8-BBBD-AC54-36DE6EC1337D}"/>
                </a:ext>
              </a:extLst>
            </p:cNvPr>
            <p:cNvSpPr/>
            <p:nvPr/>
          </p:nvSpPr>
          <p:spPr>
            <a:xfrm>
              <a:off x="-1890274" y="3716655"/>
              <a:ext cx="273124" cy="316229"/>
            </a:xfrm>
            <a:custGeom>
              <a:avLst/>
              <a:gdLst>
                <a:gd name="connsiteX0" fmla="*/ 0 w 273124"/>
                <a:gd name="connsiteY0" fmla="*/ 316230 h 316229"/>
                <a:gd name="connsiteX1" fmla="*/ 273125 w 273124"/>
                <a:gd name="connsiteY1" fmla="*/ 158115 h 316229"/>
                <a:gd name="connsiteX2" fmla="*/ 0 w 273124"/>
                <a:gd name="connsiteY2" fmla="*/ 0 h 316229"/>
              </a:gdLst>
              <a:ahLst/>
              <a:cxnLst>
                <a:cxn ang="0">
                  <a:pos x="connsiteX0" y="connsiteY0"/>
                </a:cxn>
                <a:cxn ang="0">
                  <a:pos x="connsiteX1" y="connsiteY1"/>
                </a:cxn>
                <a:cxn ang="0">
                  <a:pos x="connsiteX2" y="connsiteY2"/>
                </a:cxn>
              </a:cxnLst>
              <a:rect l="l" t="t" r="r" b="b"/>
              <a:pathLst>
                <a:path w="273124" h="316229">
                  <a:moveTo>
                    <a:pt x="0" y="316230"/>
                  </a:moveTo>
                  <a:lnTo>
                    <a:pt x="273125" y="158115"/>
                  </a:lnTo>
                  <a:lnTo>
                    <a:pt x="0" y="0"/>
                  </a:lnTo>
                  <a:close/>
                </a:path>
              </a:pathLst>
            </a:custGeom>
            <a:solidFill>
              <a:srgbClr val="7E2A8C"/>
            </a:solidFill>
            <a:ln w="9512" cap="flat">
              <a:noFill/>
              <a:prstDash val="solid"/>
              <a:miter/>
            </a:ln>
          </p:spPr>
          <p:txBody>
            <a:bodyPr rtlCol="0" anchor="ctr"/>
            <a:lstStyle/>
            <a:p>
              <a:endParaRPr lang="en-US"/>
            </a:p>
          </p:txBody>
        </p:sp>
      </p:grpSp>
    </p:spTree>
    <p:extLst>
      <p:ext uri="{BB962C8B-B14F-4D97-AF65-F5344CB8AC3E}">
        <p14:creationId xmlns:p14="http://schemas.microsoft.com/office/powerpoint/2010/main" val="4273714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1A303-BBEF-5DEA-F7E3-B4C456C9F91F}"/>
            </a:ext>
          </a:extLst>
        </p:cNvPr>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69EFBC2A-0387-24FE-551D-E7EB57E800A0}"/>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21</a:t>
            </a:fld>
            <a:endParaRPr lang="en-US"/>
          </a:p>
        </p:txBody>
      </p:sp>
      <p:sp>
        <p:nvSpPr>
          <p:cNvPr id="6" name="TextBox 5">
            <a:extLst>
              <a:ext uri="{FF2B5EF4-FFF2-40B4-BE49-F238E27FC236}">
                <a16:creationId xmlns:a16="http://schemas.microsoft.com/office/drawing/2014/main" id="{20BA236C-F51D-E565-6516-978827ACDDA0}"/>
              </a:ext>
            </a:extLst>
          </p:cNvPr>
          <p:cNvSpPr txBox="1"/>
          <p:nvPr/>
        </p:nvSpPr>
        <p:spPr>
          <a:xfrm>
            <a:off x="755675" y="2711234"/>
            <a:ext cx="6285416" cy="708335"/>
          </a:xfrm>
          <a:prstGeom prst="rect">
            <a:avLst/>
          </a:prstGeom>
          <a:noFill/>
        </p:spPr>
        <p:txBody>
          <a:bodyPr wrap="square" numCol="1" spcCol="216000" rtlCol="0">
            <a:spAutoFit/>
          </a:bodyPr>
          <a:lstStyle/>
          <a:p>
            <a:pPr algn="just">
              <a:lnSpc>
                <a:spcPts val="1180"/>
              </a:lnSpc>
            </a:pPr>
            <a:r>
              <a:rPr lang="en-US" sz="1150" dirty="0">
                <a:solidFill>
                  <a:srgbClr val="262626"/>
                </a:solidFill>
                <a:latin typeface="Calibri" panose="020F0502020204030204" pitchFamily="34" charset="0"/>
                <a:cs typeface="Calibri" panose="020F0502020204030204" pitchFamily="34" charset="0"/>
              </a:rPr>
              <a:t>We are dedicated to selecting materials for our activities based on key principles. Our commitment extends to choosing biodegradable materials that leave no trace on the planet when disposed of. Additionally, we emphasize responsible waste disposal by sorting different materials into designated containers for proper disposal. </a:t>
            </a:r>
          </a:p>
        </p:txBody>
      </p:sp>
      <p:sp>
        <p:nvSpPr>
          <p:cNvPr id="7" name="TextBox 6">
            <a:extLst>
              <a:ext uri="{FF2B5EF4-FFF2-40B4-BE49-F238E27FC236}">
                <a16:creationId xmlns:a16="http://schemas.microsoft.com/office/drawing/2014/main" id="{116110DF-94D5-DC39-E3F1-A1871CAD76E5}"/>
              </a:ext>
            </a:extLst>
          </p:cNvPr>
          <p:cNvSpPr txBox="1"/>
          <p:nvPr/>
        </p:nvSpPr>
        <p:spPr>
          <a:xfrm>
            <a:off x="0" y="383326"/>
            <a:ext cx="3587262" cy="369332"/>
          </a:xfrm>
          <a:prstGeom prst="rect">
            <a:avLst/>
          </a:prstGeom>
          <a:solidFill>
            <a:srgbClr val="EA0E8B"/>
          </a:solidFill>
        </p:spPr>
        <p:txBody>
          <a:bodyPr wrap="square" rtlCol="0" anchor="ctr">
            <a:spAutoFit/>
          </a:bodyPr>
          <a:lstStyle/>
          <a:p>
            <a:pPr marL="355600"/>
            <a:r>
              <a:rPr lang="en-US" sz="1800" b="1" dirty="0">
                <a:solidFill>
                  <a:schemeClr val="bg1"/>
                </a:solidFill>
                <a:latin typeface="Calibri" panose="020F0502020204030204" pitchFamily="34" charset="0"/>
                <a:cs typeface="Calibri" panose="020F0502020204030204" pitchFamily="34" charset="0"/>
              </a:rPr>
              <a:t>Best practices for Sustainability</a:t>
            </a:r>
          </a:p>
        </p:txBody>
      </p:sp>
      <p:sp>
        <p:nvSpPr>
          <p:cNvPr id="8" name="TextBox 7">
            <a:extLst>
              <a:ext uri="{FF2B5EF4-FFF2-40B4-BE49-F238E27FC236}">
                <a16:creationId xmlns:a16="http://schemas.microsoft.com/office/drawing/2014/main" id="{EC0875FE-7172-E070-8350-F1C8EC162624}"/>
              </a:ext>
            </a:extLst>
          </p:cNvPr>
          <p:cNvSpPr txBox="1"/>
          <p:nvPr/>
        </p:nvSpPr>
        <p:spPr>
          <a:xfrm>
            <a:off x="433094" y="1038432"/>
            <a:ext cx="5895449" cy="672107"/>
          </a:xfrm>
          <a:prstGeom prst="rect">
            <a:avLst/>
          </a:prstGeom>
          <a:noFill/>
        </p:spPr>
        <p:txBody>
          <a:bodyPr wrap="square" numCol="1" spcCol="216000" rtlCol="0">
            <a:spAutoFit/>
          </a:bodyPr>
          <a:lstStyle/>
          <a:p>
            <a:pPr>
              <a:lnSpc>
                <a:spcPts val="1480"/>
              </a:lnSpc>
            </a:pPr>
            <a:r>
              <a:rPr lang="en-US" sz="1500" dirty="0">
                <a:solidFill>
                  <a:srgbClr val="262626"/>
                </a:solidFill>
                <a:latin typeface="Calibri" panose="020F0502020204030204" pitchFamily="34" charset="0"/>
                <a:cs typeface="Calibri" panose="020F0502020204030204" pitchFamily="34" charset="0"/>
              </a:rPr>
              <a:t>Here are </a:t>
            </a:r>
            <a:r>
              <a:rPr lang="en-US" sz="1500" b="1" dirty="0">
                <a:solidFill>
                  <a:srgbClr val="262626"/>
                </a:solidFill>
                <a:latin typeface="Calibri" panose="020F0502020204030204" pitchFamily="34" charset="0"/>
                <a:cs typeface="Calibri" panose="020F0502020204030204" pitchFamily="34" charset="0"/>
              </a:rPr>
              <a:t>some tips for you to implement at your Learning Centre</a:t>
            </a:r>
            <a:r>
              <a:rPr lang="en-US" sz="1500" dirty="0">
                <a:solidFill>
                  <a:srgbClr val="262626"/>
                </a:solidFill>
                <a:latin typeface="Calibri" panose="020F0502020204030204" pitchFamily="34" charset="0"/>
                <a:cs typeface="Calibri" panose="020F0502020204030204" pitchFamily="34" charset="0"/>
              </a:rPr>
              <a:t>, to increase the fair use of materials and the resources available at your lab.</a:t>
            </a:r>
          </a:p>
          <a:p>
            <a:pPr>
              <a:lnSpc>
                <a:spcPts val="1480"/>
              </a:lnSpc>
            </a:pPr>
            <a:endParaRPr lang="en-US" sz="1500" b="1" dirty="0">
              <a:solidFill>
                <a:srgbClr val="262626"/>
              </a:solidFill>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67B017A6-4CED-4CFF-70E6-B268087ED973}"/>
              </a:ext>
            </a:extLst>
          </p:cNvPr>
          <p:cNvCxnSpPr>
            <a:cxnSpLocks/>
          </p:cNvCxnSpPr>
          <p:nvPr/>
        </p:nvCxnSpPr>
        <p:spPr>
          <a:xfrm flipV="1">
            <a:off x="518583" y="1608881"/>
            <a:ext cx="0" cy="9019137"/>
          </a:xfrm>
          <a:prstGeom prst="line">
            <a:avLst/>
          </a:prstGeom>
          <a:ln w="12700">
            <a:solidFill>
              <a:srgbClr val="262626"/>
            </a:solidFill>
            <a:prstDash val="sysDash"/>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F429857-A862-976F-B8CF-105DB90DD1BB}"/>
              </a:ext>
            </a:extLst>
          </p:cNvPr>
          <p:cNvSpPr/>
          <p:nvPr/>
        </p:nvSpPr>
        <p:spPr>
          <a:xfrm>
            <a:off x="305103" y="2154664"/>
            <a:ext cx="2658016" cy="313508"/>
          </a:xfrm>
          <a:prstGeom prst="rect">
            <a:avLst/>
          </a:prstGeom>
          <a:solidFill>
            <a:srgbClr val="A63B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1E217C21-F98D-F181-DBD1-6F5AF464CB5C}"/>
              </a:ext>
            </a:extLst>
          </p:cNvPr>
          <p:cNvSpPr txBox="1"/>
          <p:nvPr/>
        </p:nvSpPr>
        <p:spPr>
          <a:xfrm>
            <a:off x="463493" y="2181159"/>
            <a:ext cx="3419185" cy="313932"/>
          </a:xfrm>
          <a:prstGeom prst="rect">
            <a:avLst/>
          </a:prstGeom>
          <a:noFill/>
        </p:spPr>
        <p:txBody>
          <a:bodyPr wrap="square" rtlCol="0">
            <a:spAutoFit/>
          </a:bodyPr>
          <a:lstStyle/>
          <a:p>
            <a:pPr>
              <a:lnSpc>
                <a:spcPts val="1580"/>
              </a:lnSpc>
            </a:pPr>
            <a:r>
              <a:rPr lang="en-US" sz="1800" b="1" dirty="0">
                <a:solidFill>
                  <a:schemeClr val="bg1"/>
                </a:solidFill>
                <a:latin typeface="Calibri" panose="020F0502020204030204" pitchFamily="34" charset="0"/>
                <a:cs typeface="Calibri" panose="020F0502020204030204" pitchFamily="34" charset="0"/>
              </a:rPr>
              <a:t>Selection of materials</a:t>
            </a:r>
          </a:p>
        </p:txBody>
      </p:sp>
      <p:sp>
        <p:nvSpPr>
          <p:cNvPr id="13" name="TextBox 12">
            <a:extLst>
              <a:ext uri="{FF2B5EF4-FFF2-40B4-BE49-F238E27FC236}">
                <a16:creationId xmlns:a16="http://schemas.microsoft.com/office/drawing/2014/main" id="{37867698-97C9-A648-B687-692F2A093507}"/>
              </a:ext>
            </a:extLst>
          </p:cNvPr>
          <p:cNvSpPr txBox="1"/>
          <p:nvPr/>
        </p:nvSpPr>
        <p:spPr>
          <a:xfrm>
            <a:off x="755675" y="3612797"/>
            <a:ext cx="1771931" cy="248338"/>
          </a:xfrm>
          <a:prstGeom prst="rect">
            <a:avLst/>
          </a:prstGeom>
          <a:noFill/>
        </p:spPr>
        <p:txBody>
          <a:bodyPr wrap="square" numCol="1" spcCol="216000" rtlCol="0">
            <a:spAutoFit/>
          </a:bodyPr>
          <a:lstStyle/>
          <a:p>
            <a:pPr algn="just">
              <a:lnSpc>
                <a:spcPts val="1240"/>
              </a:lnSpc>
            </a:pPr>
            <a:r>
              <a:rPr lang="en-US" sz="1200" b="1" dirty="0">
                <a:solidFill>
                  <a:srgbClr val="E90989"/>
                </a:solidFill>
                <a:latin typeface="Calibri" panose="020F0502020204030204" pitchFamily="34" charset="0"/>
                <a:cs typeface="Calibri" panose="020F0502020204030204" pitchFamily="34" charset="0"/>
              </a:rPr>
              <a:t>We advocate for: </a:t>
            </a:r>
          </a:p>
        </p:txBody>
      </p:sp>
      <p:sp>
        <p:nvSpPr>
          <p:cNvPr id="14" name="TextBox 13">
            <a:extLst>
              <a:ext uri="{FF2B5EF4-FFF2-40B4-BE49-F238E27FC236}">
                <a16:creationId xmlns:a16="http://schemas.microsoft.com/office/drawing/2014/main" id="{A876E26A-B4EC-048D-733F-A72FB739DB8F}"/>
              </a:ext>
            </a:extLst>
          </p:cNvPr>
          <p:cNvSpPr txBox="1"/>
          <p:nvPr/>
        </p:nvSpPr>
        <p:spPr>
          <a:xfrm>
            <a:off x="2606604" y="3612797"/>
            <a:ext cx="4249278" cy="1323889"/>
          </a:xfrm>
          <a:prstGeom prst="rect">
            <a:avLst/>
          </a:prstGeom>
          <a:noFill/>
        </p:spPr>
        <p:txBody>
          <a:bodyPr wrap="square" numCol="1" spcCol="216000" rtlCol="0">
            <a:spAutoFit/>
          </a:bodyPr>
          <a:lstStyle/>
          <a:p>
            <a:pPr marL="171450" lvl="0" indent="-171450">
              <a:lnSpc>
                <a:spcPts val="1180"/>
              </a:lnSpc>
              <a:buClr>
                <a:srgbClr val="E90989"/>
              </a:buClr>
              <a:buFont typeface="Arial" panose="020B0604020202020204" pitchFamily="34" charset="0"/>
              <a:buChar char="•"/>
            </a:pPr>
            <a:r>
              <a:rPr lang="en-US" sz="1150" dirty="0">
                <a:solidFill>
                  <a:srgbClr val="262626"/>
                </a:solidFill>
                <a:latin typeface="Calibri" panose="020F0502020204030204" pitchFamily="34" charset="0"/>
                <a:cs typeface="Calibri" panose="020F0502020204030204" pitchFamily="34" charset="0"/>
              </a:rPr>
              <a:t>Conscious reuse of materials, such as cardboard, paper, and disposable cups, in every activity.</a:t>
            </a:r>
          </a:p>
          <a:p>
            <a:pPr marL="171450" lvl="0" indent="-171450">
              <a:lnSpc>
                <a:spcPts val="1180"/>
              </a:lnSpc>
              <a:buClr>
                <a:srgbClr val="E90989"/>
              </a:buClr>
              <a:buFont typeface="Arial" panose="020B0604020202020204" pitchFamily="34" charset="0"/>
              <a:buChar char="•"/>
            </a:pPr>
            <a:r>
              <a:rPr lang="en-US" sz="1150" dirty="0">
                <a:solidFill>
                  <a:srgbClr val="262626"/>
                </a:solidFill>
                <a:latin typeface="Calibri" panose="020F0502020204030204" pitchFamily="34" charset="0"/>
                <a:cs typeface="Calibri" panose="020F0502020204030204" pitchFamily="34" charset="0"/>
              </a:rPr>
              <a:t>limit the use of disposable containers, opting instead for reusable alternatives without plastic.</a:t>
            </a:r>
          </a:p>
          <a:p>
            <a:pPr marL="171450" lvl="0" indent="-171450">
              <a:lnSpc>
                <a:spcPts val="1180"/>
              </a:lnSpc>
              <a:buClr>
                <a:srgbClr val="E90989"/>
              </a:buClr>
              <a:buFont typeface="Arial" panose="020B0604020202020204" pitchFamily="34" charset="0"/>
              <a:buChar char="•"/>
            </a:pPr>
            <a:r>
              <a:rPr lang="en-US" sz="1150" dirty="0">
                <a:solidFill>
                  <a:srgbClr val="262626"/>
                </a:solidFill>
                <a:latin typeface="Calibri" panose="020F0502020204030204" pitchFamily="34" charset="0"/>
                <a:cs typeface="Calibri" panose="020F0502020204030204" pitchFamily="34" charset="0"/>
              </a:rPr>
              <a:t>Promote the adoption of circular design principles in the planning of all our activities, aiming to create a sustainable and ecologically friendly framework for our </a:t>
            </a:r>
            <a:r>
              <a:rPr lang="en-US" sz="1150" dirty="0" err="1">
                <a:solidFill>
                  <a:srgbClr val="262626"/>
                </a:solidFill>
                <a:latin typeface="Calibri" panose="020F0502020204030204" pitchFamily="34" charset="0"/>
                <a:cs typeface="Calibri" panose="020F0502020204030204" pitchFamily="34" charset="0"/>
              </a:rPr>
              <a:t>endeavours</a:t>
            </a:r>
            <a:r>
              <a:rPr lang="en-US" sz="1150" dirty="0">
                <a:solidFill>
                  <a:srgbClr val="262626"/>
                </a:solidFill>
                <a:latin typeface="Calibri" panose="020F0502020204030204" pitchFamily="34" charset="0"/>
                <a:cs typeface="Calibri" panose="020F0502020204030204" pitchFamily="34" charset="0"/>
              </a:rPr>
              <a:t>.</a:t>
            </a:r>
          </a:p>
          <a:p>
            <a:pPr marL="171450" lvl="0" indent="-171450">
              <a:lnSpc>
                <a:spcPts val="1180"/>
              </a:lnSpc>
              <a:buClr>
                <a:srgbClr val="E90989"/>
              </a:buClr>
              <a:buFont typeface="Arial" panose="020B0604020202020204" pitchFamily="34" charset="0"/>
              <a:buChar char="•"/>
            </a:pPr>
            <a:endParaRPr lang="en-US" sz="1150" dirty="0">
              <a:solidFill>
                <a:srgbClr val="262626"/>
              </a:solidFill>
              <a:latin typeface="Calibri" panose="020F0502020204030204" pitchFamily="34" charset="0"/>
              <a:cs typeface="Calibri" panose="020F0502020204030204" pitchFamily="34" charset="0"/>
            </a:endParaRPr>
          </a:p>
        </p:txBody>
      </p:sp>
      <p:cxnSp>
        <p:nvCxnSpPr>
          <p:cNvPr id="17" name="Straight Connector 16">
            <a:extLst>
              <a:ext uri="{FF2B5EF4-FFF2-40B4-BE49-F238E27FC236}">
                <a16:creationId xmlns:a16="http://schemas.microsoft.com/office/drawing/2014/main" id="{7A46A936-D530-A0D5-0A92-019C6033C9BB}"/>
              </a:ext>
            </a:extLst>
          </p:cNvPr>
          <p:cNvCxnSpPr/>
          <p:nvPr/>
        </p:nvCxnSpPr>
        <p:spPr>
          <a:xfrm>
            <a:off x="2497870" y="3508729"/>
            <a:ext cx="0" cy="15180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5D1C0D8-9CC5-C5CD-098B-ED2173D006F0}"/>
              </a:ext>
            </a:extLst>
          </p:cNvPr>
          <p:cNvSpPr txBox="1"/>
          <p:nvPr/>
        </p:nvSpPr>
        <p:spPr>
          <a:xfrm>
            <a:off x="755675" y="5318838"/>
            <a:ext cx="1771931" cy="1325556"/>
          </a:xfrm>
          <a:prstGeom prst="rect">
            <a:avLst/>
          </a:prstGeom>
          <a:noFill/>
        </p:spPr>
        <p:txBody>
          <a:bodyPr wrap="square" numCol="1" spcCol="216000" rtlCol="0">
            <a:spAutoFit/>
          </a:bodyPr>
          <a:lstStyle/>
          <a:p>
            <a:pPr>
              <a:lnSpc>
                <a:spcPts val="1240"/>
              </a:lnSpc>
            </a:pPr>
            <a:r>
              <a:rPr lang="en-US" sz="1200" b="1" dirty="0">
                <a:solidFill>
                  <a:srgbClr val="E90989"/>
                </a:solidFill>
                <a:latin typeface="Calibri" panose="020F0502020204030204" pitchFamily="34" charset="0"/>
                <a:cs typeface="Calibri" panose="020F0502020204030204" pitchFamily="34" charset="0"/>
              </a:rPr>
              <a:t>To raise awareness about the carbon-free origin of the material resources to be used, the following questions could be introduced in the conversation:</a:t>
            </a:r>
          </a:p>
          <a:p>
            <a:pPr>
              <a:lnSpc>
                <a:spcPts val="1240"/>
              </a:lnSpc>
            </a:pPr>
            <a:endParaRPr lang="en-US" sz="1200" b="1" dirty="0">
              <a:solidFill>
                <a:srgbClr val="E90989"/>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24FAA25D-53DB-71E5-E3E8-09FA813D6068}"/>
              </a:ext>
            </a:extLst>
          </p:cNvPr>
          <p:cNvSpPr txBox="1"/>
          <p:nvPr/>
        </p:nvSpPr>
        <p:spPr>
          <a:xfrm>
            <a:off x="2606604" y="5318838"/>
            <a:ext cx="4434488" cy="1323889"/>
          </a:xfrm>
          <a:prstGeom prst="rect">
            <a:avLst/>
          </a:prstGeom>
          <a:noFill/>
        </p:spPr>
        <p:txBody>
          <a:bodyPr wrap="square" numCol="1" spcCol="216000" rtlCol="0">
            <a:spAutoFit/>
          </a:bodyPr>
          <a:lstStyle/>
          <a:p>
            <a:pPr marL="171450" indent="-171450">
              <a:lnSpc>
                <a:spcPts val="1180"/>
              </a:lnSpc>
              <a:buClr>
                <a:srgbClr val="E90989"/>
              </a:buClr>
              <a:buFont typeface="Arial" panose="020B0604020202020204" pitchFamily="34" charset="0"/>
              <a:buChar char="•"/>
            </a:pPr>
            <a:r>
              <a:rPr lang="en-US" sz="1150" dirty="0">
                <a:solidFill>
                  <a:srgbClr val="262626"/>
                </a:solidFill>
                <a:latin typeface="Calibri" panose="020F0502020204030204" pitchFamily="34" charset="0"/>
                <a:cs typeface="Calibri" panose="020F0502020204030204" pitchFamily="34" charset="0"/>
              </a:rPr>
              <a:t>Low-carbon to produce?</a:t>
            </a:r>
          </a:p>
          <a:p>
            <a:pPr marL="171450" indent="-171450">
              <a:lnSpc>
                <a:spcPts val="1180"/>
              </a:lnSpc>
              <a:buClr>
                <a:srgbClr val="E90989"/>
              </a:buClr>
              <a:buFont typeface="Arial" panose="020B0604020202020204" pitchFamily="34" charset="0"/>
              <a:buChar char="•"/>
            </a:pPr>
            <a:r>
              <a:rPr lang="en-US" sz="1150" dirty="0">
                <a:solidFill>
                  <a:srgbClr val="262626"/>
                </a:solidFill>
                <a:latin typeface="Calibri" panose="020F0502020204030204" pitchFamily="34" charset="0"/>
                <a:cs typeface="Calibri" panose="020F0502020204030204" pitchFamily="34" charset="0"/>
              </a:rPr>
              <a:t>Long living and repairable?</a:t>
            </a:r>
          </a:p>
          <a:p>
            <a:pPr marL="171450" indent="-171450">
              <a:lnSpc>
                <a:spcPts val="1180"/>
              </a:lnSpc>
              <a:buClr>
                <a:srgbClr val="E90989"/>
              </a:buClr>
              <a:buFont typeface="Arial" panose="020B0604020202020204" pitchFamily="34" charset="0"/>
              <a:buChar char="•"/>
            </a:pPr>
            <a:r>
              <a:rPr lang="en-US" sz="1150" dirty="0">
                <a:solidFill>
                  <a:srgbClr val="262626"/>
                </a:solidFill>
                <a:latin typeface="Calibri" panose="020F0502020204030204" pitchFamily="34" charset="0"/>
                <a:cs typeface="Calibri" panose="020F0502020204030204" pitchFamily="34" charset="0"/>
              </a:rPr>
              <a:t>Produced locally?</a:t>
            </a:r>
          </a:p>
          <a:p>
            <a:pPr marL="171450" indent="-171450">
              <a:lnSpc>
                <a:spcPts val="1180"/>
              </a:lnSpc>
              <a:buClr>
                <a:srgbClr val="E90989"/>
              </a:buClr>
              <a:buFont typeface="Arial" panose="020B0604020202020204" pitchFamily="34" charset="0"/>
              <a:buChar char="•"/>
            </a:pPr>
            <a:r>
              <a:rPr lang="en-US" sz="1150" dirty="0">
                <a:solidFill>
                  <a:srgbClr val="262626"/>
                </a:solidFill>
                <a:latin typeface="Calibri" panose="020F0502020204030204" pitchFamily="34" charset="0"/>
                <a:cs typeface="Calibri" panose="020F0502020204030204" pitchFamily="34" charset="0"/>
              </a:rPr>
              <a:t>Plastic free?</a:t>
            </a:r>
          </a:p>
          <a:p>
            <a:pPr marL="171450" indent="-171450">
              <a:lnSpc>
                <a:spcPts val="1180"/>
              </a:lnSpc>
              <a:buClr>
                <a:srgbClr val="E90989"/>
              </a:buClr>
              <a:buFont typeface="Arial" panose="020B0604020202020204" pitchFamily="34" charset="0"/>
              <a:buChar char="•"/>
            </a:pPr>
            <a:r>
              <a:rPr lang="en-US" sz="1150" dirty="0">
                <a:solidFill>
                  <a:srgbClr val="262626"/>
                </a:solidFill>
                <a:latin typeface="Calibri" panose="020F0502020204030204" pitchFamily="34" charset="0"/>
                <a:cs typeface="Calibri" panose="020F0502020204030204" pitchFamily="34" charset="0"/>
              </a:rPr>
              <a:t>Ethically produced?</a:t>
            </a:r>
          </a:p>
          <a:p>
            <a:pPr marL="171450" indent="-171450">
              <a:lnSpc>
                <a:spcPts val="1180"/>
              </a:lnSpc>
              <a:buClr>
                <a:srgbClr val="E90989"/>
              </a:buClr>
              <a:buFont typeface="Arial" panose="020B0604020202020204" pitchFamily="34" charset="0"/>
              <a:buChar char="•"/>
            </a:pPr>
            <a:r>
              <a:rPr lang="en-US" sz="1150" dirty="0">
                <a:solidFill>
                  <a:srgbClr val="262626"/>
                </a:solidFill>
                <a:latin typeface="Calibri" panose="020F0502020204030204" pitchFamily="34" charset="0"/>
                <a:cs typeface="Calibri" panose="020F0502020204030204" pitchFamily="34" charset="0"/>
              </a:rPr>
              <a:t>Multifunctional?</a:t>
            </a:r>
          </a:p>
          <a:p>
            <a:pPr marL="171450" indent="-171450">
              <a:lnSpc>
                <a:spcPts val="1180"/>
              </a:lnSpc>
              <a:buClr>
                <a:srgbClr val="E90989"/>
              </a:buClr>
              <a:buFont typeface="Arial" panose="020B0604020202020204" pitchFamily="34" charset="0"/>
              <a:buChar char="•"/>
            </a:pPr>
            <a:r>
              <a:rPr lang="en-US" sz="1150" dirty="0">
                <a:solidFill>
                  <a:srgbClr val="262626"/>
                </a:solidFill>
                <a:latin typeface="Calibri" panose="020F0502020204030204" pitchFamily="34" charset="0"/>
                <a:cs typeface="Calibri" panose="020F0502020204030204" pitchFamily="34" charset="0"/>
              </a:rPr>
              <a:t>Can you ask the producer to reduce their unnecessary packaging?</a:t>
            </a:r>
          </a:p>
          <a:p>
            <a:pPr marL="171450" indent="-171450">
              <a:lnSpc>
                <a:spcPts val="1180"/>
              </a:lnSpc>
              <a:buClr>
                <a:srgbClr val="E90989"/>
              </a:buClr>
              <a:buFont typeface="Arial" panose="020B0604020202020204" pitchFamily="34" charset="0"/>
              <a:buChar char="•"/>
            </a:pPr>
            <a:endParaRPr lang="en-US" sz="1150" dirty="0">
              <a:solidFill>
                <a:srgbClr val="262626"/>
              </a:solidFill>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0FF32EE4-AA51-3165-4517-F3D601E2238A}"/>
              </a:ext>
            </a:extLst>
          </p:cNvPr>
          <p:cNvSpPr txBox="1"/>
          <p:nvPr/>
        </p:nvSpPr>
        <p:spPr>
          <a:xfrm>
            <a:off x="755675" y="7488387"/>
            <a:ext cx="6285416" cy="708335"/>
          </a:xfrm>
          <a:prstGeom prst="rect">
            <a:avLst/>
          </a:prstGeom>
          <a:noFill/>
        </p:spPr>
        <p:txBody>
          <a:bodyPr wrap="square" numCol="1" spcCol="216000" rtlCol="0">
            <a:spAutoFit/>
          </a:bodyPr>
          <a:lstStyle/>
          <a:p>
            <a:pPr algn="just">
              <a:lnSpc>
                <a:spcPts val="1180"/>
              </a:lnSpc>
            </a:pPr>
            <a:r>
              <a:rPr lang="en-US" sz="1150" dirty="0">
                <a:solidFill>
                  <a:srgbClr val="262626"/>
                </a:solidFill>
                <a:latin typeface="Calibri" panose="020F0502020204030204" pitchFamily="34" charset="0"/>
                <a:cs typeface="Calibri" panose="020F0502020204030204" pitchFamily="34" charset="0"/>
              </a:rPr>
              <a:t>Case studies from projects like SHEMAKES and M4KING SPACES provide valuable insights into best practices for establishing inclusive makerspaces. These examples demonstrate how to overcome challenges and create spaces that empower learners to thrive.</a:t>
            </a:r>
          </a:p>
          <a:p>
            <a:pPr algn="just">
              <a:lnSpc>
                <a:spcPts val="1180"/>
              </a:lnSpc>
            </a:pPr>
            <a:endParaRPr lang="en-US" sz="1150" dirty="0">
              <a:solidFill>
                <a:srgbClr val="262626"/>
              </a:solidFill>
              <a:latin typeface="Calibri" panose="020F0502020204030204" pitchFamily="34" charset="0"/>
              <a:cs typeface="Calibri" panose="020F0502020204030204" pitchFamily="34" charset="0"/>
            </a:endParaRPr>
          </a:p>
        </p:txBody>
      </p:sp>
      <p:sp>
        <p:nvSpPr>
          <p:cNvPr id="35" name="Rectangle 34">
            <a:extLst>
              <a:ext uri="{FF2B5EF4-FFF2-40B4-BE49-F238E27FC236}">
                <a16:creationId xmlns:a16="http://schemas.microsoft.com/office/drawing/2014/main" id="{AA80B58E-06E8-E9CC-8382-B304845E285A}"/>
              </a:ext>
            </a:extLst>
          </p:cNvPr>
          <p:cNvSpPr/>
          <p:nvPr/>
        </p:nvSpPr>
        <p:spPr>
          <a:xfrm>
            <a:off x="305103" y="6931817"/>
            <a:ext cx="1581570" cy="313508"/>
          </a:xfrm>
          <a:prstGeom prst="rect">
            <a:avLst/>
          </a:prstGeom>
          <a:solidFill>
            <a:srgbClr val="A63B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408668C0-F3F1-E9E8-9B1D-28FB3116155A}"/>
              </a:ext>
            </a:extLst>
          </p:cNvPr>
          <p:cNvSpPr txBox="1"/>
          <p:nvPr/>
        </p:nvSpPr>
        <p:spPr>
          <a:xfrm>
            <a:off x="463493" y="6958312"/>
            <a:ext cx="3419185" cy="307135"/>
          </a:xfrm>
          <a:prstGeom prst="rect">
            <a:avLst/>
          </a:prstGeom>
          <a:noFill/>
        </p:spPr>
        <p:txBody>
          <a:bodyPr wrap="square" rtlCol="0">
            <a:spAutoFit/>
          </a:bodyPr>
          <a:lstStyle/>
          <a:p>
            <a:pPr>
              <a:lnSpc>
                <a:spcPts val="1580"/>
              </a:lnSpc>
            </a:pPr>
            <a:r>
              <a:rPr lang="en-US" sz="1800" b="1" dirty="0">
                <a:solidFill>
                  <a:schemeClr val="bg1"/>
                </a:solidFill>
                <a:latin typeface="Calibri" panose="020F0502020204030204" pitchFamily="34" charset="0"/>
                <a:cs typeface="Calibri" panose="020F0502020204030204" pitchFamily="34" charset="0"/>
              </a:rPr>
              <a:t>Case Studies</a:t>
            </a:r>
          </a:p>
        </p:txBody>
      </p:sp>
      <p:grpSp>
        <p:nvGrpSpPr>
          <p:cNvPr id="57" name="Graphic 2">
            <a:extLst>
              <a:ext uri="{FF2B5EF4-FFF2-40B4-BE49-F238E27FC236}">
                <a16:creationId xmlns:a16="http://schemas.microsoft.com/office/drawing/2014/main" id="{B726C337-DA34-CF2A-239C-B05A9F332EEB}"/>
              </a:ext>
            </a:extLst>
          </p:cNvPr>
          <p:cNvGrpSpPr/>
          <p:nvPr/>
        </p:nvGrpSpPr>
        <p:grpSpPr>
          <a:xfrm rot="8514844">
            <a:off x="-387918" y="8635289"/>
            <a:ext cx="2045606" cy="2756792"/>
            <a:chOff x="-2438426" y="3400425"/>
            <a:chExt cx="821276" cy="1106805"/>
          </a:xfrm>
        </p:grpSpPr>
        <p:sp>
          <p:nvSpPr>
            <p:cNvPr id="58" name="Freeform 57">
              <a:extLst>
                <a:ext uri="{FF2B5EF4-FFF2-40B4-BE49-F238E27FC236}">
                  <a16:creationId xmlns:a16="http://schemas.microsoft.com/office/drawing/2014/main" id="{68ECE82B-4C40-DF58-4F5E-D04C55DD2066}"/>
                </a:ext>
              </a:extLst>
            </p:cNvPr>
            <p:cNvSpPr/>
            <p:nvPr/>
          </p:nvSpPr>
          <p:spPr>
            <a:xfrm>
              <a:off x="-2438426" y="3558540"/>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46D074CA-FBD6-0143-D9A7-FB9DDD71895E}"/>
                </a:ext>
              </a:extLst>
            </p:cNvPr>
            <p:cNvSpPr/>
            <p:nvPr/>
          </p:nvSpPr>
          <p:spPr>
            <a:xfrm>
              <a:off x="-2438426" y="3400425"/>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14EB5B0-B58A-8970-A690-1E2FF230DB9C}"/>
                </a:ext>
              </a:extLst>
            </p:cNvPr>
            <p:cNvSpPr/>
            <p:nvPr/>
          </p:nvSpPr>
          <p:spPr>
            <a:xfrm>
              <a:off x="-1890274" y="3874769"/>
              <a:ext cx="273124" cy="316230"/>
            </a:xfrm>
            <a:custGeom>
              <a:avLst/>
              <a:gdLst>
                <a:gd name="connsiteX0" fmla="*/ 273125 w 273124"/>
                <a:gd name="connsiteY0" fmla="*/ 0 h 316230"/>
                <a:gd name="connsiteX1" fmla="*/ 0 w 273124"/>
                <a:gd name="connsiteY1" fmla="*/ 158115 h 316230"/>
                <a:gd name="connsiteX2" fmla="*/ 273125 w 273124"/>
                <a:gd name="connsiteY2" fmla="*/ 316230 h 316230"/>
              </a:gdLst>
              <a:ahLst/>
              <a:cxnLst>
                <a:cxn ang="0">
                  <a:pos x="connsiteX0" y="connsiteY0"/>
                </a:cxn>
                <a:cxn ang="0">
                  <a:pos x="connsiteX1" y="connsiteY1"/>
                </a:cxn>
                <a:cxn ang="0">
                  <a:pos x="connsiteX2" y="connsiteY2"/>
                </a:cxn>
              </a:cxnLst>
              <a:rect l="l" t="t" r="r" b="b"/>
              <a:pathLst>
                <a:path w="273124" h="316230">
                  <a:moveTo>
                    <a:pt x="273125" y="0"/>
                  </a:moveTo>
                  <a:lnTo>
                    <a:pt x="0" y="158115"/>
                  </a:lnTo>
                  <a:lnTo>
                    <a:pt x="273125" y="316230"/>
                  </a:lnTo>
                  <a:close/>
                </a:path>
              </a:pathLst>
            </a:custGeom>
            <a:solidFill>
              <a:srgbClr val="BC0A78"/>
            </a:solidFill>
            <a:ln w="9512"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63DA033-C348-3254-B091-9D3EFA87C6F8}"/>
                </a:ext>
              </a:extLst>
            </p:cNvPr>
            <p:cNvSpPr/>
            <p:nvPr/>
          </p:nvSpPr>
          <p:spPr>
            <a:xfrm>
              <a:off x="-1890274" y="4032884"/>
              <a:ext cx="273124" cy="316230"/>
            </a:xfrm>
            <a:custGeom>
              <a:avLst/>
              <a:gdLst>
                <a:gd name="connsiteX0" fmla="*/ 0 w 273124"/>
                <a:gd name="connsiteY0" fmla="*/ 316230 h 316230"/>
                <a:gd name="connsiteX1" fmla="*/ 273125 w 273124"/>
                <a:gd name="connsiteY1" fmla="*/ 158115 h 316230"/>
                <a:gd name="connsiteX2" fmla="*/ 0 w 273124"/>
                <a:gd name="connsiteY2" fmla="*/ 0 h 316230"/>
              </a:gdLst>
              <a:ahLst/>
              <a:cxnLst>
                <a:cxn ang="0">
                  <a:pos x="connsiteX0" y="connsiteY0"/>
                </a:cxn>
                <a:cxn ang="0">
                  <a:pos x="connsiteX1" y="connsiteY1"/>
                </a:cxn>
                <a:cxn ang="0">
                  <a:pos x="connsiteX2" y="connsiteY2"/>
                </a:cxn>
              </a:cxnLst>
              <a:rect l="l" t="t" r="r" b="b"/>
              <a:pathLst>
                <a:path w="273124" h="316230">
                  <a:moveTo>
                    <a:pt x="0" y="316230"/>
                  </a:moveTo>
                  <a:lnTo>
                    <a:pt x="273125" y="158115"/>
                  </a:lnTo>
                  <a:lnTo>
                    <a:pt x="0" y="0"/>
                  </a:lnTo>
                  <a:close/>
                </a:path>
              </a:pathLst>
            </a:custGeom>
            <a:solidFill>
              <a:srgbClr val="E90989"/>
            </a:solidFill>
            <a:ln w="9512"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64E9D14-FF5E-0097-86B2-3E704ECC39C9}"/>
                </a:ext>
              </a:extLst>
            </p:cNvPr>
            <p:cNvSpPr/>
            <p:nvPr/>
          </p:nvSpPr>
          <p:spPr>
            <a:xfrm>
              <a:off x="-2164350" y="3400425"/>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E90989"/>
            </a:solidFill>
            <a:ln w="9512"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47E9F85-976D-4B99-3858-1D2BE369A6B2}"/>
                </a:ext>
              </a:extLst>
            </p:cNvPr>
            <p:cNvSpPr/>
            <p:nvPr/>
          </p:nvSpPr>
          <p:spPr>
            <a:xfrm>
              <a:off x="-2164350" y="3558540"/>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BC0A78"/>
            </a:solidFill>
            <a:ln w="9512"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0DBCC1CA-6DD6-7062-455E-B0578568F19E}"/>
                </a:ext>
              </a:extLst>
            </p:cNvPr>
            <p:cNvSpPr/>
            <p:nvPr/>
          </p:nvSpPr>
          <p:spPr>
            <a:xfrm>
              <a:off x="-2438426" y="3874769"/>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27DFAF43-F243-5415-D620-B12F7A883CE3}"/>
                </a:ext>
              </a:extLst>
            </p:cNvPr>
            <p:cNvSpPr/>
            <p:nvPr/>
          </p:nvSpPr>
          <p:spPr>
            <a:xfrm>
              <a:off x="-2438426" y="4032884"/>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23BF3F6D-A203-944F-4A50-88E1598F05DF}"/>
                </a:ext>
              </a:extLst>
            </p:cNvPr>
            <p:cNvSpPr/>
            <p:nvPr/>
          </p:nvSpPr>
          <p:spPr>
            <a:xfrm>
              <a:off x="-2438426" y="4191000"/>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451A54"/>
            </a:solidFill>
            <a:ln w="9512"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D0F9CCE1-8DD9-D00B-F9A7-5CA8713E52E9}"/>
                </a:ext>
              </a:extLst>
            </p:cNvPr>
            <p:cNvSpPr/>
            <p:nvPr/>
          </p:nvSpPr>
          <p:spPr>
            <a:xfrm>
              <a:off x="-2164350" y="4191000"/>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573568"/>
            </a:solidFill>
            <a:ln w="9512"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7F00E768-4FA4-659F-0DD4-177E8DD27F23}"/>
                </a:ext>
              </a:extLst>
            </p:cNvPr>
            <p:cNvSpPr/>
            <p:nvPr/>
          </p:nvSpPr>
          <p:spPr>
            <a:xfrm>
              <a:off x="-1890274" y="3558540"/>
              <a:ext cx="273124" cy="316229"/>
            </a:xfrm>
            <a:custGeom>
              <a:avLst/>
              <a:gdLst>
                <a:gd name="connsiteX0" fmla="*/ 273125 w 273124"/>
                <a:gd name="connsiteY0" fmla="*/ 0 h 316229"/>
                <a:gd name="connsiteX1" fmla="*/ 0 w 273124"/>
                <a:gd name="connsiteY1" fmla="*/ 158115 h 316229"/>
                <a:gd name="connsiteX2" fmla="*/ 273125 w 273124"/>
                <a:gd name="connsiteY2" fmla="*/ 316230 h 316229"/>
              </a:gdLst>
              <a:ahLst/>
              <a:cxnLst>
                <a:cxn ang="0">
                  <a:pos x="connsiteX0" y="connsiteY0"/>
                </a:cxn>
                <a:cxn ang="0">
                  <a:pos x="connsiteX1" y="connsiteY1"/>
                </a:cxn>
                <a:cxn ang="0">
                  <a:pos x="connsiteX2" y="connsiteY2"/>
                </a:cxn>
              </a:cxnLst>
              <a:rect l="l" t="t" r="r" b="b"/>
              <a:pathLst>
                <a:path w="273124" h="316229">
                  <a:moveTo>
                    <a:pt x="273125" y="0"/>
                  </a:moveTo>
                  <a:lnTo>
                    <a:pt x="0" y="158115"/>
                  </a:lnTo>
                  <a:lnTo>
                    <a:pt x="273125" y="316230"/>
                  </a:lnTo>
                  <a:close/>
                </a:path>
              </a:pathLst>
            </a:custGeom>
            <a:solidFill>
              <a:srgbClr val="451A54"/>
            </a:solidFill>
            <a:ln w="9512"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2BF2931-DA0D-E545-051E-4626F455F1ED}"/>
                </a:ext>
              </a:extLst>
            </p:cNvPr>
            <p:cNvSpPr/>
            <p:nvPr/>
          </p:nvSpPr>
          <p:spPr>
            <a:xfrm>
              <a:off x="-2164350" y="371665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A63CBC"/>
            </a:solidFill>
            <a:ln w="9512"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92AEE0AC-2F47-411F-8FB7-3D6E08FD533F}"/>
                </a:ext>
              </a:extLst>
            </p:cNvPr>
            <p:cNvSpPr/>
            <p:nvPr/>
          </p:nvSpPr>
          <p:spPr>
            <a:xfrm>
              <a:off x="-1890274" y="3716655"/>
              <a:ext cx="273124" cy="316229"/>
            </a:xfrm>
            <a:custGeom>
              <a:avLst/>
              <a:gdLst>
                <a:gd name="connsiteX0" fmla="*/ 0 w 273124"/>
                <a:gd name="connsiteY0" fmla="*/ 316230 h 316229"/>
                <a:gd name="connsiteX1" fmla="*/ 273125 w 273124"/>
                <a:gd name="connsiteY1" fmla="*/ 158115 h 316229"/>
                <a:gd name="connsiteX2" fmla="*/ 0 w 273124"/>
                <a:gd name="connsiteY2" fmla="*/ 0 h 316229"/>
              </a:gdLst>
              <a:ahLst/>
              <a:cxnLst>
                <a:cxn ang="0">
                  <a:pos x="connsiteX0" y="connsiteY0"/>
                </a:cxn>
                <a:cxn ang="0">
                  <a:pos x="connsiteX1" y="connsiteY1"/>
                </a:cxn>
                <a:cxn ang="0">
                  <a:pos x="connsiteX2" y="connsiteY2"/>
                </a:cxn>
              </a:cxnLst>
              <a:rect l="l" t="t" r="r" b="b"/>
              <a:pathLst>
                <a:path w="273124" h="316229">
                  <a:moveTo>
                    <a:pt x="0" y="316230"/>
                  </a:moveTo>
                  <a:lnTo>
                    <a:pt x="273125" y="158115"/>
                  </a:lnTo>
                  <a:lnTo>
                    <a:pt x="0" y="0"/>
                  </a:lnTo>
                  <a:close/>
                </a:path>
              </a:pathLst>
            </a:custGeom>
            <a:solidFill>
              <a:srgbClr val="7E2A8C"/>
            </a:solidFill>
            <a:ln w="9512" cap="flat">
              <a:noFill/>
              <a:prstDash val="solid"/>
              <a:miter/>
            </a:ln>
          </p:spPr>
          <p:txBody>
            <a:bodyPr rtlCol="0" anchor="ctr"/>
            <a:lstStyle/>
            <a:p>
              <a:endParaRPr lang="en-US"/>
            </a:p>
          </p:txBody>
        </p:sp>
      </p:grpSp>
    </p:spTree>
    <p:extLst>
      <p:ext uri="{BB962C8B-B14F-4D97-AF65-F5344CB8AC3E}">
        <p14:creationId xmlns:p14="http://schemas.microsoft.com/office/powerpoint/2010/main" val="2208230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A33D0-98D6-FEF4-3B96-B018C4FC044E}"/>
            </a:ext>
          </a:extLst>
        </p:cNvPr>
        <p:cNvGrpSpPr/>
        <p:nvPr/>
      </p:nvGrpSpPr>
      <p:grpSpPr>
        <a:xfrm>
          <a:off x="0" y="0"/>
          <a:ext cx="0" cy="0"/>
          <a:chOff x="0" y="0"/>
          <a:chExt cx="0" cy="0"/>
        </a:xfrm>
      </p:grpSpPr>
      <p:pic>
        <p:nvPicPr>
          <p:cNvPr id="26" name="Picture 25" descr="A screenshot of a website&#10;&#10;AI-generated content may be incorrect.">
            <a:extLst>
              <a:ext uri="{FF2B5EF4-FFF2-40B4-BE49-F238E27FC236}">
                <a16:creationId xmlns:a16="http://schemas.microsoft.com/office/drawing/2014/main" id="{56C71033-FACB-4456-1BEF-5E1B5F34232E}"/>
              </a:ext>
            </a:extLst>
          </p:cNvPr>
          <p:cNvPicPr>
            <a:picLocks noChangeAspect="1"/>
          </p:cNvPicPr>
          <p:nvPr/>
        </p:nvPicPr>
        <p:blipFill>
          <a:blip r:embed="rId2" cstate="screen">
            <a:extLst>
              <a:ext uri="{28A0092B-C50C-407E-A947-70E740481C1C}">
                <a14:useLocalDpi xmlns:a14="http://schemas.microsoft.com/office/drawing/2010/main"/>
              </a:ext>
            </a:extLst>
          </a:blip>
          <a:srcRect r="6765"/>
          <a:stretch/>
        </p:blipFill>
        <p:spPr>
          <a:xfrm>
            <a:off x="4203484" y="6963607"/>
            <a:ext cx="3356192" cy="2189072"/>
          </a:xfrm>
          <a:prstGeom prst="rect">
            <a:avLst/>
          </a:prstGeom>
        </p:spPr>
      </p:pic>
      <p:pic>
        <p:nvPicPr>
          <p:cNvPr id="28" name="Picture 27" descr="A person standing in front of a black and white photo&#10;&#10;AI-generated content may be incorrect.">
            <a:extLst>
              <a:ext uri="{FF2B5EF4-FFF2-40B4-BE49-F238E27FC236}">
                <a16:creationId xmlns:a16="http://schemas.microsoft.com/office/drawing/2014/main" id="{9E8E480B-E988-E36C-7907-691BDFD3BA7D}"/>
              </a:ext>
            </a:extLst>
          </p:cNvPr>
          <p:cNvPicPr>
            <a:picLocks noChangeAspect="1"/>
          </p:cNvPicPr>
          <p:nvPr/>
        </p:nvPicPr>
        <p:blipFill>
          <a:blip r:embed="rId3" cstate="screen">
            <a:extLst>
              <a:ext uri="{28A0092B-C50C-407E-A947-70E740481C1C}">
                <a14:useLocalDpi xmlns:a14="http://schemas.microsoft.com/office/drawing/2010/main"/>
              </a:ext>
            </a:extLst>
          </a:blip>
          <a:srcRect r="6713"/>
          <a:stretch/>
        </p:blipFill>
        <p:spPr>
          <a:xfrm>
            <a:off x="4201610" y="2506573"/>
            <a:ext cx="3358065" cy="2190503"/>
          </a:xfrm>
          <a:prstGeom prst="rect">
            <a:avLst/>
          </a:prstGeom>
        </p:spPr>
      </p:pic>
      <p:sp>
        <p:nvSpPr>
          <p:cNvPr id="5" name="Slide Number Placeholder 2">
            <a:extLst>
              <a:ext uri="{FF2B5EF4-FFF2-40B4-BE49-F238E27FC236}">
                <a16:creationId xmlns:a16="http://schemas.microsoft.com/office/drawing/2014/main" id="{BE274355-FE8B-55D9-4F27-EC3603952E07}"/>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22</a:t>
            </a:fld>
            <a:endParaRPr lang="en-US"/>
          </a:p>
        </p:txBody>
      </p:sp>
      <p:sp>
        <p:nvSpPr>
          <p:cNvPr id="6" name="TextBox 5">
            <a:extLst>
              <a:ext uri="{FF2B5EF4-FFF2-40B4-BE49-F238E27FC236}">
                <a16:creationId xmlns:a16="http://schemas.microsoft.com/office/drawing/2014/main" id="{0E6AE298-110D-4BB2-6D3E-25C9DA951083}"/>
              </a:ext>
            </a:extLst>
          </p:cNvPr>
          <p:cNvSpPr txBox="1"/>
          <p:nvPr/>
        </p:nvSpPr>
        <p:spPr>
          <a:xfrm>
            <a:off x="755675" y="2071080"/>
            <a:ext cx="3024158" cy="2554995"/>
          </a:xfrm>
          <a:prstGeom prst="rect">
            <a:avLst/>
          </a:prstGeom>
          <a:noFill/>
        </p:spPr>
        <p:txBody>
          <a:bodyPr wrap="square" numCol="1" spcCol="216000" rtlCol="0">
            <a:spAutoFit/>
          </a:bodyPr>
          <a:lstStyle/>
          <a:p>
            <a:pPr>
              <a:lnSpc>
                <a:spcPts val="1180"/>
              </a:lnSpc>
            </a:pPr>
            <a:r>
              <a:rPr lang="en-US" sz="1150" dirty="0">
                <a:solidFill>
                  <a:srgbClr val="262626"/>
                </a:solidFill>
                <a:latin typeface="Calibri" panose="020F0502020204030204" pitchFamily="34" charset="0"/>
                <a:cs typeface="Calibri" panose="020F0502020204030204" pitchFamily="34" charset="0"/>
              </a:rPr>
              <a:t>The SHEMAKES project offers various learning paths designed for different age groups, focusing on empowering women, especially in areas traditionally dominated by men, like technology and textiles. These include activities for girls (8-18 years), young women (18-25 years), and entire communities, addressing gender issues, entrepreneurship, and innovation. </a:t>
            </a:r>
          </a:p>
          <a:p>
            <a:pPr>
              <a:lnSpc>
                <a:spcPts val="1180"/>
              </a:lnSpc>
            </a:pPr>
            <a:endParaRPr lang="en-US" sz="1150" dirty="0">
              <a:solidFill>
                <a:srgbClr val="262626"/>
              </a:solidFill>
              <a:latin typeface="Calibri" panose="020F0502020204030204" pitchFamily="34" charset="0"/>
              <a:cs typeface="Calibri" panose="020F0502020204030204" pitchFamily="34" charset="0"/>
            </a:endParaRPr>
          </a:p>
          <a:p>
            <a:pPr>
              <a:lnSpc>
                <a:spcPts val="1180"/>
              </a:lnSpc>
            </a:pPr>
            <a:r>
              <a:rPr lang="en-US" sz="1150" dirty="0">
                <a:solidFill>
                  <a:srgbClr val="262626"/>
                </a:solidFill>
                <a:latin typeface="Calibri" panose="020F0502020204030204" pitchFamily="34" charset="0"/>
                <a:cs typeface="Calibri" panose="020F0502020204030204" pitchFamily="34" charset="0"/>
              </a:rPr>
              <a:t>The activities cover skills such as laser cutting, soft circuits, modular fashion, and biomaterials. The resources and activities are shared in an open toolkit, allowing others to replicate them. More details are available </a:t>
            </a:r>
            <a:r>
              <a:rPr lang="en-US" sz="1150" b="1" dirty="0">
                <a:solidFill>
                  <a:srgbClr val="262626"/>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here</a:t>
            </a:r>
            <a:r>
              <a:rPr lang="en-US" sz="1150" dirty="0">
                <a:solidFill>
                  <a:srgbClr val="262626"/>
                </a:solidFill>
                <a:latin typeface="Calibri" panose="020F0502020204030204" pitchFamily="34" charset="0"/>
                <a:cs typeface="Calibri" panose="020F0502020204030204" pitchFamily="34" charset="0"/>
              </a:rPr>
              <a:t>.</a:t>
            </a:r>
          </a:p>
          <a:p>
            <a:pPr>
              <a:lnSpc>
                <a:spcPts val="1180"/>
              </a:lnSpc>
            </a:pPr>
            <a:endParaRPr lang="en-US" sz="1150" dirty="0">
              <a:solidFill>
                <a:srgbClr val="262626"/>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E740688-84F9-5925-5652-0D605EDB59A6}"/>
              </a:ext>
            </a:extLst>
          </p:cNvPr>
          <p:cNvSpPr txBox="1"/>
          <p:nvPr/>
        </p:nvSpPr>
        <p:spPr>
          <a:xfrm>
            <a:off x="0" y="383326"/>
            <a:ext cx="3587262" cy="369332"/>
          </a:xfrm>
          <a:prstGeom prst="rect">
            <a:avLst/>
          </a:prstGeom>
          <a:solidFill>
            <a:srgbClr val="EA0E8B"/>
          </a:solidFill>
        </p:spPr>
        <p:txBody>
          <a:bodyPr wrap="square" rtlCol="0" anchor="ctr">
            <a:spAutoFit/>
          </a:bodyPr>
          <a:lstStyle/>
          <a:p>
            <a:pPr marL="355600"/>
            <a:r>
              <a:rPr lang="en-US" sz="1800" b="1" dirty="0">
                <a:solidFill>
                  <a:schemeClr val="bg1"/>
                </a:solidFill>
                <a:latin typeface="Calibri" panose="020F0502020204030204" pitchFamily="34" charset="0"/>
                <a:cs typeface="Calibri" panose="020F0502020204030204" pitchFamily="34" charset="0"/>
              </a:rPr>
              <a:t>Best practices for Sustainability</a:t>
            </a:r>
          </a:p>
        </p:txBody>
      </p:sp>
      <p:cxnSp>
        <p:nvCxnSpPr>
          <p:cNvPr id="10" name="Straight Connector 9">
            <a:extLst>
              <a:ext uri="{FF2B5EF4-FFF2-40B4-BE49-F238E27FC236}">
                <a16:creationId xmlns:a16="http://schemas.microsoft.com/office/drawing/2014/main" id="{ACF372C9-9FD2-8F11-2E3B-A73B1399E1C9}"/>
              </a:ext>
            </a:extLst>
          </p:cNvPr>
          <p:cNvCxnSpPr>
            <a:cxnSpLocks/>
          </p:cNvCxnSpPr>
          <p:nvPr/>
        </p:nvCxnSpPr>
        <p:spPr>
          <a:xfrm flipV="1">
            <a:off x="518583" y="1006997"/>
            <a:ext cx="0" cy="9621021"/>
          </a:xfrm>
          <a:prstGeom prst="line">
            <a:avLst/>
          </a:prstGeom>
          <a:ln w="12700">
            <a:solidFill>
              <a:srgbClr val="262626"/>
            </a:solidFill>
            <a:prstDash val="sysDash"/>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0A5844A-F500-E123-46F6-943E642740A4}"/>
              </a:ext>
            </a:extLst>
          </p:cNvPr>
          <p:cNvSpPr/>
          <p:nvPr/>
        </p:nvSpPr>
        <p:spPr>
          <a:xfrm>
            <a:off x="305103" y="1514510"/>
            <a:ext cx="1500544" cy="313508"/>
          </a:xfrm>
          <a:prstGeom prst="rect">
            <a:avLst/>
          </a:prstGeom>
          <a:solidFill>
            <a:srgbClr val="A63B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A234A44-4AFB-51F7-8773-12E32028ED29}"/>
              </a:ext>
            </a:extLst>
          </p:cNvPr>
          <p:cNvSpPr txBox="1"/>
          <p:nvPr/>
        </p:nvSpPr>
        <p:spPr>
          <a:xfrm>
            <a:off x="463493" y="1541005"/>
            <a:ext cx="3419185" cy="512320"/>
          </a:xfrm>
          <a:prstGeom prst="rect">
            <a:avLst/>
          </a:prstGeom>
          <a:noFill/>
        </p:spPr>
        <p:txBody>
          <a:bodyPr wrap="square" rtlCol="0">
            <a:spAutoFit/>
          </a:bodyPr>
          <a:lstStyle/>
          <a:p>
            <a:pPr>
              <a:lnSpc>
                <a:spcPts val="1580"/>
              </a:lnSpc>
            </a:pPr>
            <a:r>
              <a:rPr lang="en-US" sz="1800" b="1" dirty="0">
                <a:solidFill>
                  <a:schemeClr val="bg1"/>
                </a:solidFill>
                <a:latin typeface="Calibri" panose="020F0502020204030204" pitchFamily="34" charset="0"/>
                <a:cs typeface="Calibri" panose="020F0502020204030204" pitchFamily="34" charset="0"/>
              </a:rPr>
              <a:t>SHEMAKES </a:t>
            </a:r>
          </a:p>
          <a:p>
            <a:pPr>
              <a:lnSpc>
                <a:spcPts val="1580"/>
              </a:lnSpc>
            </a:pPr>
            <a:endParaRPr lang="en-US" sz="1800" b="1" dirty="0">
              <a:solidFill>
                <a:schemeClr val="bg1"/>
              </a:solidFill>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893F8E15-DB34-9407-E2D5-8C09FEF047B0}"/>
              </a:ext>
            </a:extLst>
          </p:cNvPr>
          <p:cNvSpPr txBox="1"/>
          <p:nvPr/>
        </p:nvSpPr>
        <p:spPr>
          <a:xfrm>
            <a:off x="755675" y="6901031"/>
            <a:ext cx="2923189" cy="1939442"/>
          </a:xfrm>
          <a:prstGeom prst="rect">
            <a:avLst/>
          </a:prstGeom>
          <a:noFill/>
        </p:spPr>
        <p:txBody>
          <a:bodyPr wrap="square" numCol="1" spcCol="216000" rtlCol="0">
            <a:spAutoFit/>
          </a:bodyPr>
          <a:lstStyle/>
          <a:p>
            <a:pPr>
              <a:lnSpc>
                <a:spcPts val="1180"/>
              </a:lnSpc>
            </a:pPr>
            <a:r>
              <a:rPr lang="en-US" sz="1150" dirty="0">
                <a:solidFill>
                  <a:srgbClr val="262626"/>
                </a:solidFill>
                <a:latin typeface="Calibri" panose="020F0502020204030204" pitchFamily="34" charset="0"/>
                <a:cs typeface="Calibri" panose="020F0502020204030204" pitchFamily="34" charset="0"/>
              </a:rPr>
              <a:t>The M4KING SPACES project offers a guidebook and a free online course designed to help makerspaces develop inclusive, equity-driven practices, particularly for underrepresented youth in STEM. The course, available on </a:t>
            </a:r>
            <a:r>
              <a:rPr lang="en-US" sz="1150" dirty="0" err="1">
                <a:solidFill>
                  <a:srgbClr val="262626"/>
                </a:solidFill>
                <a:latin typeface="Calibri" panose="020F0502020204030204" pitchFamily="34" charset="0"/>
                <a:cs typeface="Calibri" panose="020F0502020204030204" pitchFamily="34" charset="0"/>
              </a:rPr>
              <a:t>FutureLearn</a:t>
            </a:r>
            <a:r>
              <a:rPr lang="en-US" sz="1150" dirty="0">
                <a:solidFill>
                  <a:srgbClr val="262626"/>
                </a:solidFill>
                <a:latin typeface="Calibri" panose="020F0502020204030204" pitchFamily="34" charset="0"/>
                <a:cs typeface="Calibri" panose="020F0502020204030204" pitchFamily="34" charset="0"/>
              </a:rPr>
              <a:t>, complements the guidebook, providing tools, research, and resources to support diverse young people in their engagement with technology and creative production. More details can be found on their </a:t>
            </a:r>
            <a:r>
              <a:rPr lang="en-US" sz="1150" b="1" dirty="0">
                <a:solidFill>
                  <a:srgbClr val="262626"/>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official website</a:t>
            </a:r>
            <a:r>
              <a:rPr lang="en-US" sz="1150" b="1" dirty="0">
                <a:solidFill>
                  <a:srgbClr val="262626"/>
                </a:solidFill>
                <a:latin typeface="Calibri" panose="020F0502020204030204" pitchFamily="34" charset="0"/>
                <a:cs typeface="Calibri" panose="020F0502020204030204" pitchFamily="34" charset="0"/>
              </a:rPr>
              <a:t>.</a:t>
            </a:r>
          </a:p>
          <a:p>
            <a:pPr>
              <a:lnSpc>
                <a:spcPts val="1180"/>
              </a:lnSpc>
            </a:pPr>
            <a:endParaRPr lang="en-US" sz="1150" dirty="0">
              <a:solidFill>
                <a:srgbClr val="262626"/>
              </a:solidFill>
              <a:latin typeface="Calibri" panose="020F0502020204030204" pitchFamily="34" charset="0"/>
              <a:cs typeface="Calibri" panose="020F0502020204030204" pitchFamily="34" charset="0"/>
            </a:endParaRPr>
          </a:p>
        </p:txBody>
      </p:sp>
      <p:sp>
        <p:nvSpPr>
          <p:cNvPr id="35" name="Rectangle 34">
            <a:extLst>
              <a:ext uri="{FF2B5EF4-FFF2-40B4-BE49-F238E27FC236}">
                <a16:creationId xmlns:a16="http://schemas.microsoft.com/office/drawing/2014/main" id="{915FA0D5-F3B4-7B95-5A68-2864A415F239}"/>
              </a:ext>
            </a:extLst>
          </p:cNvPr>
          <p:cNvSpPr/>
          <p:nvPr/>
        </p:nvSpPr>
        <p:spPr>
          <a:xfrm>
            <a:off x="305103" y="6344461"/>
            <a:ext cx="1975110" cy="313508"/>
          </a:xfrm>
          <a:prstGeom prst="rect">
            <a:avLst/>
          </a:prstGeom>
          <a:solidFill>
            <a:srgbClr val="A63B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5C8E055A-371B-2CEF-C5D9-697E9E16AEC7}"/>
              </a:ext>
            </a:extLst>
          </p:cNvPr>
          <p:cNvSpPr txBox="1"/>
          <p:nvPr/>
        </p:nvSpPr>
        <p:spPr>
          <a:xfrm>
            <a:off x="463493" y="6370956"/>
            <a:ext cx="3419185" cy="512320"/>
          </a:xfrm>
          <a:prstGeom prst="rect">
            <a:avLst/>
          </a:prstGeom>
          <a:noFill/>
        </p:spPr>
        <p:txBody>
          <a:bodyPr wrap="square" rtlCol="0">
            <a:spAutoFit/>
          </a:bodyPr>
          <a:lstStyle/>
          <a:p>
            <a:pPr>
              <a:lnSpc>
                <a:spcPts val="1580"/>
              </a:lnSpc>
            </a:pPr>
            <a:r>
              <a:rPr lang="en-US" sz="1800" b="1" dirty="0">
                <a:solidFill>
                  <a:schemeClr val="bg1"/>
                </a:solidFill>
                <a:latin typeface="Calibri" panose="020F0502020204030204" pitchFamily="34" charset="0"/>
                <a:cs typeface="Calibri" panose="020F0502020204030204" pitchFamily="34" charset="0"/>
              </a:rPr>
              <a:t>M4KING SPACES </a:t>
            </a:r>
          </a:p>
          <a:p>
            <a:pPr>
              <a:lnSpc>
                <a:spcPts val="1580"/>
              </a:lnSpc>
            </a:pPr>
            <a:endParaRPr lang="en-US" sz="1800" b="1" dirty="0">
              <a:solidFill>
                <a:schemeClr val="bg1"/>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470EEE86-20DA-9141-BF59-FE739240BC7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18258"/>
          <a:stretch/>
        </p:blipFill>
        <p:spPr>
          <a:xfrm>
            <a:off x="3429768" y="2204771"/>
            <a:ext cx="4129907" cy="3079280"/>
          </a:xfrm>
          <a:prstGeom prst="rect">
            <a:avLst/>
          </a:prstGeom>
          <a:ln>
            <a:solidFill>
              <a:schemeClr val="bg1"/>
            </a:solidFill>
          </a:ln>
        </p:spPr>
      </p:pic>
      <p:grpSp>
        <p:nvGrpSpPr>
          <p:cNvPr id="15" name="Group 14">
            <a:extLst>
              <a:ext uri="{FF2B5EF4-FFF2-40B4-BE49-F238E27FC236}">
                <a16:creationId xmlns:a16="http://schemas.microsoft.com/office/drawing/2014/main" id="{AA15D29F-CB4D-120C-DF37-F3A979A4FB39}"/>
              </a:ext>
            </a:extLst>
          </p:cNvPr>
          <p:cNvGrpSpPr/>
          <p:nvPr/>
        </p:nvGrpSpPr>
        <p:grpSpPr>
          <a:xfrm>
            <a:off x="6050273" y="4248240"/>
            <a:ext cx="1084282" cy="1047386"/>
            <a:chOff x="244106" y="2056989"/>
            <a:chExt cx="942892" cy="910807"/>
          </a:xfrm>
        </p:grpSpPr>
        <p:sp>
          <p:nvSpPr>
            <p:cNvPr id="16" name="Oval 15">
              <a:extLst>
                <a:ext uri="{FF2B5EF4-FFF2-40B4-BE49-F238E27FC236}">
                  <a16:creationId xmlns:a16="http://schemas.microsoft.com/office/drawing/2014/main" id="{78A859CA-9C53-4956-29C3-B3A838F16666}"/>
                </a:ext>
              </a:extLst>
            </p:cNvPr>
            <p:cNvSpPr/>
            <p:nvPr/>
          </p:nvSpPr>
          <p:spPr>
            <a:xfrm>
              <a:off x="276190" y="2056989"/>
              <a:ext cx="910807" cy="910807"/>
            </a:xfrm>
            <a:prstGeom prst="ellipse">
              <a:avLst/>
            </a:prstGeom>
            <a:solidFill>
              <a:srgbClr val="EA0E8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9F811C67-085D-ED2E-7F74-FFD3E23640F4}"/>
                </a:ext>
              </a:extLst>
            </p:cNvPr>
            <p:cNvSpPr/>
            <p:nvPr/>
          </p:nvSpPr>
          <p:spPr>
            <a:xfrm>
              <a:off x="244106" y="2244855"/>
              <a:ext cx="942892" cy="508520"/>
            </a:xfrm>
            <a:prstGeom prst="rect">
              <a:avLst/>
            </a:prstGeom>
          </p:spPr>
          <p:txBody>
            <a:bodyPr wrap="square">
              <a:spAutoFit/>
            </a:bodyPr>
            <a:lstStyle/>
            <a:p>
              <a:pPr algn="ctr"/>
              <a:r>
                <a:rPr lang="en-US" sz="1600" dirty="0">
                  <a:solidFill>
                    <a:schemeClr val="bg1"/>
                  </a:solidFill>
                  <a:latin typeface="Calibri" panose="020F0502020204030204" pitchFamily="34" charset="0"/>
                  <a:ea typeface="Open Sans" panose="020B0606030504020204" pitchFamily="34" charset="0"/>
                  <a:cs typeface="Calibri" panose="020F0502020204030204" pitchFamily="34" charset="0"/>
                </a:rPr>
                <a:t>CLICK </a:t>
              </a:r>
            </a:p>
            <a:p>
              <a:pPr algn="ctr"/>
              <a:r>
                <a:rPr lang="en-US" sz="1600" dirty="0">
                  <a:solidFill>
                    <a:schemeClr val="bg1"/>
                  </a:solidFill>
                  <a:latin typeface="Calibri" panose="020F0502020204030204" pitchFamily="34" charset="0"/>
                  <a:ea typeface="Open Sans" panose="020B0606030504020204" pitchFamily="34" charset="0"/>
                  <a:cs typeface="Calibri" panose="020F0502020204030204" pitchFamily="34" charset="0"/>
                </a:rPr>
                <a:t>TO </a:t>
              </a:r>
              <a:r>
                <a:rPr lang="en-US" sz="1600" b="1" dirty="0">
                  <a:solidFill>
                    <a:schemeClr val="bg1"/>
                  </a:solidFill>
                  <a:latin typeface="Calibri" panose="020F0502020204030204" pitchFamily="34" charset="0"/>
                  <a:ea typeface="Open Sans" panose="020B060603050402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VIEW</a:t>
              </a:r>
              <a:endParaRPr lang="en-US" sz="1600" b="1"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grpSp>
      <p:pic>
        <p:nvPicPr>
          <p:cNvPr id="21" name="Picture 20">
            <a:extLst>
              <a:ext uri="{FF2B5EF4-FFF2-40B4-BE49-F238E27FC236}">
                <a16:creationId xmlns:a16="http://schemas.microsoft.com/office/drawing/2014/main" id="{98021742-400C-0B62-D5DF-975A179F006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18258"/>
          <a:stretch/>
        </p:blipFill>
        <p:spPr>
          <a:xfrm>
            <a:off x="3429768" y="6657969"/>
            <a:ext cx="4129907" cy="3079280"/>
          </a:xfrm>
          <a:prstGeom prst="rect">
            <a:avLst/>
          </a:prstGeom>
          <a:ln>
            <a:solidFill>
              <a:schemeClr val="bg1"/>
            </a:solidFill>
          </a:ln>
        </p:spPr>
      </p:pic>
      <p:grpSp>
        <p:nvGrpSpPr>
          <p:cNvPr id="22" name="Group 21">
            <a:extLst>
              <a:ext uri="{FF2B5EF4-FFF2-40B4-BE49-F238E27FC236}">
                <a16:creationId xmlns:a16="http://schemas.microsoft.com/office/drawing/2014/main" id="{D41C77DD-9716-207A-DD76-DE188EA9CF42}"/>
              </a:ext>
            </a:extLst>
          </p:cNvPr>
          <p:cNvGrpSpPr/>
          <p:nvPr/>
        </p:nvGrpSpPr>
        <p:grpSpPr>
          <a:xfrm>
            <a:off x="6125169" y="8840473"/>
            <a:ext cx="1084282" cy="1047386"/>
            <a:chOff x="244106" y="2056989"/>
            <a:chExt cx="942892" cy="910807"/>
          </a:xfrm>
        </p:grpSpPr>
        <p:sp>
          <p:nvSpPr>
            <p:cNvPr id="23" name="Oval 22">
              <a:extLst>
                <a:ext uri="{FF2B5EF4-FFF2-40B4-BE49-F238E27FC236}">
                  <a16:creationId xmlns:a16="http://schemas.microsoft.com/office/drawing/2014/main" id="{99D6293A-BEE9-C45E-DC3E-CAD3B12F0A01}"/>
                </a:ext>
              </a:extLst>
            </p:cNvPr>
            <p:cNvSpPr/>
            <p:nvPr/>
          </p:nvSpPr>
          <p:spPr>
            <a:xfrm>
              <a:off x="276190" y="2056989"/>
              <a:ext cx="910807" cy="910807"/>
            </a:xfrm>
            <a:prstGeom prst="ellipse">
              <a:avLst/>
            </a:prstGeom>
            <a:solidFill>
              <a:srgbClr val="EA0E8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1A72C4F-ED53-BA7C-C89C-514F7EDDF937}"/>
                </a:ext>
              </a:extLst>
            </p:cNvPr>
            <p:cNvSpPr/>
            <p:nvPr/>
          </p:nvSpPr>
          <p:spPr>
            <a:xfrm>
              <a:off x="244106" y="2244855"/>
              <a:ext cx="942892" cy="508520"/>
            </a:xfrm>
            <a:prstGeom prst="rect">
              <a:avLst/>
            </a:prstGeom>
          </p:spPr>
          <p:txBody>
            <a:bodyPr wrap="square">
              <a:spAutoFit/>
            </a:bodyPr>
            <a:lstStyle/>
            <a:p>
              <a:pPr algn="ctr"/>
              <a:r>
                <a:rPr lang="en-US" sz="1600" dirty="0">
                  <a:solidFill>
                    <a:schemeClr val="bg1"/>
                  </a:solidFill>
                  <a:latin typeface="Calibri" panose="020F0502020204030204" pitchFamily="34" charset="0"/>
                  <a:ea typeface="Open Sans" panose="020B0606030504020204" pitchFamily="34" charset="0"/>
                  <a:cs typeface="Calibri" panose="020F0502020204030204" pitchFamily="34" charset="0"/>
                </a:rPr>
                <a:t>CLICK </a:t>
              </a:r>
            </a:p>
            <a:p>
              <a:pPr algn="ctr"/>
              <a:r>
                <a:rPr lang="en-US" sz="1600" dirty="0">
                  <a:solidFill>
                    <a:schemeClr val="bg1"/>
                  </a:solidFill>
                  <a:latin typeface="Calibri" panose="020F0502020204030204" pitchFamily="34" charset="0"/>
                  <a:ea typeface="Open Sans" panose="020B0606030504020204" pitchFamily="34" charset="0"/>
                  <a:cs typeface="Calibri" panose="020F0502020204030204" pitchFamily="34" charset="0"/>
                </a:rPr>
                <a:t>TO </a:t>
              </a:r>
              <a:r>
                <a:rPr lang="en-US" sz="1600" b="1" dirty="0">
                  <a:solidFill>
                    <a:schemeClr val="bg1"/>
                  </a:solidFill>
                  <a:latin typeface="Calibri" panose="020F0502020204030204" pitchFamily="34" charset="0"/>
                  <a:ea typeface="Open Sans" panose="020B060603050402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VIEW</a:t>
              </a:r>
              <a:endParaRPr lang="en-US" sz="1600" b="1"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grpSp>
    </p:spTree>
    <p:extLst>
      <p:ext uri="{BB962C8B-B14F-4D97-AF65-F5344CB8AC3E}">
        <p14:creationId xmlns:p14="http://schemas.microsoft.com/office/powerpoint/2010/main" val="3561173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31339-22F0-1321-9955-883FB015BC70}"/>
            </a:ext>
          </a:extLst>
        </p:cNvPr>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4B13E53C-EF39-60BE-2C28-008A8AF131B8}"/>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23</a:t>
            </a:fld>
            <a:endParaRPr lang="en-US" dirty="0"/>
          </a:p>
        </p:txBody>
      </p:sp>
      <p:sp>
        <p:nvSpPr>
          <p:cNvPr id="6" name="TextBox 5">
            <a:extLst>
              <a:ext uri="{FF2B5EF4-FFF2-40B4-BE49-F238E27FC236}">
                <a16:creationId xmlns:a16="http://schemas.microsoft.com/office/drawing/2014/main" id="{ABD50BAF-78F7-2742-C3B3-70AE91C429EB}"/>
              </a:ext>
            </a:extLst>
          </p:cNvPr>
          <p:cNvSpPr txBox="1"/>
          <p:nvPr/>
        </p:nvSpPr>
        <p:spPr>
          <a:xfrm>
            <a:off x="0" y="1878241"/>
            <a:ext cx="2374900" cy="369332"/>
          </a:xfrm>
          <a:prstGeom prst="rect">
            <a:avLst/>
          </a:prstGeom>
          <a:solidFill>
            <a:srgbClr val="EA0E8B"/>
          </a:solidFill>
        </p:spPr>
        <p:txBody>
          <a:bodyPr wrap="square" rtlCol="0" anchor="ctr">
            <a:spAutoFit/>
          </a:bodyPr>
          <a:lstStyle/>
          <a:p>
            <a:pPr marL="355600"/>
            <a:r>
              <a:rPr lang="en-US" sz="1800" b="1" dirty="0">
                <a:solidFill>
                  <a:schemeClr val="bg1"/>
                </a:solidFill>
                <a:latin typeface="Calibri" panose="020F0502020204030204" pitchFamily="34" charset="0"/>
                <a:cs typeface="Calibri" panose="020F0502020204030204" pitchFamily="34" charset="0"/>
              </a:rPr>
              <a:t>SCOPES DF chapter </a:t>
            </a:r>
          </a:p>
        </p:txBody>
      </p:sp>
      <p:grpSp>
        <p:nvGrpSpPr>
          <p:cNvPr id="63" name="Graphic 2">
            <a:extLst>
              <a:ext uri="{FF2B5EF4-FFF2-40B4-BE49-F238E27FC236}">
                <a16:creationId xmlns:a16="http://schemas.microsoft.com/office/drawing/2014/main" id="{9B4579EC-F02B-C2DB-3A8D-8BD131AA7548}"/>
              </a:ext>
            </a:extLst>
          </p:cNvPr>
          <p:cNvGrpSpPr/>
          <p:nvPr/>
        </p:nvGrpSpPr>
        <p:grpSpPr>
          <a:xfrm rot="21203070">
            <a:off x="-140709" y="9113223"/>
            <a:ext cx="1891493" cy="2549099"/>
            <a:chOff x="-2438426" y="3400425"/>
            <a:chExt cx="821276" cy="1106805"/>
          </a:xfrm>
        </p:grpSpPr>
        <p:sp>
          <p:nvSpPr>
            <p:cNvPr id="64" name="Freeform 63">
              <a:extLst>
                <a:ext uri="{FF2B5EF4-FFF2-40B4-BE49-F238E27FC236}">
                  <a16:creationId xmlns:a16="http://schemas.microsoft.com/office/drawing/2014/main" id="{801DF547-6FDC-9CFF-A2A0-91E196E348EA}"/>
                </a:ext>
              </a:extLst>
            </p:cNvPr>
            <p:cNvSpPr/>
            <p:nvPr/>
          </p:nvSpPr>
          <p:spPr>
            <a:xfrm>
              <a:off x="-2438426" y="3558540"/>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8F118FA7-A7DB-9D64-7983-03976B965ADC}"/>
                </a:ext>
              </a:extLst>
            </p:cNvPr>
            <p:cNvSpPr/>
            <p:nvPr/>
          </p:nvSpPr>
          <p:spPr>
            <a:xfrm>
              <a:off x="-2438426" y="3400425"/>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72AB9303-9D3A-5867-F234-6BC5AD200A5C}"/>
                </a:ext>
              </a:extLst>
            </p:cNvPr>
            <p:cNvSpPr/>
            <p:nvPr/>
          </p:nvSpPr>
          <p:spPr>
            <a:xfrm>
              <a:off x="-1890274" y="3874769"/>
              <a:ext cx="273124" cy="316230"/>
            </a:xfrm>
            <a:custGeom>
              <a:avLst/>
              <a:gdLst>
                <a:gd name="connsiteX0" fmla="*/ 273125 w 273124"/>
                <a:gd name="connsiteY0" fmla="*/ 0 h 316230"/>
                <a:gd name="connsiteX1" fmla="*/ 0 w 273124"/>
                <a:gd name="connsiteY1" fmla="*/ 158115 h 316230"/>
                <a:gd name="connsiteX2" fmla="*/ 273125 w 273124"/>
                <a:gd name="connsiteY2" fmla="*/ 316230 h 316230"/>
              </a:gdLst>
              <a:ahLst/>
              <a:cxnLst>
                <a:cxn ang="0">
                  <a:pos x="connsiteX0" y="connsiteY0"/>
                </a:cxn>
                <a:cxn ang="0">
                  <a:pos x="connsiteX1" y="connsiteY1"/>
                </a:cxn>
                <a:cxn ang="0">
                  <a:pos x="connsiteX2" y="connsiteY2"/>
                </a:cxn>
              </a:cxnLst>
              <a:rect l="l" t="t" r="r" b="b"/>
              <a:pathLst>
                <a:path w="273124" h="316230">
                  <a:moveTo>
                    <a:pt x="273125" y="0"/>
                  </a:moveTo>
                  <a:lnTo>
                    <a:pt x="0" y="158115"/>
                  </a:lnTo>
                  <a:lnTo>
                    <a:pt x="273125" y="316230"/>
                  </a:lnTo>
                  <a:close/>
                </a:path>
              </a:pathLst>
            </a:custGeom>
            <a:solidFill>
              <a:srgbClr val="BC0A78"/>
            </a:solidFill>
            <a:ln w="9512"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0D4161BF-9905-52F6-7231-00B3587B899E}"/>
                </a:ext>
              </a:extLst>
            </p:cNvPr>
            <p:cNvSpPr/>
            <p:nvPr/>
          </p:nvSpPr>
          <p:spPr>
            <a:xfrm>
              <a:off x="-1890274" y="4032884"/>
              <a:ext cx="273124" cy="316230"/>
            </a:xfrm>
            <a:custGeom>
              <a:avLst/>
              <a:gdLst>
                <a:gd name="connsiteX0" fmla="*/ 0 w 273124"/>
                <a:gd name="connsiteY0" fmla="*/ 316230 h 316230"/>
                <a:gd name="connsiteX1" fmla="*/ 273125 w 273124"/>
                <a:gd name="connsiteY1" fmla="*/ 158115 h 316230"/>
                <a:gd name="connsiteX2" fmla="*/ 0 w 273124"/>
                <a:gd name="connsiteY2" fmla="*/ 0 h 316230"/>
              </a:gdLst>
              <a:ahLst/>
              <a:cxnLst>
                <a:cxn ang="0">
                  <a:pos x="connsiteX0" y="connsiteY0"/>
                </a:cxn>
                <a:cxn ang="0">
                  <a:pos x="connsiteX1" y="connsiteY1"/>
                </a:cxn>
                <a:cxn ang="0">
                  <a:pos x="connsiteX2" y="connsiteY2"/>
                </a:cxn>
              </a:cxnLst>
              <a:rect l="l" t="t" r="r" b="b"/>
              <a:pathLst>
                <a:path w="273124" h="316230">
                  <a:moveTo>
                    <a:pt x="0" y="316230"/>
                  </a:moveTo>
                  <a:lnTo>
                    <a:pt x="273125" y="158115"/>
                  </a:lnTo>
                  <a:lnTo>
                    <a:pt x="0" y="0"/>
                  </a:lnTo>
                  <a:close/>
                </a:path>
              </a:pathLst>
            </a:custGeom>
            <a:solidFill>
              <a:srgbClr val="E90989"/>
            </a:solidFill>
            <a:ln w="9512"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16530C85-4D0E-EAD9-6EE0-24C248FB8CE5}"/>
                </a:ext>
              </a:extLst>
            </p:cNvPr>
            <p:cNvSpPr/>
            <p:nvPr/>
          </p:nvSpPr>
          <p:spPr>
            <a:xfrm>
              <a:off x="-2164350" y="3400425"/>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E90989"/>
            </a:solidFill>
            <a:ln w="9512"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F1DD74EC-5FEF-F823-3A3D-9D5BF6B626D4}"/>
                </a:ext>
              </a:extLst>
            </p:cNvPr>
            <p:cNvSpPr/>
            <p:nvPr/>
          </p:nvSpPr>
          <p:spPr>
            <a:xfrm>
              <a:off x="-2164350" y="3558540"/>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BC0A78"/>
            </a:solidFill>
            <a:ln w="9512"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B9FE2A8B-7107-2545-F68E-D6F101154DD0}"/>
                </a:ext>
              </a:extLst>
            </p:cNvPr>
            <p:cNvSpPr/>
            <p:nvPr/>
          </p:nvSpPr>
          <p:spPr>
            <a:xfrm>
              <a:off x="-2438426" y="3874769"/>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1CF0A1DE-468F-292C-6E3C-8B01ECCDC046}"/>
                </a:ext>
              </a:extLst>
            </p:cNvPr>
            <p:cNvSpPr/>
            <p:nvPr/>
          </p:nvSpPr>
          <p:spPr>
            <a:xfrm>
              <a:off x="-2438426" y="4032884"/>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134EF1A2-68E5-75C3-86CB-AF028A2422C7}"/>
                </a:ext>
              </a:extLst>
            </p:cNvPr>
            <p:cNvSpPr/>
            <p:nvPr/>
          </p:nvSpPr>
          <p:spPr>
            <a:xfrm>
              <a:off x="-2438426" y="4191000"/>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451A54"/>
            </a:solidFill>
            <a:ln w="9512"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29372C73-42B8-6205-22E4-0629720F9241}"/>
                </a:ext>
              </a:extLst>
            </p:cNvPr>
            <p:cNvSpPr/>
            <p:nvPr/>
          </p:nvSpPr>
          <p:spPr>
            <a:xfrm>
              <a:off x="-2164350" y="4191000"/>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573568"/>
            </a:solidFill>
            <a:ln w="9512"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3D279416-7953-777B-341C-6603F817E3FD}"/>
                </a:ext>
              </a:extLst>
            </p:cNvPr>
            <p:cNvSpPr/>
            <p:nvPr/>
          </p:nvSpPr>
          <p:spPr>
            <a:xfrm>
              <a:off x="-2438426" y="3716655"/>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451A54"/>
            </a:solidFill>
            <a:ln w="9512"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78AA5F04-A223-6A27-8815-F19225076A41}"/>
                </a:ext>
              </a:extLst>
            </p:cNvPr>
            <p:cNvSpPr/>
            <p:nvPr/>
          </p:nvSpPr>
          <p:spPr>
            <a:xfrm>
              <a:off x="-1890274" y="3558540"/>
              <a:ext cx="273124" cy="316229"/>
            </a:xfrm>
            <a:custGeom>
              <a:avLst/>
              <a:gdLst>
                <a:gd name="connsiteX0" fmla="*/ 273125 w 273124"/>
                <a:gd name="connsiteY0" fmla="*/ 0 h 316229"/>
                <a:gd name="connsiteX1" fmla="*/ 0 w 273124"/>
                <a:gd name="connsiteY1" fmla="*/ 158115 h 316229"/>
                <a:gd name="connsiteX2" fmla="*/ 273125 w 273124"/>
                <a:gd name="connsiteY2" fmla="*/ 316230 h 316229"/>
              </a:gdLst>
              <a:ahLst/>
              <a:cxnLst>
                <a:cxn ang="0">
                  <a:pos x="connsiteX0" y="connsiteY0"/>
                </a:cxn>
                <a:cxn ang="0">
                  <a:pos x="connsiteX1" y="connsiteY1"/>
                </a:cxn>
                <a:cxn ang="0">
                  <a:pos x="connsiteX2" y="connsiteY2"/>
                </a:cxn>
              </a:cxnLst>
              <a:rect l="l" t="t" r="r" b="b"/>
              <a:pathLst>
                <a:path w="273124" h="316229">
                  <a:moveTo>
                    <a:pt x="273125" y="0"/>
                  </a:moveTo>
                  <a:lnTo>
                    <a:pt x="0" y="158115"/>
                  </a:lnTo>
                  <a:lnTo>
                    <a:pt x="273125" y="316230"/>
                  </a:lnTo>
                  <a:close/>
                </a:path>
              </a:pathLst>
            </a:custGeom>
            <a:solidFill>
              <a:srgbClr val="451A54"/>
            </a:solidFill>
            <a:ln w="9512"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FA9DDC95-AEDA-7B98-EA03-B490FC007F16}"/>
                </a:ext>
              </a:extLst>
            </p:cNvPr>
            <p:cNvSpPr/>
            <p:nvPr/>
          </p:nvSpPr>
          <p:spPr>
            <a:xfrm>
              <a:off x="-2164350" y="371665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A63CBC"/>
            </a:solidFill>
            <a:ln w="9512"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B6ACFD60-3C44-6C2A-95E6-8862F0F5FE77}"/>
                </a:ext>
              </a:extLst>
            </p:cNvPr>
            <p:cNvSpPr/>
            <p:nvPr/>
          </p:nvSpPr>
          <p:spPr>
            <a:xfrm>
              <a:off x="-1890274" y="3716655"/>
              <a:ext cx="273124" cy="316229"/>
            </a:xfrm>
            <a:custGeom>
              <a:avLst/>
              <a:gdLst>
                <a:gd name="connsiteX0" fmla="*/ 0 w 273124"/>
                <a:gd name="connsiteY0" fmla="*/ 316230 h 316229"/>
                <a:gd name="connsiteX1" fmla="*/ 273125 w 273124"/>
                <a:gd name="connsiteY1" fmla="*/ 158115 h 316229"/>
                <a:gd name="connsiteX2" fmla="*/ 0 w 273124"/>
                <a:gd name="connsiteY2" fmla="*/ 0 h 316229"/>
              </a:gdLst>
              <a:ahLst/>
              <a:cxnLst>
                <a:cxn ang="0">
                  <a:pos x="connsiteX0" y="connsiteY0"/>
                </a:cxn>
                <a:cxn ang="0">
                  <a:pos x="connsiteX1" y="connsiteY1"/>
                </a:cxn>
                <a:cxn ang="0">
                  <a:pos x="connsiteX2" y="connsiteY2"/>
                </a:cxn>
              </a:cxnLst>
              <a:rect l="l" t="t" r="r" b="b"/>
              <a:pathLst>
                <a:path w="273124" h="316229">
                  <a:moveTo>
                    <a:pt x="0" y="316230"/>
                  </a:moveTo>
                  <a:lnTo>
                    <a:pt x="273125" y="158115"/>
                  </a:lnTo>
                  <a:lnTo>
                    <a:pt x="0" y="0"/>
                  </a:lnTo>
                  <a:close/>
                </a:path>
              </a:pathLst>
            </a:custGeom>
            <a:solidFill>
              <a:srgbClr val="7E2A8C"/>
            </a:solidFill>
            <a:ln w="9512" cap="flat">
              <a:noFill/>
              <a:prstDash val="solid"/>
              <a:miter/>
            </a:ln>
          </p:spPr>
          <p:txBody>
            <a:bodyPr rtlCol="0" anchor="ctr"/>
            <a:lstStyle/>
            <a:p>
              <a:endParaRPr lang="en-US" dirty="0"/>
            </a:p>
          </p:txBody>
        </p:sp>
      </p:grpSp>
      <p:grpSp>
        <p:nvGrpSpPr>
          <p:cNvPr id="140" name="Group 139">
            <a:extLst>
              <a:ext uri="{FF2B5EF4-FFF2-40B4-BE49-F238E27FC236}">
                <a16:creationId xmlns:a16="http://schemas.microsoft.com/office/drawing/2014/main" id="{17703E0E-3AC4-2725-E172-645CDB0BC63B}"/>
              </a:ext>
            </a:extLst>
          </p:cNvPr>
          <p:cNvGrpSpPr/>
          <p:nvPr/>
        </p:nvGrpSpPr>
        <p:grpSpPr>
          <a:xfrm>
            <a:off x="307033" y="329"/>
            <a:ext cx="7289881" cy="1670099"/>
            <a:chOff x="1142914" y="-397660"/>
            <a:chExt cx="7993861" cy="1831381"/>
          </a:xfrm>
        </p:grpSpPr>
        <p:sp>
          <p:nvSpPr>
            <p:cNvPr id="141" name="Rectangle 107">
              <a:extLst>
                <a:ext uri="{FF2B5EF4-FFF2-40B4-BE49-F238E27FC236}">
                  <a16:creationId xmlns:a16="http://schemas.microsoft.com/office/drawing/2014/main" id="{E814FC7A-2E07-F3D0-F34D-AC757BD1CAD8}"/>
                </a:ext>
              </a:extLst>
            </p:cNvPr>
            <p:cNvSpPr/>
            <p:nvPr/>
          </p:nvSpPr>
          <p:spPr>
            <a:xfrm flipH="1">
              <a:off x="7381912" y="-397660"/>
              <a:ext cx="1754863" cy="1831381"/>
            </a:xfrm>
            <a:custGeom>
              <a:avLst/>
              <a:gdLst>
                <a:gd name="connsiteX0" fmla="*/ 0 w 1277591"/>
                <a:gd name="connsiteY0" fmla="*/ 0 h 1688028"/>
                <a:gd name="connsiteX1" fmla="*/ 1277591 w 1277591"/>
                <a:gd name="connsiteY1" fmla="*/ 0 h 1688028"/>
                <a:gd name="connsiteX2" fmla="*/ 1277591 w 1277591"/>
                <a:gd name="connsiteY2" fmla="*/ 1688028 h 1688028"/>
                <a:gd name="connsiteX3" fmla="*/ 0 w 1277591"/>
                <a:gd name="connsiteY3" fmla="*/ 1688028 h 1688028"/>
                <a:gd name="connsiteX4" fmla="*/ 0 w 1277591"/>
                <a:gd name="connsiteY4" fmla="*/ 0 h 1688028"/>
                <a:gd name="connsiteX0" fmla="*/ 0 w 1582391"/>
                <a:gd name="connsiteY0" fmla="*/ 0 h 1688028"/>
                <a:gd name="connsiteX1" fmla="*/ 1277591 w 1582391"/>
                <a:gd name="connsiteY1" fmla="*/ 0 h 1688028"/>
                <a:gd name="connsiteX2" fmla="*/ 1582391 w 1582391"/>
                <a:gd name="connsiteY2" fmla="*/ 1365299 h 1688028"/>
                <a:gd name="connsiteX3" fmla="*/ 0 w 1582391"/>
                <a:gd name="connsiteY3" fmla="*/ 1688028 h 1688028"/>
                <a:gd name="connsiteX4" fmla="*/ 0 w 1582391"/>
                <a:gd name="connsiteY4" fmla="*/ 0 h 1688028"/>
                <a:gd name="connsiteX0" fmla="*/ 0 w 1600320"/>
                <a:gd name="connsiteY0" fmla="*/ 17929 h 1688028"/>
                <a:gd name="connsiteX1" fmla="*/ 1295520 w 1600320"/>
                <a:gd name="connsiteY1" fmla="*/ 0 h 1688028"/>
                <a:gd name="connsiteX2" fmla="*/ 1600320 w 1600320"/>
                <a:gd name="connsiteY2" fmla="*/ 1365299 h 1688028"/>
                <a:gd name="connsiteX3" fmla="*/ 17929 w 1600320"/>
                <a:gd name="connsiteY3" fmla="*/ 1688028 h 1688028"/>
                <a:gd name="connsiteX4" fmla="*/ 0 w 1600320"/>
                <a:gd name="connsiteY4" fmla="*/ 17929 h 1688028"/>
                <a:gd name="connsiteX0" fmla="*/ 0 w 1600320"/>
                <a:gd name="connsiteY0" fmla="*/ 0 h 1670099"/>
                <a:gd name="connsiteX1" fmla="*/ 1134155 w 1600320"/>
                <a:gd name="connsiteY1" fmla="*/ 1 h 1670099"/>
                <a:gd name="connsiteX2" fmla="*/ 1600320 w 1600320"/>
                <a:gd name="connsiteY2" fmla="*/ 1347370 h 1670099"/>
                <a:gd name="connsiteX3" fmla="*/ 17929 w 1600320"/>
                <a:gd name="connsiteY3" fmla="*/ 1670099 h 1670099"/>
                <a:gd name="connsiteX4" fmla="*/ 0 w 1600320"/>
                <a:gd name="connsiteY4" fmla="*/ 0 h 16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320" h="1670099">
                  <a:moveTo>
                    <a:pt x="0" y="0"/>
                  </a:moveTo>
                  <a:lnTo>
                    <a:pt x="1134155" y="1"/>
                  </a:lnTo>
                  <a:lnTo>
                    <a:pt x="1600320" y="1347370"/>
                  </a:lnTo>
                  <a:lnTo>
                    <a:pt x="17929" y="1670099"/>
                  </a:lnTo>
                  <a:lnTo>
                    <a:pt x="0" y="0"/>
                  </a:lnTo>
                  <a:close/>
                </a:path>
              </a:pathLst>
            </a:custGeom>
            <a:solidFill>
              <a:srgbClr val="7D2A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 Placeholder 1">
              <a:extLst>
                <a:ext uri="{FF2B5EF4-FFF2-40B4-BE49-F238E27FC236}">
                  <a16:creationId xmlns:a16="http://schemas.microsoft.com/office/drawing/2014/main" id="{17C7B0B4-C163-7C70-3C41-13CA589A5614}"/>
                </a:ext>
              </a:extLst>
            </p:cNvPr>
            <p:cNvSpPr txBox="1">
              <a:spLocks/>
            </p:cNvSpPr>
            <p:nvPr/>
          </p:nvSpPr>
          <p:spPr>
            <a:xfrm>
              <a:off x="1142914" y="611511"/>
              <a:ext cx="4490870" cy="468409"/>
            </a:xfrm>
            <a:prstGeom prst="rect">
              <a:avLst/>
            </a:prstGeom>
            <a:noFill/>
          </p:spPr>
          <p:txBody>
            <a:bodyPr vert="horz" lIns="91440" tIns="45720" rIns="91440" bIns="45720" rtlCol="0" anchor="b">
              <a:noAutofit/>
            </a:bodyPr>
            <a:lstStyle>
              <a:lvl1pPr marL="0" indent="0" algn="l" defTabSz="2072941" rtl="0" eaLnBrk="1" latinLnBrk="0" hangingPunct="1">
                <a:lnSpc>
                  <a:spcPct val="100000"/>
                </a:lnSpc>
                <a:spcBef>
                  <a:spcPts val="2267"/>
                </a:spcBef>
                <a:buFont typeface="Arial" panose="020B0604020202020204" pitchFamily="34" charset="0"/>
                <a:buNone/>
                <a:defRPr sz="2900" b="1" i="0" kern="1200">
                  <a:solidFill>
                    <a:srgbClr val="EA0E8B"/>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380"/>
                </a:lnSpc>
                <a:spcBef>
                  <a:spcPts val="0"/>
                </a:spcBef>
              </a:pPr>
              <a:r>
                <a:rPr lang="en-US" sz="2700" dirty="0"/>
                <a:t>Promotion and Impact </a:t>
              </a:r>
            </a:p>
          </p:txBody>
        </p:sp>
      </p:grpSp>
      <p:grpSp>
        <p:nvGrpSpPr>
          <p:cNvPr id="144" name="Graphic 2">
            <a:extLst>
              <a:ext uri="{FF2B5EF4-FFF2-40B4-BE49-F238E27FC236}">
                <a16:creationId xmlns:a16="http://schemas.microsoft.com/office/drawing/2014/main" id="{1D4A42D8-D05C-974B-8CCE-1640492E5DC4}"/>
              </a:ext>
            </a:extLst>
          </p:cNvPr>
          <p:cNvGrpSpPr/>
          <p:nvPr/>
        </p:nvGrpSpPr>
        <p:grpSpPr>
          <a:xfrm rot="7320980">
            <a:off x="6960873" y="-396744"/>
            <a:ext cx="734622" cy="1061355"/>
            <a:chOff x="-2164350" y="3558540"/>
            <a:chExt cx="547200" cy="790574"/>
          </a:xfrm>
        </p:grpSpPr>
        <p:sp>
          <p:nvSpPr>
            <p:cNvPr id="145" name="Freeform 144">
              <a:extLst>
                <a:ext uri="{FF2B5EF4-FFF2-40B4-BE49-F238E27FC236}">
                  <a16:creationId xmlns:a16="http://schemas.microsoft.com/office/drawing/2014/main" id="{E9952389-4E35-0FEA-73DE-241184C8AEA4}"/>
                </a:ext>
              </a:extLst>
            </p:cNvPr>
            <p:cNvSpPr/>
            <p:nvPr/>
          </p:nvSpPr>
          <p:spPr>
            <a:xfrm>
              <a:off x="-1890274" y="3874769"/>
              <a:ext cx="273124" cy="316230"/>
            </a:xfrm>
            <a:custGeom>
              <a:avLst/>
              <a:gdLst>
                <a:gd name="connsiteX0" fmla="*/ 273125 w 273124"/>
                <a:gd name="connsiteY0" fmla="*/ 0 h 316230"/>
                <a:gd name="connsiteX1" fmla="*/ 0 w 273124"/>
                <a:gd name="connsiteY1" fmla="*/ 158115 h 316230"/>
                <a:gd name="connsiteX2" fmla="*/ 273125 w 273124"/>
                <a:gd name="connsiteY2" fmla="*/ 316230 h 316230"/>
              </a:gdLst>
              <a:ahLst/>
              <a:cxnLst>
                <a:cxn ang="0">
                  <a:pos x="connsiteX0" y="connsiteY0"/>
                </a:cxn>
                <a:cxn ang="0">
                  <a:pos x="connsiteX1" y="connsiteY1"/>
                </a:cxn>
                <a:cxn ang="0">
                  <a:pos x="connsiteX2" y="connsiteY2"/>
                </a:cxn>
              </a:cxnLst>
              <a:rect l="l" t="t" r="r" b="b"/>
              <a:pathLst>
                <a:path w="273124" h="316230">
                  <a:moveTo>
                    <a:pt x="273125" y="0"/>
                  </a:moveTo>
                  <a:lnTo>
                    <a:pt x="0" y="158115"/>
                  </a:lnTo>
                  <a:lnTo>
                    <a:pt x="273125" y="316230"/>
                  </a:lnTo>
                  <a:close/>
                </a:path>
              </a:pathLst>
            </a:custGeom>
            <a:solidFill>
              <a:srgbClr val="BC0A78"/>
            </a:solidFill>
            <a:ln w="9512"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F9E97BB9-1BFB-A06B-F9AC-A9C3AE7E8EB9}"/>
                </a:ext>
              </a:extLst>
            </p:cNvPr>
            <p:cNvSpPr/>
            <p:nvPr/>
          </p:nvSpPr>
          <p:spPr>
            <a:xfrm>
              <a:off x="-1890274" y="4032884"/>
              <a:ext cx="273124" cy="316230"/>
            </a:xfrm>
            <a:custGeom>
              <a:avLst/>
              <a:gdLst>
                <a:gd name="connsiteX0" fmla="*/ 0 w 273124"/>
                <a:gd name="connsiteY0" fmla="*/ 316230 h 316230"/>
                <a:gd name="connsiteX1" fmla="*/ 273125 w 273124"/>
                <a:gd name="connsiteY1" fmla="*/ 158115 h 316230"/>
                <a:gd name="connsiteX2" fmla="*/ 0 w 273124"/>
                <a:gd name="connsiteY2" fmla="*/ 0 h 316230"/>
              </a:gdLst>
              <a:ahLst/>
              <a:cxnLst>
                <a:cxn ang="0">
                  <a:pos x="connsiteX0" y="connsiteY0"/>
                </a:cxn>
                <a:cxn ang="0">
                  <a:pos x="connsiteX1" y="connsiteY1"/>
                </a:cxn>
                <a:cxn ang="0">
                  <a:pos x="connsiteX2" y="connsiteY2"/>
                </a:cxn>
              </a:cxnLst>
              <a:rect l="l" t="t" r="r" b="b"/>
              <a:pathLst>
                <a:path w="273124" h="316230">
                  <a:moveTo>
                    <a:pt x="0" y="316230"/>
                  </a:moveTo>
                  <a:lnTo>
                    <a:pt x="273125" y="158115"/>
                  </a:lnTo>
                  <a:lnTo>
                    <a:pt x="0" y="0"/>
                  </a:lnTo>
                  <a:close/>
                </a:path>
              </a:pathLst>
            </a:custGeom>
            <a:solidFill>
              <a:srgbClr val="E90989"/>
            </a:solidFill>
            <a:ln w="9512"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7A1650F7-26F0-C6FB-8BE1-80FA512DFB11}"/>
                </a:ext>
              </a:extLst>
            </p:cNvPr>
            <p:cNvSpPr/>
            <p:nvPr/>
          </p:nvSpPr>
          <p:spPr>
            <a:xfrm>
              <a:off x="-1890274" y="3558540"/>
              <a:ext cx="273124" cy="316229"/>
            </a:xfrm>
            <a:custGeom>
              <a:avLst/>
              <a:gdLst>
                <a:gd name="connsiteX0" fmla="*/ 273125 w 273124"/>
                <a:gd name="connsiteY0" fmla="*/ 0 h 316229"/>
                <a:gd name="connsiteX1" fmla="*/ 0 w 273124"/>
                <a:gd name="connsiteY1" fmla="*/ 158115 h 316229"/>
                <a:gd name="connsiteX2" fmla="*/ 273125 w 273124"/>
                <a:gd name="connsiteY2" fmla="*/ 316230 h 316229"/>
              </a:gdLst>
              <a:ahLst/>
              <a:cxnLst>
                <a:cxn ang="0">
                  <a:pos x="connsiteX0" y="connsiteY0"/>
                </a:cxn>
                <a:cxn ang="0">
                  <a:pos x="connsiteX1" y="connsiteY1"/>
                </a:cxn>
                <a:cxn ang="0">
                  <a:pos x="connsiteX2" y="connsiteY2"/>
                </a:cxn>
              </a:cxnLst>
              <a:rect l="l" t="t" r="r" b="b"/>
              <a:pathLst>
                <a:path w="273124" h="316229">
                  <a:moveTo>
                    <a:pt x="273125" y="0"/>
                  </a:moveTo>
                  <a:lnTo>
                    <a:pt x="0" y="158115"/>
                  </a:lnTo>
                  <a:lnTo>
                    <a:pt x="273125" y="316230"/>
                  </a:lnTo>
                  <a:close/>
                </a:path>
              </a:pathLst>
            </a:custGeom>
            <a:solidFill>
              <a:srgbClr val="A63BBD"/>
            </a:solidFill>
            <a:ln w="9512"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0BD1D7F8-C6E3-2FE3-B041-6BBCA5BEE99F}"/>
                </a:ext>
              </a:extLst>
            </p:cNvPr>
            <p:cNvSpPr/>
            <p:nvPr/>
          </p:nvSpPr>
          <p:spPr>
            <a:xfrm>
              <a:off x="-2164350" y="371665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A63CBC"/>
            </a:solidFill>
            <a:ln w="9512"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A204C702-CF3F-D4C2-A482-BCB0F1777C39}"/>
                </a:ext>
              </a:extLst>
            </p:cNvPr>
            <p:cNvSpPr/>
            <p:nvPr/>
          </p:nvSpPr>
          <p:spPr>
            <a:xfrm>
              <a:off x="-1890274" y="3716655"/>
              <a:ext cx="273124" cy="316229"/>
            </a:xfrm>
            <a:custGeom>
              <a:avLst/>
              <a:gdLst>
                <a:gd name="connsiteX0" fmla="*/ 0 w 273124"/>
                <a:gd name="connsiteY0" fmla="*/ 316230 h 316229"/>
                <a:gd name="connsiteX1" fmla="*/ 273125 w 273124"/>
                <a:gd name="connsiteY1" fmla="*/ 158115 h 316229"/>
                <a:gd name="connsiteX2" fmla="*/ 0 w 273124"/>
                <a:gd name="connsiteY2" fmla="*/ 0 h 316229"/>
              </a:gdLst>
              <a:ahLst/>
              <a:cxnLst>
                <a:cxn ang="0">
                  <a:pos x="connsiteX0" y="connsiteY0"/>
                </a:cxn>
                <a:cxn ang="0">
                  <a:pos x="connsiteX1" y="connsiteY1"/>
                </a:cxn>
                <a:cxn ang="0">
                  <a:pos x="connsiteX2" y="connsiteY2"/>
                </a:cxn>
              </a:cxnLst>
              <a:rect l="l" t="t" r="r" b="b"/>
              <a:pathLst>
                <a:path w="273124" h="316229">
                  <a:moveTo>
                    <a:pt x="0" y="316230"/>
                  </a:moveTo>
                  <a:lnTo>
                    <a:pt x="273125" y="158115"/>
                  </a:lnTo>
                  <a:lnTo>
                    <a:pt x="0" y="0"/>
                  </a:lnTo>
                  <a:close/>
                </a:path>
              </a:pathLst>
            </a:custGeom>
            <a:solidFill>
              <a:srgbClr val="7E2A8C"/>
            </a:solidFill>
            <a:ln w="9512" cap="flat">
              <a:noFill/>
              <a:prstDash val="solid"/>
              <a:miter/>
            </a:ln>
          </p:spPr>
          <p:txBody>
            <a:bodyPr rtlCol="0" anchor="ctr"/>
            <a:lstStyle/>
            <a:p>
              <a:endParaRPr lang="en-US"/>
            </a:p>
          </p:txBody>
        </p:sp>
      </p:grpSp>
      <p:sp>
        <p:nvSpPr>
          <p:cNvPr id="150" name="Text Placeholder 32">
            <a:extLst>
              <a:ext uri="{FF2B5EF4-FFF2-40B4-BE49-F238E27FC236}">
                <a16:creationId xmlns:a16="http://schemas.microsoft.com/office/drawing/2014/main" id="{9128460F-E75A-3C61-CA74-D4C287A17092}"/>
              </a:ext>
            </a:extLst>
          </p:cNvPr>
          <p:cNvSpPr txBox="1">
            <a:spLocks/>
          </p:cNvSpPr>
          <p:nvPr/>
        </p:nvSpPr>
        <p:spPr>
          <a:xfrm>
            <a:off x="5757369" y="318978"/>
            <a:ext cx="1645063" cy="1297991"/>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r>
              <a:rPr lang="en-GB" sz="7000" dirty="0">
                <a:solidFill>
                  <a:schemeClr val="bg1"/>
                </a:solidFill>
              </a:rPr>
              <a:t>05</a:t>
            </a:r>
            <a:endParaRPr lang="en-US" sz="7000" dirty="0">
              <a:solidFill>
                <a:schemeClr val="bg1"/>
              </a:solidFill>
            </a:endParaRPr>
          </a:p>
        </p:txBody>
      </p:sp>
      <p:cxnSp>
        <p:nvCxnSpPr>
          <p:cNvPr id="163" name="Straight Connector 162">
            <a:extLst>
              <a:ext uri="{FF2B5EF4-FFF2-40B4-BE49-F238E27FC236}">
                <a16:creationId xmlns:a16="http://schemas.microsoft.com/office/drawing/2014/main" id="{E536603F-AC8D-D2BB-125D-AA0136AE9D33}"/>
              </a:ext>
            </a:extLst>
          </p:cNvPr>
          <p:cNvCxnSpPr>
            <a:cxnSpLocks/>
          </p:cNvCxnSpPr>
          <p:nvPr/>
        </p:nvCxnSpPr>
        <p:spPr>
          <a:xfrm>
            <a:off x="283983" y="1347789"/>
            <a:ext cx="5473386" cy="0"/>
          </a:xfrm>
          <a:prstGeom prst="line">
            <a:avLst/>
          </a:prstGeom>
          <a:ln w="15875">
            <a:solidFill>
              <a:srgbClr val="A63BBD"/>
            </a:solidFill>
            <a:prstDash val="sysDash"/>
          </a:ln>
        </p:spPr>
        <p:style>
          <a:lnRef idx="1">
            <a:schemeClr val="accent1"/>
          </a:lnRef>
          <a:fillRef idx="0">
            <a:schemeClr val="accent1"/>
          </a:fillRef>
          <a:effectRef idx="0">
            <a:schemeClr val="accent1"/>
          </a:effectRef>
          <a:fontRef idx="minor">
            <a:schemeClr val="tx1"/>
          </a:fontRef>
        </p:style>
      </p:cxnSp>
      <p:sp>
        <p:nvSpPr>
          <p:cNvPr id="175" name="TextBox 174">
            <a:extLst>
              <a:ext uri="{FF2B5EF4-FFF2-40B4-BE49-F238E27FC236}">
                <a16:creationId xmlns:a16="http://schemas.microsoft.com/office/drawing/2014/main" id="{9160DBE7-CEE2-FA05-7A05-B058CCEC3FB5}"/>
              </a:ext>
            </a:extLst>
          </p:cNvPr>
          <p:cNvSpPr txBox="1"/>
          <p:nvPr/>
        </p:nvSpPr>
        <p:spPr>
          <a:xfrm>
            <a:off x="329756" y="2497363"/>
            <a:ext cx="5640182" cy="2144177"/>
          </a:xfrm>
          <a:prstGeom prst="rect">
            <a:avLst/>
          </a:prstGeom>
          <a:noFill/>
        </p:spPr>
        <p:txBody>
          <a:bodyPr wrap="square" numCol="1" spcCol="216000" rtlCol="0">
            <a:spAutoFit/>
          </a:bodyPr>
          <a:lstStyle/>
          <a:p>
            <a:pPr>
              <a:lnSpc>
                <a:spcPts val="1580"/>
              </a:lnSpc>
            </a:pPr>
            <a:r>
              <a:rPr lang="en-US" sz="1500" dirty="0">
                <a:solidFill>
                  <a:srgbClr val="262626"/>
                </a:solidFill>
                <a:latin typeface="Calibri" panose="020F0502020204030204" pitchFamily="34" charset="0"/>
                <a:cs typeface="Calibri" panose="020F0502020204030204" pitchFamily="34" charset="0"/>
              </a:rPr>
              <a:t>FabConnectHer has partners with Foundation to create an special collection to promote the lessons and resources with other </a:t>
            </a:r>
            <a:r>
              <a:rPr lang="en-US" sz="1500" dirty="0" err="1">
                <a:solidFill>
                  <a:srgbClr val="262626"/>
                </a:solidFill>
                <a:latin typeface="Calibri" panose="020F0502020204030204" pitchFamily="34" charset="0"/>
                <a:cs typeface="Calibri" panose="020F0502020204030204" pitchFamily="34" charset="0"/>
              </a:rPr>
              <a:t>fablabs</a:t>
            </a:r>
            <a:r>
              <a:rPr lang="en-US" sz="1500" dirty="0">
                <a:solidFill>
                  <a:srgbClr val="262626"/>
                </a:solidFill>
                <a:latin typeface="Calibri" panose="020F0502020204030204" pitchFamily="34" charset="0"/>
                <a:cs typeface="Calibri" panose="020F0502020204030204" pitchFamily="34" charset="0"/>
              </a:rPr>
              <a:t>. </a:t>
            </a:r>
          </a:p>
          <a:p>
            <a:pPr>
              <a:lnSpc>
                <a:spcPts val="1580"/>
              </a:lnSpc>
            </a:pPr>
            <a:endParaRPr lang="en-US" sz="1500" dirty="0">
              <a:solidFill>
                <a:srgbClr val="262626"/>
              </a:solidFill>
              <a:latin typeface="Calibri" panose="020F0502020204030204" pitchFamily="34" charset="0"/>
              <a:cs typeface="Calibri" panose="020F0502020204030204" pitchFamily="34" charset="0"/>
            </a:endParaRPr>
          </a:p>
          <a:p>
            <a:pPr>
              <a:lnSpc>
                <a:spcPts val="1580"/>
              </a:lnSpc>
            </a:pPr>
            <a:r>
              <a:rPr lang="en-US" sz="1500" dirty="0">
                <a:solidFill>
                  <a:srgbClr val="262626"/>
                </a:solidFill>
                <a:latin typeface="Calibri" panose="020F0502020204030204" pitchFamily="34" charset="0"/>
                <a:cs typeface="Calibri" panose="020F0502020204030204" pitchFamily="34" charset="0"/>
              </a:rPr>
              <a:t>The </a:t>
            </a:r>
            <a:r>
              <a:rPr lang="en-US" sz="1500" b="1" dirty="0">
                <a:solidFill>
                  <a:srgbClr val="262626"/>
                </a:solidFill>
                <a:latin typeface="Calibri" panose="020F0502020204030204" pitchFamily="34" charset="0"/>
                <a:cs typeface="Calibri" panose="020F0502020204030204" pitchFamily="34" charset="0"/>
              </a:rPr>
              <a:t>SCOPES-DF (Scaling a Community of Practice for Education in STEM through Digital Fabrication) </a:t>
            </a:r>
            <a:r>
              <a:rPr lang="en-US" sz="1500" dirty="0">
                <a:solidFill>
                  <a:srgbClr val="262626"/>
                </a:solidFill>
                <a:latin typeface="Calibri" panose="020F0502020204030204" pitchFamily="34" charset="0"/>
                <a:cs typeface="Calibri" panose="020F0502020204030204" pitchFamily="34" charset="0"/>
              </a:rPr>
              <a:t>platform is an initiative by the Fab Foundation aimed at </a:t>
            </a:r>
            <a:r>
              <a:rPr lang="en-US" sz="1500" b="1" dirty="0">
                <a:solidFill>
                  <a:srgbClr val="262626"/>
                </a:solidFill>
                <a:latin typeface="Calibri" panose="020F0502020204030204" pitchFamily="34" charset="0"/>
                <a:cs typeface="Calibri" panose="020F0502020204030204" pitchFamily="34" charset="0"/>
              </a:rPr>
              <a:t>transforming K–12 STEM education through the integration of digital fabrication technologies</a:t>
            </a:r>
            <a:r>
              <a:rPr lang="en-US" sz="1500" dirty="0">
                <a:solidFill>
                  <a:srgbClr val="262626"/>
                </a:solidFill>
                <a:latin typeface="Calibri" panose="020F0502020204030204" pitchFamily="34" charset="0"/>
                <a:cs typeface="Calibri" panose="020F0502020204030204" pitchFamily="34" charset="0"/>
              </a:rPr>
              <a:t>. It provides educators with innovative teaching models and students with engaging, applied learning opportunities.​</a:t>
            </a:r>
          </a:p>
          <a:p>
            <a:pPr>
              <a:lnSpc>
                <a:spcPts val="1580"/>
              </a:lnSpc>
            </a:pPr>
            <a:endParaRPr lang="en-US" sz="1500" dirty="0">
              <a:solidFill>
                <a:srgbClr val="262626"/>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362288A1-D5BC-32CA-B9A0-67FEAA3340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19477" y="5124895"/>
            <a:ext cx="4350934" cy="3149310"/>
          </a:xfrm>
          <a:prstGeom prst="rect">
            <a:avLst/>
          </a:prstGeom>
        </p:spPr>
      </p:pic>
      <p:pic>
        <p:nvPicPr>
          <p:cNvPr id="11" name="Picture 10">
            <a:extLst>
              <a:ext uri="{FF2B5EF4-FFF2-40B4-BE49-F238E27FC236}">
                <a16:creationId xmlns:a16="http://schemas.microsoft.com/office/drawing/2014/main" id="{1ED0852F-55EB-6F95-0B6B-8DEE0588607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8258"/>
          <a:stretch/>
        </p:blipFill>
        <p:spPr>
          <a:xfrm>
            <a:off x="2202548" y="4791505"/>
            <a:ext cx="5394366" cy="4022067"/>
          </a:xfrm>
          <a:prstGeom prst="rect">
            <a:avLst/>
          </a:prstGeom>
          <a:ln>
            <a:solidFill>
              <a:schemeClr val="bg1"/>
            </a:solidFill>
          </a:ln>
        </p:spPr>
      </p:pic>
      <p:grpSp>
        <p:nvGrpSpPr>
          <p:cNvPr id="12" name="Group 11">
            <a:extLst>
              <a:ext uri="{FF2B5EF4-FFF2-40B4-BE49-F238E27FC236}">
                <a16:creationId xmlns:a16="http://schemas.microsoft.com/office/drawing/2014/main" id="{3FC09C0F-4796-B16F-0B94-49A407825EDD}"/>
              </a:ext>
            </a:extLst>
          </p:cNvPr>
          <p:cNvGrpSpPr/>
          <p:nvPr/>
        </p:nvGrpSpPr>
        <p:grpSpPr>
          <a:xfrm>
            <a:off x="2478535" y="6141493"/>
            <a:ext cx="1084282" cy="1047386"/>
            <a:chOff x="244106" y="2056989"/>
            <a:chExt cx="942892" cy="910807"/>
          </a:xfrm>
        </p:grpSpPr>
        <p:sp>
          <p:nvSpPr>
            <p:cNvPr id="13" name="Oval 12">
              <a:extLst>
                <a:ext uri="{FF2B5EF4-FFF2-40B4-BE49-F238E27FC236}">
                  <a16:creationId xmlns:a16="http://schemas.microsoft.com/office/drawing/2014/main" id="{CB22409C-5E45-61B7-F317-CA6BD9156A81}"/>
                </a:ext>
              </a:extLst>
            </p:cNvPr>
            <p:cNvSpPr/>
            <p:nvPr/>
          </p:nvSpPr>
          <p:spPr>
            <a:xfrm>
              <a:off x="276190" y="2056989"/>
              <a:ext cx="910807" cy="910807"/>
            </a:xfrm>
            <a:prstGeom prst="ellipse">
              <a:avLst/>
            </a:prstGeom>
            <a:solidFill>
              <a:srgbClr val="EA0E8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9543F3F-7712-9927-283D-CB7DBDD8D805}"/>
                </a:ext>
              </a:extLst>
            </p:cNvPr>
            <p:cNvSpPr/>
            <p:nvPr/>
          </p:nvSpPr>
          <p:spPr>
            <a:xfrm>
              <a:off x="244106" y="2244855"/>
              <a:ext cx="942892" cy="508520"/>
            </a:xfrm>
            <a:prstGeom prst="rect">
              <a:avLst/>
            </a:prstGeom>
          </p:spPr>
          <p:txBody>
            <a:bodyPr wrap="square">
              <a:spAutoFit/>
            </a:bodyPr>
            <a:lstStyle/>
            <a:p>
              <a:pPr algn="ctr"/>
              <a:r>
                <a:rPr lang="en-US" sz="1600" dirty="0">
                  <a:solidFill>
                    <a:schemeClr val="bg1"/>
                  </a:solidFill>
                  <a:latin typeface="Calibri" panose="020F0502020204030204" pitchFamily="34" charset="0"/>
                  <a:ea typeface="Open Sans" panose="020B0606030504020204" pitchFamily="34" charset="0"/>
                  <a:cs typeface="Calibri" panose="020F0502020204030204" pitchFamily="34" charset="0"/>
                </a:rPr>
                <a:t>CLICK </a:t>
              </a:r>
            </a:p>
            <a:p>
              <a:pPr algn="ctr"/>
              <a:r>
                <a:rPr lang="en-US" sz="1600" dirty="0">
                  <a:solidFill>
                    <a:schemeClr val="bg1"/>
                  </a:solidFill>
                  <a:latin typeface="Calibri" panose="020F0502020204030204" pitchFamily="34" charset="0"/>
                  <a:ea typeface="Open Sans" panose="020B0606030504020204" pitchFamily="34" charset="0"/>
                  <a:cs typeface="Calibri" panose="020F0502020204030204" pitchFamily="34" charset="0"/>
                </a:rPr>
                <a:t>TO </a:t>
              </a:r>
              <a:r>
                <a:rPr lang="en-US" sz="1600" b="1" dirty="0">
                  <a:solidFill>
                    <a:schemeClr val="bg1"/>
                  </a:solidFill>
                  <a:latin typeface="Calibri" panose="020F0502020204030204" pitchFamily="34" charset="0"/>
                  <a:ea typeface="Open Sans" panose="020B060603050402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VIEW</a:t>
              </a:r>
              <a:endParaRPr lang="en-US" sz="1600" b="1"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grpSp>
    </p:spTree>
    <p:extLst>
      <p:ext uri="{BB962C8B-B14F-4D97-AF65-F5344CB8AC3E}">
        <p14:creationId xmlns:p14="http://schemas.microsoft.com/office/powerpoint/2010/main" val="1002894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6FD99D73-EE61-B549-E209-5C9BBFB4316D}"/>
              </a:ext>
            </a:extLst>
          </p:cNvPr>
          <p:cNvSpPr>
            <a:spLocks noGrp="1"/>
          </p:cNvSpPr>
          <p:nvPr>
            <p:ph type="body" sz="quarter" idx="30"/>
          </p:nvPr>
        </p:nvSpPr>
        <p:spPr>
          <a:xfrm>
            <a:off x="652724" y="7662322"/>
            <a:ext cx="6500273" cy="743603"/>
          </a:xfrm>
        </p:spPr>
        <p:txBody>
          <a:bodyPr/>
          <a:lstStyle/>
          <a:p>
            <a:pPr algn="r"/>
            <a:r>
              <a:rPr lang="en-US" sz="2400"/>
              <a:t>Follow our journey</a:t>
            </a:r>
          </a:p>
        </p:txBody>
      </p:sp>
      <p:sp>
        <p:nvSpPr>
          <p:cNvPr id="9" name="Text Placeholder 8">
            <a:extLst>
              <a:ext uri="{FF2B5EF4-FFF2-40B4-BE49-F238E27FC236}">
                <a16:creationId xmlns:a16="http://schemas.microsoft.com/office/drawing/2014/main" id="{1D71F804-32EE-DADE-75E4-B16194A31ADB}"/>
              </a:ext>
            </a:extLst>
          </p:cNvPr>
          <p:cNvSpPr>
            <a:spLocks noGrp="1"/>
          </p:cNvSpPr>
          <p:nvPr>
            <p:ph type="body" sz="quarter" idx="20"/>
          </p:nvPr>
        </p:nvSpPr>
        <p:spPr>
          <a:xfrm>
            <a:off x="291048" y="9292286"/>
            <a:ext cx="3314191" cy="518298"/>
          </a:xfrm>
        </p:spPr>
        <p:txBody>
          <a:bodyPr>
            <a:normAutofit/>
          </a:bodyPr>
          <a:lstStyle/>
          <a:p>
            <a:r>
              <a:rPr lang="en-US" sz="2200" dirty="0" err="1"/>
              <a:t>www.</a:t>
            </a:r>
            <a:r>
              <a:rPr lang="en-US" sz="2200" b="1" dirty="0" err="1"/>
              <a:t>fabconnecther</a:t>
            </a:r>
            <a:r>
              <a:rPr lang="en-US" sz="2200" dirty="0" err="1"/>
              <a:t>.eu</a:t>
            </a:r>
            <a:endParaRPr lang="en-US" sz="2200" dirty="0"/>
          </a:p>
        </p:txBody>
      </p:sp>
      <p:grpSp>
        <p:nvGrpSpPr>
          <p:cNvPr id="2" name="Graphic 2">
            <a:extLst>
              <a:ext uri="{FF2B5EF4-FFF2-40B4-BE49-F238E27FC236}">
                <a16:creationId xmlns:a16="http://schemas.microsoft.com/office/drawing/2014/main" id="{53BD8F2F-4E9A-12C7-884D-2E5969568EE1}"/>
              </a:ext>
            </a:extLst>
          </p:cNvPr>
          <p:cNvGrpSpPr/>
          <p:nvPr/>
        </p:nvGrpSpPr>
        <p:grpSpPr>
          <a:xfrm rot="10800000" flipH="1">
            <a:off x="6152667" y="3446577"/>
            <a:ext cx="2775046" cy="3607634"/>
            <a:chOff x="-2438426" y="3400425"/>
            <a:chExt cx="1095352" cy="1423987"/>
          </a:xfrm>
        </p:grpSpPr>
        <p:sp>
          <p:nvSpPr>
            <p:cNvPr id="3" name="Freeform 2">
              <a:extLst>
                <a:ext uri="{FF2B5EF4-FFF2-40B4-BE49-F238E27FC236}">
                  <a16:creationId xmlns:a16="http://schemas.microsoft.com/office/drawing/2014/main" id="{A7E89835-0939-F30D-2718-D381F9C4FE02}"/>
                </a:ext>
              </a:extLst>
            </p:cNvPr>
            <p:cNvSpPr/>
            <p:nvPr/>
          </p:nvSpPr>
          <p:spPr>
            <a:xfrm>
              <a:off x="-1617150" y="434911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E90989"/>
            </a:solidFill>
            <a:ln w="9512"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048FE1AA-EAB9-61A8-32F3-451C38BB6E5F}"/>
                </a:ext>
              </a:extLst>
            </p:cNvPr>
            <p:cNvSpPr/>
            <p:nvPr/>
          </p:nvSpPr>
          <p:spPr>
            <a:xfrm>
              <a:off x="-1617150" y="4191000"/>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BC0A78"/>
            </a:solidFill>
            <a:ln w="9512"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6CD5731B-F0AE-D95D-C361-6301FB176E4E}"/>
                </a:ext>
              </a:extLst>
            </p:cNvPr>
            <p:cNvSpPr/>
            <p:nvPr/>
          </p:nvSpPr>
          <p:spPr>
            <a:xfrm>
              <a:off x="-1890274" y="4349115"/>
              <a:ext cx="273124" cy="316229"/>
            </a:xfrm>
            <a:custGeom>
              <a:avLst/>
              <a:gdLst>
                <a:gd name="connsiteX0" fmla="*/ 0 w 273124"/>
                <a:gd name="connsiteY0" fmla="*/ 316230 h 316229"/>
                <a:gd name="connsiteX1" fmla="*/ 273125 w 273124"/>
                <a:gd name="connsiteY1" fmla="*/ 158115 h 316229"/>
                <a:gd name="connsiteX2" fmla="*/ 0 w 273124"/>
                <a:gd name="connsiteY2" fmla="*/ 0 h 316229"/>
              </a:gdLst>
              <a:ahLst/>
              <a:cxnLst>
                <a:cxn ang="0">
                  <a:pos x="connsiteX0" y="connsiteY0"/>
                </a:cxn>
                <a:cxn ang="0">
                  <a:pos x="connsiteX1" y="connsiteY1"/>
                </a:cxn>
                <a:cxn ang="0">
                  <a:pos x="connsiteX2" y="connsiteY2"/>
                </a:cxn>
              </a:cxnLst>
              <a:rect l="l" t="t" r="r" b="b"/>
              <a:pathLst>
                <a:path w="273124" h="316229">
                  <a:moveTo>
                    <a:pt x="0" y="316230"/>
                  </a:moveTo>
                  <a:lnTo>
                    <a:pt x="273125" y="158115"/>
                  </a:lnTo>
                  <a:lnTo>
                    <a:pt x="0" y="0"/>
                  </a:lnTo>
                  <a:close/>
                </a:path>
              </a:pathLst>
            </a:custGeom>
            <a:solidFill>
              <a:srgbClr val="451A54"/>
            </a:solidFill>
            <a:ln w="9512"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781F5ABA-042C-8294-DB80-7D52478F31A1}"/>
                </a:ext>
              </a:extLst>
            </p:cNvPr>
            <p:cNvSpPr/>
            <p:nvPr/>
          </p:nvSpPr>
          <p:spPr>
            <a:xfrm>
              <a:off x="-2438426" y="3558540"/>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2ECC1762-F910-9E96-0980-A7A6FDD18B0A}"/>
                </a:ext>
              </a:extLst>
            </p:cNvPr>
            <p:cNvSpPr/>
            <p:nvPr/>
          </p:nvSpPr>
          <p:spPr>
            <a:xfrm>
              <a:off x="-2438426" y="3400425"/>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FBF202C-CE35-796A-D012-7F99596F5AEE}"/>
                </a:ext>
              </a:extLst>
            </p:cNvPr>
            <p:cNvSpPr/>
            <p:nvPr/>
          </p:nvSpPr>
          <p:spPr>
            <a:xfrm>
              <a:off x="-1890274" y="3874769"/>
              <a:ext cx="273124" cy="316230"/>
            </a:xfrm>
            <a:custGeom>
              <a:avLst/>
              <a:gdLst>
                <a:gd name="connsiteX0" fmla="*/ 273125 w 273124"/>
                <a:gd name="connsiteY0" fmla="*/ 0 h 316230"/>
                <a:gd name="connsiteX1" fmla="*/ 0 w 273124"/>
                <a:gd name="connsiteY1" fmla="*/ 158115 h 316230"/>
                <a:gd name="connsiteX2" fmla="*/ 273125 w 273124"/>
                <a:gd name="connsiteY2" fmla="*/ 316230 h 316230"/>
              </a:gdLst>
              <a:ahLst/>
              <a:cxnLst>
                <a:cxn ang="0">
                  <a:pos x="connsiteX0" y="connsiteY0"/>
                </a:cxn>
                <a:cxn ang="0">
                  <a:pos x="connsiteX1" y="connsiteY1"/>
                </a:cxn>
                <a:cxn ang="0">
                  <a:pos x="connsiteX2" y="connsiteY2"/>
                </a:cxn>
              </a:cxnLst>
              <a:rect l="l" t="t" r="r" b="b"/>
              <a:pathLst>
                <a:path w="273124" h="316230">
                  <a:moveTo>
                    <a:pt x="273125" y="0"/>
                  </a:moveTo>
                  <a:lnTo>
                    <a:pt x="0" y="158115"/>
                  </a:lnTo>
                  <a:lnTo>
                    <a:pt x="273125" y="316230"/>
                  </a:lnTo>
                  <a:close/>
                </a:path>
              </a:pathLst>
            </a:custGeom>
            <a:solidFill>
              <a:srgbClr val="BC0A78"/>
            </a:solidFill>
            <a:ln w="951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E50C981-722D-37F5-0806-25622B64D552}"/>
                </a:ext>
              </a:extLst>
            </p:cNvPr>
            <p:cNvSpPr/>
            <p:nvPr/>
          </p:nvSpPr>
          <p:spPr>
            <a:xfrm>
              <a:off x="-1890274" y="4032884"/>
              <a:ext cx="273124" cy="316230"/>
            </a:xfrm>
            <a:custGeom>
              <a:avLst/>
              <a:gdLst>
                <a:gd name="connsiteX0" fmla="*/ 0 w 273124"/>
                <a:gd name="connsiteY0" fmla="*/ 316230 h 316230"/>
                <a:gd name="connsiteX1" fmla="*/ 273125 w 273124"/>
                <a:gd name="connsiteY1" fmla="*/ 158115 h 316230"/>
                <a:gd name="connsiteX2" fmla="*/ 0 w 273124"/>
                <a:gd name="connsiteY2" fmla="*/ 0 h 316230"/>
              </a:gdLst>
              <a:ahLst/>
              <a:cxnLst>
                <a:cxn ang="0">
                  <a:pos x="connsiteX0" y="connsiteY0"/>
                </a:cxn>
                <a:cxn ang="0">
                  <a:pos x="connsiteX1" y="connsiteY1"/>
                </a:cxn>
                <a:cxn ang="0">
                  <a:pos x="connsiteX2" y="connsiteY2"/>
                </a:cxn>
              </a:cxnLst>
              <a:rect l="l" t="t" r="r" b="b"/>
              <a:pathLst>
                <a:path w="273124" h="316230">
                  <a:moveTo>
                    <a:pt x="0" y="316230"/>
                  </a:moveTo>
                  <a:lnTo>
                    <a:pt x="273125" y="158115"/>
                  </a:lnTo>
                  <a:lnTo>
                    <a:pt x="0" y="0"/>
                  </a:lnTo>
                  <a:close/>
                </a:path>
              </a:pathLst>
            </a:custGeom>
            <a:solidFill>
              <a:srgbClr val="E90989"/>
            </a:solidFill>
            <a:ln w="951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CC1E76F-2AE8-A468-76D9-8771D3D34251}"/>
                </a:ext>
              </a:extLst>
            </p:cNvPr>
            <p:cNvSpPr/>
            <p:nvPr/>
          </p:nvSpPr>
          <p:spPr>
            <a:xfrm>
              <a:off x="-2164350" y="3400425"/>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E90989"/>
            </a:solidFill>
            <a:ln w="951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6939A44-8B66-22E3-E284-BC8E54344113}"/>
                </a:ext>
              </a:extLst>
            </p:cNvPr>
            <p:cNvSpPr/>
            <p:nvPr/>
          </p:nvSpPr>
          <p:spPr>
            <a:xfrm>
              <a:off x="-2164350" y="3558540"/>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BC0A78"/>
            </a:solidFill>
            <a:ln w="951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FC17DFF-6B3B-9259-91B1-219ED277ACFF}"/>
                </a:ext>
              </a:extLst>
            </p:cNvPr>
            <p:cNvSpPr/>
            <p:nvPr/>
          </p:nvSpPr>
          <p:spPr>
            <a:xfrm>
              <a:off x="-2164350" y="434911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BC0A78"/>
            </a:solidFill>
            <a:ln w="951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454EB2BA-E50A-BBA3-E783-596AE4D611AB}"/>
                </a:ext>
              </a:extLst>
            </p:cNvPr>
            <p:cNvSpPr/>
            <p:nvPr/>
          </p:nvSpPr>
          <p:spPr>
            <a:xfrm>
              <a:off x="-2164350" y="4507230"/>
              <a:ext cx="274076" cy="317182"/>
            </a:xfrm>
            <a:custGeom>
              <a:avLst/>
              <a:gdLst>
                <a:gd name="connsiteX0" fmla="*/ 0 w 274076"/>
                <a:gd name="connsiteY0" fmla="*/ 317182 h 317182"/>
                <a:gd name="connsiteX1" fmla="*/ 274076 w 274076"/>
                <a:gd name="connsiteY1" fmla="*/ 158115 h 317182"/>
                <a:gd name="connsiteX2" fmla="*/ 0 w 274076"/>
                <a:gd name="connsiteY2" fmla="*/ 0 h 317182"/>
              </a:gdLst>
              <a:ahLst/>
              <a:cxnLst>
                <a:cxn ang="0">
                  <a:pos x="connsiteX0" y="connsiteY0"/>
                </a:cxn>
                <a:cxn ang="0">
                  <a:pos x="connsiteX1" y="connsiteY1"/>
                </a:cxn>
                <a:cxn ang="0">
                  <a:pos x="connsiteX2" y="connsiteY2"/>
                </a:cxn>
              </a:cxnLst>
              <a:rect l="l" t="t" r="r" b="b"/>
              <a:pathLst>
                <a:path w="274076" h="317182">
                  <a:moveTo>
                    <a:pt x="0" y="317182"/>
                  </a:moveTo>
                  <a:lnTo>
                    <a:pt x="274076" y="158115"/>
                  </a:lnTo>
                  <a:lnTo>
                    <a:pt x="0" y="0"/>
                  </a:lnTo>
                  <a:close/>
                </a:path>
              </a:pathLst>
            </a:custGeom>
            <a:solidFill>
              <a:srgbClr val="E90989"/>
            </a:solidFill>
            <a:ln w="951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EE0F63C-5F78-58A5-1AAB-F72EE1777A24}"/>
                </a:ext>
              </a:extLst>
            </p:cNvPr>
            <p:cNvSpPr/>
            <p:nvPr/>
          </p:nvSpPr>
          <p:spPr>
            <a:xfrm>
              <a:off x="-2438426" y="3874769"/>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F260A6F3-299A-4541-124E-AD6FD6E9A3EB}"/>
                </a:ext>
              </a:extLst>
            </p:cNvPr>
            <p:cNvSpPr/>
            <p:nvPr/>
          </p:nvSpPr>
          <p:spPr>
            <a:xfrm>
              <a:off x="-2438426" y="4032884"/>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AF543008-075C-C3E1-EF28-156CE6A31E73}"/>
                </a:ext>
              </a:extLst>
            </p:cNvPr>
            <p:cNvSpPr/>
            <p:nvPr/>
          </p:nvSpPr>
          <p:spPr>
            <a:xfrm>
              <a:off x="-2438426" y="4191000"/>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451A54"/>
            </a:solidFill>
            <a:ln w="951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4F6B236-08DE-0F60-D434-05AD0A3D3B91}"/>
                </a:ext>
              </a:extLst>
            </p:cNvPr>
            <p:cNvSpPr/>
            <p:nvPr/>
          </p:nvSpPr>
          <p:spPr>
            <a:xfrm>
              <a:off x="-2164350" y="4191000"/>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573568"/>
            </a:solidFill>
            <a:ln w="951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9EC003E-68F7-702F-091E-4DDC767BBE9C}"/>
                </a:ext>
              </a:extLst>
            </p:cNvPr>
            <p:cNvSpPr/>
            <p:nvPr/>
          </p:nvSpPr>
          <p:spPr>
            <a:xfrm>
              <a:off x="-1890274" y="3558540"/>
              <a:ext cx="273124" cy="316229"/>
            </a:xfrm>
            <a:custGeom>
              <a:avLst/>
              <a:gdLst>
                <a:gd name="connsiteX0" fmla="*/ 273125 w 273124"/>
                <a:gd name="connsiteY0" fmla="*/ 0 h 316229"/>
                <a:gd name="connsiteX1" fmla="*/ 0 w 273124"/>
                <a:gd name="connsiteY1" fmla="*/ 158115 h 316229"/>
                <a:gd name="connsiteX2" fmla="*/ 273125 w 273124"/>
                <a:gd name="connsiteY2" fmla="*/ 316230 h 316229"/>
              </a:gdLst>
              <a:ahLst/>
              <a:cxnLst>
                <a:cxn ang="0">
                  <a:pos x="connsiteX0" y="connsiteY0"/>
                </a:cxn>
                <a:cxn ang="0">
                  <a:pos x="connsiteX1" y="connsiteY1"/>
                </a:cxn>
                <a:cxn ang="0">
                  <a:pos x="connsiteX2" y="connsiteY2"/>
                </a:cxn>
              </a:cxnLst>
              <a:rect l="l" t="t" r="r" b="b"/>
              <a:pathLst>
                <a:path w="273124" h="316229">
                  <a:moveTo>
                    <a:pt x="273125" y="0"/>
                  </a:moveTo>
                  <a:lnTo>
                    <a:pt x="0" y="158115"/>
                  </a:lnTo>
                  <a:lnTo>
                    <a:pt x="273125" y="316230"/>
                  </a:lnTo>
                  <a:close/>
                </a:path>
              </a:pathLst>
            </a:custGeom>
            <a:solidFill>
              <a:srgbClr val="451A54"/>
            </a:solidFill>
            <a:ln w="951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4828517-364C-2234-8029-8EE772F53267}"/>
                </a:ext>
              </a:extLst>
            </p:cNvPr>
            <p:cNvSpPr/>
            <p:nvPr/>
          </p:nvSpPr>
          <p:spPr>
            <a:xfrm>
              <a:off x="-1617150" y="3558540"/>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573568"/>
            </a:solidFill>
            <a:ln w="951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418F7132-C1A7-1E81-C19B-63F5D5A2BFEB}"/>
                </a:ext>
              </a:extLst>
            </p:cNvPr>
            <p:cNvSpPr/>
            <p:nvPr/>
          </p:nvSpPr>
          <p:spPr>
            <a:xfrm>
              <a:off x="-1890274" y="4507230"/>
              <a:ext cx="273124" cy="317182"/>
            </a:xfrm>
            <a:custGeom>
              <a:avLst/>
              <a:gdLst>
                <a:gd name="connsiteX0" fmla="*/ 273125 w 273124"/>
                <a:gd name="connsiteY0" fmla="*/ 0 h 317182"/>
                <a:gd name="connsiteX1" fmla="*/ 0 w 273124"/>
                <a:gd name="connsiteY1" fmla="*/ 158115 h 317182"/>
                <a:gd name="connsiteX2" fmla="*/ 273125 w 273124"/>
                <a:gd name="connsiteY2" fmla="*/ 317182 h 317182"/>
              </a:gdLst>
              <a:ahLst/>
              <a:cxnLst>
                <a:cxn ang="0">
                  <a:pos x="connsiteX0" y="connsiteY0"/>
                </a:cxn>
                <a:cxn ang="0">
                  <a:pos x="connsiteX1" y="connsiteY1"/>
                </a:cxn>
                <a:cxn ang="0">
                  <a:pos x="connsiteX2" y="connsiteY2"/>
                </a:cxn>
              </a:cxnLst>
              <a:rect l="l" t="t" r="r" b="b"/>
              <a:pathLst>
                <a:path w="273124" h="317182">
                  <a:moveTo>
                    <a:pt x="273125" y="0"/>
                  </a:moveTo>
                  <a:lnTo>
                    <a:pt x="0" y="158115"/>
                  </a:lnTo>
                  <a:lnTo>
                    <a:pt x="273125" y="317182"/>
                  </a:lnTo>
                  <a:close/>
                </a:path>
              </a:pathLst>
            </a:custGeom>
            <a:solidFill>
              <a:srgbClr val="EA0E8B"/>
            </a:solidFill>
            <a:ln w="951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5F97421-0411-D1D3-5E01-732462DE683B}"/>
                </a:ext>
              </a:extLst>
            </p:cNvPr>
            <p:cNvSpPr/>
            <p:nvPr/>
          </p:nvSpPr>
          <p:spPr>
            <a:xfrm>
              <a:off x="-1617150" y="4507230"/>
              <a:ext cx="274076" cy="317182"/>
            </a:xfrm>
            <a:custGeom>
              <a:avLst/>
              <a:gdLst>
                <a:gd name="connsiteX0" fmla="*/ 0 w 274076"/>
                <a:gd name="connsiteY0" fmla="*/ 317182 h 317182"/>
                <a:gd name="connsiteX1" fmla="*/ 274076 w 274076"/>
                <a:gd name="connsiteY1" fmla="*/ 158115 h 317182"/>
                <a:gd name="connsiteX2" fmla="*/ 0 w 274076"/>
                <a:gd name="connsiteY2" fmla="*/ 0 h 317182"/>
              </a:gdLst>
              <a:ahLst/>
              <a:cxnLst>
                <a:cxn ang="0">
                  <a:pos x="connsiteX0" y="connsiteY0"/>
                </a:cxn>
                <a:cxn ang="0">
                  <a:pos x="connsiteX1" y="connsiteY1"/>
                </a:cxn>
                <a:cxn ang="0">
                  <a:pos x="connsiteX2" y="connsiteY2"/>
                </a:cxn>
              </a:cxnLst>
              <a:rect l="l" t="t" r="r" b="b"/>
              <a:pathLst>
                <a:path w="274076" h="317182">
                  <a:moveTo>
                    <a:pt x="0" y="317182"/>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EC4DCF47-1CED-D218-67B0-2F6F35F0ED29}"/>
                </a:ext>
              </a:extLst>
            </p:cNvPr>
            <p:cNvSpPr/>
            <p:nvPr/>
          </p:nvSpPr>
          <p:spPr>
            <a:xfrm>
              <a:off x="-2164350" y="371665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A63CBC"/>
            </a:solidFill>
            <a:ln w="951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D02076C2-E4A4-893A-07B5-8FCD488BF379}"/>
                </a:ext>
              </a:extLst>
            </p:cNvPr>
            <p:cNvSpPr/>
            <p:nvPr/>
          </p:nvSpPr>
          <p:spPr>
            <a:xfrm>
              <a:off x="-1890274" y="3716655"/>
              <a:ext cx="273124" cy="316229"/>
            </a:xfrm>
            <a:custGeom>
              <a:avLst/>
              <a:gdLst>
                <a:gd name="connsiteX0" fmla="*/ 0 w 273124"/>
                <a:gd name="connsiteY0" fmla="*/ 316230 h 316229"/>
                <a:gd name="connsiteX1" fmla="*/ 273125 w 273124"/>
                <a:gd name="connsiteY1" fmla="*/ 158115 h 316229"/>
                <a:gd name="connsiteX2" fmla="*/ 0 w 273124"/>
                <a:gd name="connsiteY2" fmla="*/ 0 h 316229"/>
              </a:gdLst>
              <a:ahLst/>
              <a:cxnLst>
                <a:cxn ang="0">
                  <a:pos x="connsiteX0" y="connsiteY0"/>
                </a:cxn>
                <a:cxn ang="0">
                  <a:pos x="connsiteX1" y="connsiteY1"/>
                </a:cxn>
                <a:cxn ang="0">
                  <a:pos x="connsiteX2" y="connsiteY2"/>
                </a:cxn>
              </a:cxnLst>
              <a:rect l="l" t="t" r="r" b="b"/>
              <a:pathLst>
                <a:path w="273124" h="316229">
                  <a:moveTo>
                    <a:pt x="0" y="316230"/>
                  </a:moveTo>
                  <a:lnTo>
                    <a:pt x="273125" y="158115"/>
                  </a:lnTo>
                  <a:lnTo>
                    <a:pt x="0" y="0"/>
                  </a:lnTo>
                  <a:close/>
                </a:path>
              </a:pathLst>
            </a:custGeom>
            <a:solidFill>
              <a:srgbClr val="7E2A8C"/>
            </a:solidFill>
            <a:ln w="9512" cap="flat">
              <a:noFill/>
              <a:prstDash val="solid"/>
              <a:miter/>
            </a:ln>
          </p:spPr>
          <p:txBody>
            <a:bodyPr rtlCol="0" anchor="ctr"/>
            <a:lstStyle/>
            <a:p>
              <a:endParaRPr lang="en-US"/>
            </a:p>
          </p:txBody>
        </p:sp>
      </p:grpSp>
      <p:grpSp>
        <p:nvGrpSpPr>
          <p:cNvPr id="73" name="Group 72">
            <a:extLst>
              <a:ext uri="{FF2B5EF4-FFF2-40B4-BE49-F238E27FC236}">
                <a16:creationId xmlns:a16="http://schemas.microsoft.com/office/drawing/2014/main" id="{6D41C623-3BA6-2BF1-04BC-A2C573795D63}"/>
              </a:ext>
            </a:extLst>
          </p:cNvPr>
          <p:cNvGrpSpPr/>
          <p:nvPr/>
        </p:nvGrpSpPr>
        <p:grpSpPr>
          <a:xfrm>
            <a:off x="5375268" y="8277899"/>
            <a:ext cx="1726830" cy="361944"/>
            <a:chOff x="5375268" y="8349518"/>
            <a:chExt cx="1726830" cy="361944"/>
          </a:xfrm>
        </p:grpSpPr>
        <p:sp>
          <p:nvSpPr>
            <p:cNvPr id="66" name="TextBox 65">
              <a:extLst>
                <a:ext uri="{FF2B5EF4-FFF2-40B4-BE49-F238E27FC236}">
                  <a16:creationId xmlns:a16="http://schemas.microsoft.com/office/drawing/2014/main" id="{467E7823-7E45-ED2E-E56A-D56CBBFECCF0}"/>
                </a:ext>
              </a:extLst>
            </p:cNvPr>
            <p:cNvSpPr txBox="1"/>
            <p:nvPr/>
          </p:nvSpPr>
          <p:spPr>
            <a:xfrm>
              <a:off x="5375268" y="8371953"/>
              <a:ext cx="390294" cy="289759"/>
            </a:xfrm>
            <a:prstGeom prst="rect">
              <a:avLst/>
            </a:prstGeom>
            <a:noFill/>
          </p:spPr>
          <p:txBody>
            <a:bodyPr wrap="square" rtlCol="0">
              <a:spAutoFit/>
            </a:bodyPr>
            <a:lstStyle/>
            <a:p>
              <a:pPr algn="ctr"/>
              <a:r>
                <a:rPr lang="en-US" dirty="0">
                  <a:solidFill>
                    <a:srgbClr val="7D2A8D"/>
                  </a:solidFill>
                  <a:hlinkClick r:id="rId2">
                    <a:extLst>
                      <a:ext uri="{A12FA001-AC4F-418D-AE19-62706E023703}">
                        <ahyp:hlinkClr xmlns:ahyp="http://schemas.microsoft.com/office/drawing/2018/hyperlinkcolor" val="tx"/>
                      </a:ext>
                    </a:extLst>
                  </a:hlinkClick>
                </a:rPr>
                <a:t>L</a:t>
              </a:r>
              <a:endParaRPr lang="en-US" dirty="0">
                <a:solidFill>
                  <a:srgbClr val="7D2A8D"/>
                </a:solidFill>
              </a:endParaRPr>
            </a:p>
          </p:txBody>
        </p:sp>
        <p:sp>
          <p:nvSpPr>
            <p:cNvPr id="67" name="TextBox 66">
              <a:extLst>
                <a:ext uri="{FF2B5EF4-FFF2-40B4-BE49-F238E27FC236}">
                  <a16:creationId xmlns:a16="http://schemas.microsoft.com/office/drawing/2014/main" id="{E1C44F73-0200-511A-7C13-B6377886975D}"/>
                </a:ext>
              </a:extLst>
            </p:cNvPr>
            <p:cNvSpPr txBox="1"/>
            <p:nvPr/>
          </p:nvSpPr>
          <p:spPr>
            <a:xfrm>
              <a:off x="5799308" y="8384403"/>
              <a:ext cx="390294" cy="289759"/>
            </a:xfrm>
            <a:prstGeom prst="rect">
              <a:avLst/>
            </a:prstGeom>
            <a:noFill/>
          </p:spPr>
          <p:txBody>
            <a:bodyPr wrap="square" rtlCol="0">
              <a:spAutoFit/>
            </a:bodyPr>
            <a:lstStyle/>
            <a:p>
              <a:pPr algn="ctr"/>
              <a:r>
                <a:rPr lang="en-US" dirty="0">
                  <a:solidFill>
                    <a:srgbClr val="7D2A8D"/>
                  </a:solidFill>
                  <a:hlinkClick r:id="rId3">
                    <a:extLst>
                      <a:ext uri="{A12FA001-AC4F-418D-AE19-62706E023703}">
                        <ahyp:hlinkClr xmlns:ahyp="http://schemas.microsoft.com/office/drawing/2018/hyperlinkcolor" val="tx"/>
                      </a:ext>
                    </a:extLst>
                  </a:hlinkClick>
                </a:rPr>
                <a:t>T</a:t>
              </a:r>
              <a:endParaRPr lang="en-US" dirty="0">
                <a:solidFill>
                  <a:srgbClr val="7D2A8D"/>
                </a:solidFill>
              </a:endParaRPr>
            </a:p>
          </p:txBody>
        </p:sp>
        <p:sp>
          <p:nvSpPr>
            <p:cNvPr id="68" name="TextBox 67">
              <a:extLst>
                <a:ext uri="{FF2B5EF4-FFF2-40B4-BE49-F238E27FC236}">
                  <a16:creationId xmlns:a16="http://schemas.microsoft.com/office/drawing/2014/main" id="{BCDC89C7-AE0B-9131-8DA5-F896A4492058}"/>
                </a:ext>
              </a:extLst>
            </p:cNvPr>
            <p:cNvSpPr txBox="1"/>
            <p:nvPr/>
          </p:nvSpPr>
          <p:spPr>
            <a:xfrm>
              <a:off x="6711804" y="8384404"/>
              <a:ext cx="390294" cy="289759"/>
            </a:xfrm>
            <a:prstGeom prst="rect">
              <a:avLst/>
            </a:prstGeom>
            <a:noFill/>
          </p:spPr>
          <p:txBody>
            <a:bodyPr wrap="square" rtlCol="0">
              <a:spAutoFit/>
            </a:bodyPr>
            <a:lstStyle/>
            <a:p>
              <a:pPr algn="ctr"/>
              <a:r>
                <a:rPr lang="en-US" dirty="0">
                  <a:solidFill>
                    <a:srgbClr val="7D2A8D"/>
                  </a:solidFill>
                  <a:hlinkClick r:id="rId4">
                    <a:extLst>
                      <a:ext uri="{A12FA001-AC4F-418D-AE19-62706E023703}">
                        <ahyp:hlinkClr xmlns:ahyp="http://schemas.microsoft.com/office/drawing/2018/hyperlinkcolor" val="tx"/>
                      </a:ext>
                    </a:extLst>
                  </a:hlinkClick>
                </a:rPr>
                <a:t>IN</a:t>
              </a:r>
              <a:endParaRPr lang="en-US" dirty="0">
                <a:solidFill>
                  <a:srgbClr val="7D2A8D"/>
                </a:solidFill>
              </a:endParaRPr>
            </a:p>
          </p:txBody>
        </p:sp>
        <p:sp>
          <p:nvSpPr>
            <p:cNvPr id="69" name="TextBox 68">
              <a:extLst>
                <a:ext uri="{FF2B5EF4-FFF2-40B4-BE49-F238E27FC236}">
                  <a16:creationId xmlns:a16="http://schemas.microsoft.com/office/drawing/2014/main" id="{EB67E85F-1181-A2CC-B60F-49269D96EB00}"/>
                </a:ext>
              </a:extLst>
            </p:cNvPr>
            <p:cNvSpPr txBox="1"/>
            <p:nvPr/>
          </p:nvSpPr>
          <p:spPr>
            <a:xfrm>
              <a:off x="6264132" y="8367826"/>
              <a:ext cx="390294" cy="289759"/>
            </a:xfrm>
            <a:prstGeom prst="rect">
              <a:avLst/>
            </a:prstGeom>
            <a:noFill/>
          </p:spPr>
          <p:txBody>
            <a:bodyPr wrap="square" rtlCol="0">
              <a:spAutoFit/>
            </a:bodyPr>
            <a:lstStyle/>
            <a:p>
              <a:pPr algn="ctr"/>
              <a:r>
                <a:rPr lang="en-US" dirty="0">
                  <a:solidFill>
                    <a:srgbClr val="7D2A8D"/>
                  </a:solidFill>
                  <a:hlinkClick r:id="rId5">
                    <a:extLst>
                      <a:ext uri="{A12FA001-AC4F-418D-AE19-62706E023703}">
                        <ahyp:hlinkClr xmlns:ahyp="http://schemas.microsoft.com/office/drawing/2018/hyperlinkcolor" val="tx"/>
                      </a:ext>
                    </a:extLst>
                  </a:hlinkClick>
                </a:rPr>
                <a:t>F</a:t>
              </a:r>
              <a:endParaRPr lang="en-US" dirty="0">
                <a:solidFill>
                  <a:srgbClr val="7D2A8D"/>
                </a:solidFill>
              </a:endParaRPr>
            </a:p>
          </p:txBody>
        </p:sp>
        <p:grpSp>
          <p:nvGrpSpPr>
            <p:cNvPr id="32" name="Graphic 3">
              <a:extLst>
                <a:ext uri="{FF2B5EF4-FFF2-40B4-BE49-F238E27FC236}">
                  <a16:creationId xmlns:a16="http://schemas.microsoft.com/office/drawing/2014/main" id="{3E032D0D-D702-AEB8-20D6-5A1AC5A3DDB3}"/>
                </a:ext>
              </a:extLst>
            </p:cNvPr>
            <p:cNvGrpSpPr/>
            <p:nvPr/>
          </p:nvGrpSpPr>
          <p:grpSpPr>
            <a:xfrm>
              <a:off x="6726113" y="8349518"/>
              <a:ext cx="361676" cy="361676"/>
              <a:chOff x="1950027" y="2499889"/>
              <a:chExt cx="850463" cy="850463"/>
            </a:xfrm>
          </p:grpSpPr>
          <p:sp>
            <p:nvSpPr>
              <p:cNvPr id="33" name="Freeform 32">
                <a:extLst>
                  <a:ext uri="{FF2B5EF4-FFF2-40B4-BE49-F238E27FC236}">
                    <a16:creationId xmlns:a16="http://schemas.microsoft.com/office/drawing/2014/main" id="{3103A482-CC18-BD52-8EBA-3637B3D27720}"/>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9098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34" name="Graphic 3">
                <a:extLst>
                  <a:ext uri="{FF2B5EF4-FFF2-40B4-BE49-F238E27FC236}">
                    <a16:creationId xmlns:a16="http://schemas.microsoft.com/office/drawing/2014/main" id="{1F4C830D-47F2-EB69-D701-D4CEA8E413FC}"/>
                  </a:ext>
                </a:extLst>
              </p:cNvPr>
              <p:cNvGrpSpPr/>
              <p:nvPr/>
            </p:nvGrpSpPr>
            <p:grpSpPr>
              <a:xfrm>
                <a:off x="2107521" y="2657382"/>
                <a:ext cx="535476" cy="535477"/>
                <a:chOff x="2107521" y="2657382"/>
                <a:chExt cx="535476" cy="535477"/>
              </a:xfrm>
              <a:solidFill>
                <a:srgbClr val="FFFFFF"/>
              </a:solidFill>
            </p:grpSpPr>
            <p:sp>
              <p:nvSpPr>
                <p:cNvPr id="35" name="Freeform 34">
                  <a:extLst>
                    <a:ext uri="{FF2B5EF4-FFF2-40B4-BE49-F238E27FC236}">
                      <a16:creationId xmlns:a16="http://schemas.microsoft.com/office/drawing/2014/main" id="{53DD9916-DAB5-FA70-B6B3-044A7A5D2F38}"/>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6" name="Freeform 35">
                  <a:extLst>
                    <a:ext uri="{FF2B5EF4-FFF2-40B4-BE49-F238E27FC236}">
                      <a16:creationId xmlns:a16="http://schemas.microsoft.com/office/drawing/2014/main" id="{D96E16AC-AA01-D9A0-5793-99B88994606C}"/>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7" name="Freeform 36">
                  <a:extLst>
                    <a:ext uri="{FF2B5EF4-FFF2-40B4-BE49-F238E27FC236}">
                      <a16:creationId xmlns:a16="http://schemas.microsoft.com/office/drawing/2014/main" id="{B0DE1C8E-4F2E-E364-82E9-6771708CD79B}"/>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38" name="Graphic 3">
              <a:extLst>
                <a:ext uri="{FF2B5EF4-FFF2-40B4-BE49-F238E27FC236}">
                  <a16:creationId xmlns:a16="http://schemas.microsoft.com/office/drawing/2014/main" id="{53F88D6F-207C-6DA1-1A3F-51F4ACCA175D}"/>
                </a:ext>
              </a:extLst>
            </p:cNvPr>
            <p:cNvGrpSpPr/>
            <p:nvPr/>
          </p:nvGrpSpPr>
          <p:grpSpPr>
            <a:xfrm>
              <a:off x="6278441" y="8349518"/>
              <a:ext cx="361676" cy="361944"/>
              <a:chOff x="-1196056" y="2499889"/>
              <a:chExt cx="850463" cy="851093"/>
            </a:xfrm>
          </p:grpSpPr>
          <p:sp>
            <p:nvSpPr>
              <p:cNvPr id="39" name="Freeform 38">
                <a:extLst>
                  <a:ext uri="{FF2B5EF4-FFF2-40B4-BE49-F238E27FC236}">
                    <a16:creationId xmlns:a16="http://schemas.microsoft.com/office/drawing/2014/main" id="{E771A94F-040A-43EC-1B18-0DFC9C147028}"/>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9098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70FA94DC-0EB3-86B8-725E-296BE2218C18}"/>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41" name="Group 40">
              <a:extLst>
                <a:ext uri="{FF2B5EF4-FFF2-40B4-BE49-F238E27FC236}">
                  <a16:creationId xmlns:a16="http://schemas.microsoft.com/office/drawing/2014/main" id="{AB9D5ED5-B0B0-0ED2-94D4-F994B2B54E7D}"/>
                </a:ext>
              </a:extLst>
            </p:cNvPr>
            <p:cNvGrpSpPr/>
            <p:nvPr/>
          </p:nvGrpSpPr>
          <p:grpSpPr>
            <a:xfrm>
              <a:off x="5383099" y="8349518"/>
              <a:ext cx="361676" cy="361676"/>
              <a:chOff x="3094393" y="4759137"/>
              <a:chExt cx="1074283" cy="1074283"/>
            </a:xfrm>
          </p:grpSpPr>
          <p:sp>
            <p:nvSpPr>
              <p:cNvPr id="42" name="Freeform 41">
                <a:extLst>
                  <a:ext uri="{FF2B5EF4-FFF2-40B4-BE49-F238E27FC236}">
                    <a16:creationId xmlns:a16="http://schemas.microsoft.com/office/drawing/2014/main" id="{22840A7D-5C1C-15AA-71DB-A76534796E42}"/>
                  </a:ext>
                </a:extLst>
              </p:cNvPr>
              <p:cNvSpPr/>
              <p:nvPr/>
            </p:nvSpPr>
            <p:spPr>
              <a:xfrm>
                <a:off x="3094393" y="4759137"/>
                <a:ext cx="1074283" cy="107428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9098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43" name="Group 42">
                <a:extLst>
                  <a:ext uri="{FF2B5EF4-FFF2-40B4-BE49-F238E27FC236}">
                    <a16:creationId xmlns:a16="http://schemas.microsoft.com/office/drawing/2014/main" id="{85E4F19D-014F-C1E8-AA18-6C7B57B1A651}"/>
                  </a:ext>
                </a:extLst>
              </p:cNvPr>
              <p:cNvGrpSpPr/>
              <p:nvPr/>
            </p:nvGrpSpPr>
            <p:grpSpPr>
              <a:xfrm>
                <a:off x="3303016" y="4946695"/>
                <a:ext cx="685139" cy="655838"/>
                <a:chOff x="3303016" y="4946695"/>
                <a:chExt cx="685139" cy="655838"/>
              </a:xfrm>
            </p:grpSpPr>
            <p:sp>
              <p:nvSpPr>
                <p:cNvPr id="44" name="Freeform 43">
                  <a:extLst>
                    <a:ext uri="{FF2B5EF4-FFF2-40B4-BE49-F238E27FC236}">
                      <a16:creationId xmlns:a16="http://schemas.microsoft.com/office/drawing/2014/main" id="{808C46CC-BA70-4BE6-9387-93035DC035FE}"/>
                    </a:ext>
                  </a:extLst>
                </p:cNvPr>
                <p:cNvSpPr/>
                <p:nvPr/>
              </p:nvSpPr>
              <p:spPr>
                <a:xfrm>
                  <a:off x="3540110" y="5149321"/>
                  <a:ext cx="448045" cy="453212"/>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4C5CCF3-183A-A0F1-1357-96F73F4AB663}"/>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58345A2-38EE-598C-3465-18C20713E9C8}"/>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a:p>
              </p:txBody>
            </p:sp>
          </p:grpSp>
        </p:grpSp>
        <p:grpSp>
          <p:nvGrpSpPr>
            <p:cNvPr id="63" name="Group 62">
              <a:extLst>
                <a:ext uri="{FF2B5EF4-FFF2-40B4-BE49-F238E27FC236}">
                  <a16:creationId xmlns:a16="http://schemas.microsoft.com/office/drawing/2014/main" id="{B1211FA0-D740-7C8C-39F5-CCC2B2188902}"/>
                </a:ext>
              </a:extLst>
            </p:cNvPr>
            <p:cNvGrpSpPr/>
            <p:nvPr/>
          </p:nvGrpSpPr>
          <p:grpSpPr>
            <a:xfrm>
              <a:off x="5830770" y="8349518"/>
              <a:ext cx="361676" cy="361676"/>
              <a:chOff x="9322844" y="1664126"/>
              <a:chExt cx="1074283" cy="1074283"/>
            </a:xfrm>
          </p:grpSpPr>
          <p:sp>
            <p:nvSpPr>
              <p:cNvPr id="64" name="Freeform 63">
                <a:extLst>
                  <a:ext uri="{FF2B5EF4-FFF2-40B4-BE49-F238E27FC236}">
                    <a16:creationId xmlns:a16="http://schemas.microsoft.com/office/drawing/2014/main" id="{3A6F396B-5B92-8D2F-3C9E-722EBEDDAD62}"/>
                  </a:ext>
                </a:extLst>
              </p:cNvPr>
              <p:cNvSpPr/>
              <p:nvPr/>
            </p:nvSpPr>
            <p:spPr>
              <a:xfrm>
                <a:off x="9322844" y="1664126"/>
                <a:ext cx="1074283" cy="107428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9098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5" name="Freeform 64">
                <a:extLst>
                  <a:ext uri="{FF2B5EF4-FFF2-40B4-BE49-F238E27FC236}">
                    <a16:creationId xmlns:a16="http://schemas.microsoft.com/office/drawing/2014/main" id="{5F3A9BB9-CEA9-4F9A-9482-520607834544}"/>
                  </a:ext>
                </a:extLst>
              </p:cNvPr>
              <p:cNvSpPr/>
              <p:nvPr/>
            </p:nvSpPr>
            <p:spPr>
              <a:xfrm>
                <a:off x="9579398" y="1892779"/>
                <a:ext cx="576768" cy="659079"/>
              </a:xfrm>
              <a:custGeom>
                <a:avLst/>
                <a:gdLst>
                  <a:gd name="connsiteX0" fmla="*/ 432429 w 434715"/>
                  <a:gd name="connsiteY0" fmla="*/ 121749 h 496754"/>
                  <a:gd name="connsiteX1" fmla="*/ 430143 w 434715"/>
                  <a:gd name="connsiteY1" fmla="*/ 119462 h 496754"/>
                  <a:gd name="connsiteX2" fmla="*/ 413570 w 434715"/>
                  <a:gd name="connsiteY2" fmla="*/ 117748 h 496754"/>
                  <a:gd name="connsiteX3" fmla="*/ 316986 w 434715"/>
                  <a:gd name="connsiteY3" fmla="*/ 24022 h 496754"/>
                  <a:gd name="connsiteX4" fmla="*/ 314129 w 434715"/>
                  <a:gd name="connsiteY4" fmla="*/ 2876 h 496754"/>
                  <a:gd name="connsiteX5" fmla="*/ 311271 w 434715"/>
                  <a:gd name="connsiteY5" fmla="*/ 19 h 496754"/>
                  <a:gd name="connsiteX6" fmla="*/ 309557 w 434715"/>
                  <a:gd name="connsiteY6" fmla="*/ 19 h 496754"/>
                  <a:gd name="connsiteX7" fmla="*/ 232976 w 434715"/>
                  <a:gd name="connsiteY7" fmla="*/ 19 h 496754"/>
                  <a:gd name="connsiteX8" fmla="*/ 228404 w 434715"/>
                  <a:gd name="connsiteY8" fmla="*/ 4591 h 496754"/>
                  <a:gd name="connsiteX9" fmla="*/ 228404 w 434715"/>
                  <a:gd name="connsiteY9" fmla="*/ 337775 h 496754"/>
                  <a:gd name="connsiteX10" fmla="*/ 227833 w 434715"/>
                  <a:gd name="connsiteY10" fmla="*/ 350349 h 496754"/>
                  <a:gd name="connsiteX11" fmla="*/ 194114 w 434715"/>
                  <a:gd name="connsiteY11" fmla="*/ 400069 h 496754"/>
                  <a:gd name="connsiteX12" fmla="*/ 142108 w 434715"/>
                  <a:gd name="connsiteY12" fmla="*/ 409213 h 496754"/>
                  <a:gd name="connsiteX13" fmla="*/ 124963 w 434715"/>
                  <a:gd name="connsiteY13" fmla="*/ 403498 h 496754"/>
                  <a:gd name="connsiteX14" fmla="*/ 123819 w 434715"/>
                  <a:gd name="connsiteY14" fmla="*/ 402355 h 496754"/>
                  <a:gd name="connsiteX15" fmla="*/ 118104 w 434715"/>
                  <a:gd name="connsiteY15" fmla="*/ 398354 h 496754"/>
                  <a:gd name="connsiteX16" fmla="*/ 86672 w 434715"/>
                  <a:gd name="connsiteY16" fmla="*/ 330346 h 496754"/>
                  <a:gd name="connsiteX17" fmla="*/ 134106 w 434715"/>
                  <a:gd name="connsiteY17" fmla="*/ 271482 h 496754"/>
                  <a:gd name="connsiteX18" fmla="*/ 159824 w 434715"/>
                  <a:gd name="connsiteY18" fmla="*/ 267481 h 496754"/>
                  <a:gd name="connsiteX19" fmla="*/ 176398 w 434715"/>
                  <a:gd name="connsiteY19" fmla="*/ 269767 h 496754"/>
                  <a:gd name="connsiteX20" fmla="*/ 179255 w 434715"/>
                  <a:gd name="connsiteY20" fmla="*/ 267481 h 496754"/>
                  <a:gd name="connsiteX21" fmla="*/ 179255 w 434715"/>
                  <a:gd name="connsiteY21" fmla="*/ 265195 h 496754"/>
                  <a:gd name="connsiteX22" fmla="*/ 178683 w 434715"/>
                  <a:gd name="connsiteY22" fmla="*/ 201759 h 496754"/>
                  <a:gd name="connsiteX23" fmla="*/ 178683 w 434715"/>
                  <a:gd name="connsiteY23" fmla="*/ 184614 h 496754"/>
                  <a:gd name="connsiteX24" fmla="*/ 176398 w 434715"/>
                  <a:gd name="connsiteY24" fmla="*/ 182327 h 496754"/>
                  <a:gd name="connsiteX25" fmla="*/ 145536 w 434715"/>
                  <a:gd name="connsiteY25" fmla="*/ 181756 h 496754"/>
                  <a:gd name="connsiteX26" fmla="*/ 103817 w 434715"/>
                  <a:gd name="connsiteY26" fmla="*/ 190900 h 496754"/>
                  <a:gd name="connsiteX27" fmla="*/ 46667 w 434715"/>
                  <a:gd name="connsiteY27" fmla="*/ 226904 h 496754"/>
                  <a:gd name="connsiteX28" fmla="*/ 13520 w 434715"/>
                  <a:gd name="connsiteY28" fmla="*/ 274339 h 496754"/>
                  <a:gd name="connsiteX29" fmla="*/ 375 w 434715"/>
                  <a:gd name="connsiteY29" fmla="*/ 328060 h 496754"/>
                  <a:gd name="connsiteX30" fmla="*/ 947 w 434715"/>
                  <a:gd name="connsiteY30" fmla="*/ 352634 h 496754"/>
                  <a:gd name="connsiteX31" fmla="*/ 7805 w 434715"/>
                  <a:gd name="connsiteY31" fmla="*/ 385782 h 496754"/>
                  <a:gd name="connsiteX32" fmla="*/ 60954 w 434715"/>
                  <a:gd name="connsiteY32" fmla="*/ 462362 h 496754"/>
                  <a:gd name="connsiteX33" fmla="*/ 68955 w 434715"/>
                  <a:gd name="connsiteY33" fmla="*/ 468077 h 496754"/>
                  <a:gd name="connsiteX34" fmla="*/ 68955 w 434715"/>
                  <a:gd name="connsiteY34" fmla="*/ 468077 h 496754"/>
                  <a:gd name="connsiteX35" fmla="*/ 72956 w 434715"/>
                  <a:gd name="connsiteY35" fmla="*/ 471507 h 496754"/>
                  <a:gd name="connsiteX36" fmla="*/ 86100 w 434715"/>
                  <a:gd name="connsiteY36" fmla="*/ 479507 h 496754"/>
                  <a:gd name="connsiteX37" fmla="*/ 176398 w 434715"/>
                  <a:gd name="connsiteY37" fmla="*/ 495509 h 496754"/>
                  <a:gd name="connsiteX38" fmla="*/ 278696 w 434715"/>
                  <a:gd name="connsiteY38" fmla="*/ 441217 h 496754"/>
                  <a:gd name="connsiteX39" fmla="*/ 316415 w 434715"/>
                  <a:gd name="connsiteY39" fmla="*/ 338347 h 496754"/>
                  <a:gd name="connsiteX40" fmla="*/ 316415 w 434715"/>
                  <a:gd name="connsiteY40" fmla="*/ 172612 h 496754"/>
                  <a:gd name="connsiteX41" fmla="*/ 316986 w 434715"/>
                  <a:gd name="connsiteY41" fmla="*/ 168611 h 496754"/>
                  <a:gd name="connsiteX42" fmla="*/ 320415 w 434715"/>
                  <a:gd name="connsiteY42" fmla="*/ 170326 h 496754"/>
                  <a:gd name="connsiteX43" fmla="*/ 387281 w 434715"/>
                  <a:gd name="connsiteY43" fmla="*/ 198901 h 496754"/>
                  <a:gd name="connsiteX44" fmla="*/ 429572 w 434715"/>
                  <a:gd name="connsiteY44" fmla="*/ 204044 h 496754"/>
                  <a:gd name="connsiteX45" fmla="*/ 434716 w 434715"/>
                  <a:gd name="connsiteY45" fmla="*/ 199472 h 496754"/>
                  <a:gd name="connsiteX46" fmla="*/ 432429 w 434715"/>
                  <a:gd name="connsiteY46" fmla="*/ 121749 h 4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4715" h="496754">
                    <a:moveTo>
                      <a:pt x="432429" y="121749"/>
                    </a:moveTo>
                    <a:cubicBezTo>
                      <a:pt x="432429" y="119462"/>
                      <a:pt x="432429" y="119462"/>
                      <a:pt x="430143" y="119462"/>
                    </a:cubicBezTo>
                    <a:cubicBezTo>
                      <a:pt x="424429" y="119462"/>
                      <a:pt x="418714" y="118891"/>
                      <a:pt x="413570" y="117748"/>
                    </a:cubicBezTo>
                    <a:cubicBezTo>
                      <a:pt x="393568" y="114890"/>
                      <a:pt x="327845" y="80600"/>
                      <a:pt x="316986" y="24022"/>
                    </a:cubicBezTo>
                    <a:cubicBezTo>
                      <a:pt x="316986" y="22879"/>
                      <a:pt x="314129" y="9163"/>
                      <a:pt x="314129" y="2876"/>
                    </a:cubicBezTo>
                    <a:cubicBezTo>
                      <a:pt x="314129" y="19"/>
                      <a:pt x="314129" y="19"/>
                      <a:pt x="311271" y="19"/>
                    </a:cubicBezTo>
                    <a:cubicBezTo>
                      <a:pt x="310700" y="19"/>
                      <a:pt x="310129" y="19"/>
                      <a:pt x="309557" y="19"/>
                    </a:cubicBezTo>
                    <a:cubicBezTo>
                      <a:pt x="283839" y="19"/>
                      <a:pt x="258122" y="19"/>
                      <a:pt x="232976" y="19"/>
                    </a:cubicBezTo>
                    <a:cubicBezTo>
                      <a:pt x="227833" y="19"/>
                      <a:pt x="228404" y="-553"/>
                      <a:pt x="228404" y="4591"/>
                    </a:cubicBezTo>
                    <a:cubicBezTo>
                      <a:pt x="228404" y="115462"/>
                      <a:pt x="228404" y="226904"/>
                      <a:pt x="228404" y="337775"/>
                    </a:cubicBezTo>
                    <a:cubicBezTo>
                      <a:pt x="228404" y="341776"/>
                      <a:pt x="228404" y="345777"/>
                      <a:pt x="227833" y="350349"/>
                    </a:cubicBezTo>
                    <a:cubicBezTo>
                      <a:pt x="223832" y="372065"/>
                      <a:pt x="212973" y="388639"/>
                      <a:pt x="194114" y="400069"/>
                    </a:cubicBezTo>
                    <a:cubicBezTo>
                      <a:pt x="178112" y="409784"/>
                      <a:pt x="160395" y="412642"/>
                      <a:pt x="142108" y="409213"/>
                    </a:cubicBezTo>
                    <a:cubicBezTo>
                      <a:pt x="136393" y="408070"/>
                      <a:pt x="130678" y="405784"/>
                      <a:pt x="124963" y="403498"/>
                    </a:cubicBezTo>
                    <a:cubicBezTo>
                      <a:pt x="124391" y="402927"/>
                      <a:pt x="123819" y="402927"/>
                      <a:pt x="123819" y="402355"/>
                    </a:cubicBezTo>
                    <a:cubicBezTo>
                      <a:pt x="122105" y="400640"/>
                      <a:pt x="119819" y="399497"/>
                      <a:pt x="118104" y="398354"/>
                    </a:cubicBezTo>
                    <a:cubicBezTo>
                      <a:pt x="94673" y="381781"/>
                      <a:pt x="83243" y="358921"/>
                      <a:pt x="86672" y="330346"/>
                    </a:cubicBezTo>
                    <a:cubicBezTo>
                      <a:pt x="90101" y="301199"/>
                      <a:pt x="106674" y="281769"/>
                      <a:pt x="134106" y="271482"/>
                    </a:cubicBezTo>
                    <a:cubicBezTo>
                      <a:pt x="142108" y="268624"/>
                      <a:pt x="150680" y="267481"/>
                      <a:pt x="159824" y="267481"/>
                    </a:cubicBezTo>
                    <a:cubicBezTo>
                      <a:pt x="165539" y="268052"/>
                      <a:pt x="171254" y="268624"/>
                      <a:pt x="176398" y="269767"/>
                    </a:cubicBezTo>
                    <a:cubicBezTo>
                      <a:pt x="178112" y="270339"/>
                      <a:pt x="179255" y="269767"/>
                      <a:pt x="179255" y="267481"/>
                    </a:cubicBezTo>
                    <a:cubicBezTo>
                      <a:pt x="179255" y="266909"/>
                      <a:pt x="179255" y="266338"/>
                      <a:pt x="179255" y="265195"/>
                    </a:cubicBezTo>
                    <a:cubicBezTo>
                      <a:pt x="179255" y="245192"/>
                      <a:pt x="178683" y="201759"/>
                      <a:pt x="178683" y="201759"/>
                    </a:cubicBezTo>
                    <a:cubicBezTo>
                      <a:pt x="178683" y="196044"/>
                      <a:pt x="178683" y="190329"/>
                      <a:pt x="178683" y="184614"/>
                    </a:cubicBezTo>
                    <a:cubicBezTo>
                      <a:pt x="178683" y="182899"/>
                      <a:pt x="178112" y="182899"/>
                      <a:pt x="176398" y="182327"/>
                    </a:cubicBezTo>
                    <a:cubicBezTo>
                      <a:pt x="166110" y="181184"/>
                      <a:pt x="155823" y="180613"/>
                      <a:pt x="145536" y="181756"/>
                    </a:cubicBezTo>
                    <a:cubicBezTo>
                      <a:pt x="131249" y="182899"/>
                      <a:pt x="117533" y="185756"/>
                      <a:pt x="103817" y="190900"/>
                    </a:cubicBezTo>
                    <a:cubicBezTo>
                      <a:pt x="82100" y="198901"/>
                      <a:pt x="63240" y="210902"/>
                      <a:pt x="46667" y="226904"/>
                    </a:cubicBezTo>
                    <a:cubicBezTo>
                      <a:pt x="32379" y="240620"/>
                      <a:pt x="21521" y="256622"/>
                      <a:pt x="13520" y="274339"/>
                    </a:cubicBezTo>
                    <a:cubicBezTo>
                      <a:pt x="5519" y="291484"/>
                      <a:pt x="1518" y="309772"/>
                      <a:pt x="375" y="328060"/>
                    </a:cubicBezTo>
                    <a:cubicBezTo>
                      <a:pt x="-196" y="336061"/>
                      <a:pt x="-196" y="344634"/>
                      <a:pt x="947" y="352634"/>
                    </a:cubicBezTo>
                    <a:cubicBezTo>
                      <a:pt x="2090" y="364064"/>
                      <a:pt x="4376" y="374923"/>
                      <a:pt x="7805" y="385782"/>
                    </a:cubicBezTo>
                    <a:cubicBezTo>
                      <a:pt x="17520" y="416642"/>
                      <a:pt x="35808" y="442360"/>
                      <a:pt x="60954" y="462362"/>
                    </a:cubicBezTo>
                    <a:cubicBezTo>
                      <a:pt x="63812" y="464649"/>
                      <a:pt x="66098" y="466934"/>
                      <a:pt x="68955" y="468077"/>
                    </a:cubicBezTo>
                    <a:cubicBezTo>
                      <a:pt x="68955" y="468077"/>
                      <a:pt x="68955" y="468077"/>
                      <a:pt x="68955" y="468077"/>
                    </a:cubicBezTo>
                    <a:cubicBezTo>
                      <a:pt x="70098" y="469220"/>
                      <a:pt x="71813" y="470364"/>
                      <a:pt x="72956" y="471507"/>
                    </a:cubicBezTo>
                    <a:cubicBezTo>
                      <a:pt x="76956" y="474364"/>
                      <a:pt x="81528" y="477222"/>
                      <a:pt x="86100" y="479507"/>
                    </a:cubicBezTo>
                    <a:cubicBezTo>
                      <a:pt x="114675" y="493795"/>
                      <a:pt x="144393" y="499510"/>
                      <a:pt x="176398" y="495509"/>
                    </a:cubicBezTo>
                    <a:cubicBezTo>
                      <a:pt x="217545" y="490366"/>
                      <a:pt x="251835" y="472078"/>
                      <a:pt x="278696" y="441217"/>
                    </a:cubicBezTo>
                    <a:cubicBezTo>
                      <a:pt x="303842" y="411499"/>
                      <a:pt x="316415" y="377209"/>
                      <a:pt x="316415" y="338347"/>
                    </a:cubicBezTo>
                    <a:cubicBezTo>
                      <a:pt x="316986" y="282912"/>
                      <a:pt x="316415" y="227476"/>
                      <a:pt x="316415" y="172612"/>
                    </a:cubicBezTo>
                    <a:cubicBezTo>
                      <a:pt x="316415" y="171469"/>
                      <a:pt x="315844" y="169183"/>
                      <a:pt x="316986" y="168611"/>
                    </a:cubicBezTo>
                    <a:cubicBezTo>
                      <a:pt x="318129" y="168040"/>
                      <a:pt x="319273" y="169754"/>
                      <a:pt x="320415" y="170326"/>
                    </a:cubicBezTo>
                    <a:cubicBezTo>
                      <a:pt x="340989" y="184042"/>
                      <a:pt x="363278" y="193757"/>
                      <a:pt x="387281" y="198901"/>
                    </a:cubicBezTo>
                    <a:cubicBezTo>
                      <a:pt x="400997" y="202330"/>
                      <a:pt x="415284" y="204044"/>
                      <a:pt x="429572" y="204044"/>
                    </a:cubicBezTo>
                    <a:cubicBezTo>
                      <a:pt x="434144" y="204044"/>
                      <a:pt x="434716" y="204044"/>
                      <a:pt x="434716" y="199472"/>
                    </a:cubicBezTo>
                    <a:cubicBezTo>
                      <a:pt x="433001" y="180613"/>
                      <a:pt x="432429" y="126892"/>
                      <a:pt x="432429" y="121749"/>
                    </a:cubicBezTo>
                    <a:close/>
                  </a:path>
                </a:pathLst>
              </a:custGeom>
              <a:solidFill>
                <a:srgbClr val="FFFFFF"/>
              </a:solidFill>
              <a:ln w="5715" cap="flat">
                <a:noFill/>
                <a:prstDash val="solid"/>
                <a:miter/>
              </a:ln>
            </p:spPr>
            <p:txBody>
              <a:bodyPr rtlCol="0" anchor="ctr"/>
              <a:lstStyle/>
              <a:p>
                <a:endParaRPr lang="en-US"/>
              </a:p>
            </p:txBody>
          </p:sp>
        </p:grpSp>
      </p:grpSp>
      <p:pic>
        <p:nvPicPr>
          <p:cNvPr id="79" name="Picture 78" descr="A screenshot of a website&#10;&#10;AI-generated content may be incorrect.">
            <a:extLst>
              <a:ext uri="{FF2B5EF4-FFF2-40B4-BE49-F238E27FC236}">
                <a16:creationId xmlns:a16="http://schemas.microsoft.com/office/drawing/2014/main" id="{F51C0385-2311-1BBC-FBE9-A5F301F5F87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633" y="4448159"/>
            <a:ext cx="3934025" cy="2606053"/>
          </a:xfrm>
          <a:prstGeom prst="rect">
            <a:avLst/>
          </a:prstGeom>
        </p:spPr>
      </p:pic>
      <p:pic>
        <p:nvPicPr>
          <p:cNvPr id="80" name="Picture 79">
            <a:extLst>
              <a:ext uri="{FF2B5EF4-FFF2-40B4-BE49-F238E27FC236}">
                <a16:creationId xmlns:a16="http://schemas.microsoft.com/office/drawing/2014/main" id="{259286B9-F60F-52C7-1317-C5E21D69697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18258"/>
          <a:stretch/>
        </p:blipFill>
        <p:spPr>
          <a:xfrm flipH="1">
            <a:off x="-1" y="4088921"/>
            <a:ext cx="4733243" cy="3529130"/>
          </a:xfrm>
          <a:prstGeom prst="rect">
            <a:avLst/>
          </a:prstGeom>
          <a:ln>
            <a:noFill/>
          </a:ln>
        </p:spPr>
      </p:pic>
      <p:grpSp>
        <p:nvGrpSpPr>
          <p:cNvPr id="81" name="Group 80">
            <a:extLst>
              <a:ext uri="{FF2B5EF4-FFF2-40B4-BE49-F238E27FC236}">
                <a16:creationId xmlns:a16="http://schemas.microsoft.com/office/drawing/2014/main" id="{9953E949-86E2-5B77-BF91-F7EBF9AE91BE}"/>
              </a:ext>
            </a:extLst>
          </p:cNvPr>
          <p:cNvGrpSpPr/>
          <p:nvPr/>
        </p:nvGrpSpPr>
        <p:grpSpPr>
          <a:xfrm>
            <a:off x="3452796" y="5058836"/>
            <a:ext cx="1084282" cy="1047386"/>
            <a:chOff x="244106" y="2056989"/>
            <a:chExt cx="942892" cy="910807"/>
          </a:xfrm>
        </p:grpSpPr>
        <p:sp>
          <p:nvSpPr>
            <p:cNvPr id="82" name="Oval 81">
              <a:extLst>
                <a:ext uri="{FF2B5EF4-FFF2-40B4-BE49-F238E27FC236}">
                  <a16:creationId xmlns:a16="http://schemas.microsoft.com/office/drawing/2014/main" id="{877E7371-FA3C-43BA-73FD-259FBF1FBDDA}"/>
                </a:ext>
              </a:extLst>
            </p:cNvPr>
            <p:cNvSpPr/>
            <p:nvPr/>
          </p:nvSpPr>
          <p:spPr>
            <a:xfrm>
              <a:off x="276190" y="2056989"/>
              <a:ext cx="910807" cy="910807"/>
            </a:xfrm>
            <a:prstGeom prst="ellipse">
              <a:avLst/>
            </a:prstGeom>
            <a:solidFill>
              <a:srgbClr val="EA0E8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A1B0C7D3-E96F-66DD-534A-0154CA6E4F67}"/>
                </a:ext>
              </a:extLst>
            </p:cNvPr>
            <p:cNvSpPr/>
            <p:nvPr/>
          </p:nvSpPr>
          <p:spPr>
            <a:xfrm>
              <a:off x="244106" y="2244855"/>
              <a:ext cx="942892" cy="508520"/>
            </a:xfrm>
            <a:prstGeom prst="rect">
              <a:avLst/>
            </a:prstGeom>
          </p:spPr>
          <p:txBody>
            <a:bodyPr wrap="square">
              <a:spAutoFit/>
            </a:bodyPr>
            <a:lstStyle/>
            <a:p>
              <a:pPr algn="ctr"/>
              <a:r>
                <a:rPr lang="en-US" sz="1600" dirty="0">
                  <a:solidFill>
                    <a:schemeClr val="bg1"/>
                  </a:solidFill>
                  <a:latin typeface="Calibri" panose="020F0502020204030204" pitchFamily="34" charset="0"/>
                  <a:ea typeface="Open Sans" panose="020B0606030504020204" pitchFamily="34" charset="0"/>
                  <a:cs typeface="Calibri" panose="020F0502020204030204" pitchFamily="34" charset="0"/>
                </a:rPr>
                <a:t>CLICK </a:t>
              </a:r>
            </a:p>
            <a:p>
              <a:pPr algn="ctr"/>
              <a:r>
                <a:rPr lang="en-US" sz="1600" dirty="0">
                  <a:solidFill>
                    <a:schemeClr val="bg1"/>
                  </a:solidFill>
                  <a:latin typeface="Calibri" panose="020F0502020204030204" pitchFamily="34" charset="0"/>
                  <a:ea typeface="Open Sans" panose="020B0606030504020204" pitchFamily="34" charset="0"/>
                  <a:cs typeface="Calibri" panose="020F0502020204030204" pitchFamily="34" charset="0"/>
                </a:rPr>
                <a:t>TO </a:t>
              </a:r>
              <a:r>
                <a:rPr lang="en-US" sz="1600" b="1" dirty="0">
                  <a:solidFill>
                    <a:schemeClr val="bg1"/>
                  </a:solidFill>
                  <a:latin typeface="Calibri" panose="020F0502020204030204" pitchFamily="34" charset="0"/>
                  <a:ea typeface="Open Sans" panose="020B060603050402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VIEW</a:t>
              </a:r>
              <a:endParaRPr lang="en-US" sz="1600" b="1"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grpSp>
      <p:sp>
        <p:nvSpPr>
          <p:cNvPr id="12" name="TextBox 11">
            <a:extLst>
              <a:ext uri="{FF2B5EF4-FFF2-40B4-BE49-F238E27FC236}">
                <a16:creationId xmlns:a16="http://schemas.microsoft.com/office/drawing/2014/main" id="{EFBE2303-E110-9498-20FC-E79F99321EE5}"/>
              </a:ext>
            </a:extLst>
          </p:cNvPr>
          <p:cNvSpPr txBox="1"/>
          <p:nvPr/>
        </p:nvSpPr>
        <p:spPr>
          <a:xfrm>
            <a:off x="5744775" y="9882188"/>
            <a:ext cx="1357323" cy="547687"/>
          </a:xfrm>
          <a:prstGeom prst="rect">
            <a:avLst/>
          </a:prstGeom>
          <a:solidFill>
            <a:schemeClr val="bg1"/>
          </a:solidFill>
        </p:spPr>
        <p:txBody>
          <a:bodyPr wrap="square" rtlCol="0">
            <a:spAutoFit/>
          </a:bodyPr>
          <a:lstStyle/>
          <a:p>
            <a:endParaRPr lang="en-IE" dirty="0"/>
          </a:p>
        </p:txBody>
      </p:sp>
      <p:pic>
        <p:nvPicPr>
          <p:cNvPr id="8" name="Picture 7" descr="Blue text on a black background&#10;&#10;Description automatically generated">
            <a:extLst>
              <a:ext uri="{FF2B5EF4-FFF2-40B4-BE49-F238E27FC236}">
                <a16:creationId xmlns:a16="http://schemas.microsoft.com/office/drawing/2014/main" id="{47F4CA91-696C-B4FD-5608-3C1BFB42ABFC}"/>
              </a:ext>
            </a:extLst>
          </p:cNvPr>
          <p:cNvPicPr>
            <a:picLocks noChangeAspect="1"/>
          </p:cNvPicPr>
          <p:nvPr/>
        </p:nvPicPr>
        <p:blipFill>
          <a:blip r:embed="rId9"/>
          <a:stretch>
            <a:fillRect/>
          </a:stretch>
        </p:blipFill>
        <p:spPr>
          <a:xfrm>
            <a:off x="5684000" y="10013674"/>
            <a:ext cx="1560244" cy="326512"/>
          </a:xfrm>
          <a:prstGeom prst="rect">
            <a:avLst/>
          </a:prstGeom>
        </p:spPr>
      </p:pic>
    </p:spTree>
    <p:extLst>
      <p:ext uri="{BB962C8B-B14F-4D97-AF65-F5344CB8AC3E}">
        <p14:creationId xmlns:p14="http://schemas.microsoft.com/office/powerpoint/2010/main" val="4291396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D08E74D-8824-1D45-92D0-C558923AA8CC}"/>
              </a:ext>
            </a:extLst>
          </p:cNvPr>
          <p:cNvSpPr>
            <a:spLocks noGrp="1"/>
          </p:cNvSpPr>
          <p:nvPr>
            <p:ph type="body" sz="quarter" idx="11"/>
          </p:nvPr>
        </p:nvSpPr>
        <p:spPr>
          <a:xfrm>
            <a:off x="1192818" y="2503490"/>
            <a:ext cx="648000" cy="348400"/>
          </a:xfrm>
        </p:spPr>
        <p:txBody>
          <a:bodyPr/>
          <a:lstStyle/>
          <a:p>
            <a:pPr algn="l"/>
            <a:r>
              <a:rPr lang="en-US" sz="2200" dirty="0">
                <a:solidFill>
                  <a:srgbClr val="7D2A8D"/>
                </a:solidFill>
              </a:rPr>
              <a:t>01</a:t>
            </a:r>
          </a:p>
        </p:txBody>
      </p:sp>
      <p:sp>
        <p:nvSpPr>
          <p:cNvPr id="18" name="Text Placeholder 17">
            <a:extLst>
              <a:ext uri="{FF2B5EF4-FFF2-40B4-BE49-F238E27FC236}">
                <a16:creationId xmlns:a16="http://schemas.microsoft.com/office/drawing/2014/main" id="{5BD3EE41-58A4-F347-B487-F6E6A4B2A74A}"/>
              </a:ext>
            </a:extLst>
          </p:cNvPr>
          <p:cNvSpPr>
            <a:spLocks noGrp="1"/>
          </p:cNvSpPr>
          <p:nvPr>
            <p:ph type="body" sz="quarter" idx="49"/>
          </p:nvPr>
        </p:nvSpPr>
        <p:spPr>
          <a:xfrm>
            <a:off x="1696507" y="2548741"/>
            <a:ext cx="4871533" cy="348400"/>
          </a:xfrm>
        </p:spPr>
        <p:txBody>
          <a:bodyPr/>
          <a:lstStyle/>
          <a:p>
            <a:pPr>
              <a:lnSpc>
                <a:spcPts val="1720"/>
              </a:lnSpc>
              <a:spcBef>
                <a:spcPts val="0"/>
              </a:spcBef>
              <a:tabLst>
                <a:tab pos="4398963" algn="l"/>
              </a:tabLst>
            </a:pPr>
            <a:r>
              <a:rPr lang="en-US" sz="1600" b="1" dirty="0">
                <a:solidFill>
                  <a:srgbClr val="EA0E8B"/>
                </a:solidFill>
              </a:rPr>
              <a:t>Overview	</a:t>
            </a:r>
            <a:r>
              <a:rPr lang="en-US" dirty="0"/>
              <a:t>4</a:t>
            </a:r>
          </a:p>
        </p:txBody>
      </p:sp>
      <p:sp>
        <p:nvSpPr>
          <p:cNvPr id="3" name="Slide Number Placeholder 2">
            <a:extLst>
              <a:ext uri="{FF2B5EF4-FFF2-40B4-BE49-F238E27FC236}">
                <a16:creationId xmlns:a16="http://schemas.microsoft.com/office/drawing/2014/main" id="{75825C16-B171-4E4C-B8D6-F0EEA42D18C5}"/>
              </a:ext>
            </a:extLst>
          </p:cNvPr>
          <p:cNvSpPr>
            <a:spLocks noGrp="1"/>
          </p:cNvSpPr>
          <p:nvPr>
            <p:ph type="sldNum" sz="quarter" idx="4"/>
          </p:nvPr>
        </p:nvSpPr>
        <p:spPr/>
        <p:txBody>
          <a:bodyPr/>
          <a:lstStyle/>
          <a:p>
            <a:fld id="{CB2079F2-58AF-ED44-82D7-E04B2F6FD686}" type="slidenum">
              <a:rPr lang="en-US" smtClean="0"/>
              <a:pPr/>
              <a:t>3</a:t>
            </a:fld>
            <a:endParaRPr lang="en-US" dirty="0"/>
          </a:p>
        </p:txBody>
      </p:sp>
      <p:sp>
        <p:nvSpPr>
          <p:cNvPr id="23" name="Text Placeholder 22">
            <a:extLst>
              <a:ext uri="{FF2B5EF4-FFF2-40B4-BE49-F238E27FC236}">
                <a16:creationId xmlns:a16="http://schemas.microsoft.com/office/drawing/2014/main" id="{2A918B5F-90D1-504A-8107-BD0E2D1B59B1}"/>
              </a:ext>
            </a:extLst>
          </p:cNvPr>
          <p:cNvSpPr>
            <a:spLocks noGrp="1"/>
          </p:cNvSpPr>
          <p:nvPr>
            <p:ph type="body" sz="quarter" idx="61"/>
          </p:nvPr>
        </p:nvSpPr>
        <p:spPr>
          <a:xfrm>
            <a:off x="1178022" y="1195850"/>
            <a:ext cx="2289273" cy="829919"/>
          </a:xfrm>
        </p:spPr>
        <p:txBody>
          <a:bodyPr/>
          <a:lstStyle/>
          <a:p>
            <a:r>
              <a:rPr lang="en-US" dirty="0"/>
              <a:t>TABLE OF CONTENTS</a:t>
            </a:r>
          </a:p>
        </p:txBody>
      </p:sp>
      <p:grpSp>
        <p:nvGrpSpPr>
          <p:cNvPr id="2" name="Graphic 2">
            <a:extLst>
              <a:ext uri="{FF2B5EF4-FFF2-40B4-BE49-F238E27FC236}">
                <a16:creationId xmlns:a16="http://schemas.microsoft.com/office/drawing/2014/main" id="{703C0486-80C9-F10B-3729-72D8717D77EA}"/>
              </a:ext>
            </a:extLst>
          </p:cNvPr>
          <p:cNvGrpSpPr/>
          <p:nvPr/>
        </p:nvGrpSpPr>
        <p:grpSpPr>
          <a:xfrm rot="9652871">
            <a:off x="5396107" y="-1469620"/>
            <a:ext cx="2522721" cy="3643762"/>
            <a:chOff x="-2438426" y="3400425"/>
            <a:chExt cx="1095352" cy="1582102"/>
          </a:xfrm>
        </p:grpSpPr>
        <p:sp>
          <p:nvSpPr>
            <p:cNvPr id="4" name="Freeform 3">
              <a:extLst>
                <a:ext uri="{FF2B5EF4-FFF2-40B4-BE49-F238E27FC236}">
                  <a16:creationId xmlns:a16="http://schemas.microsoft.com/office/drawing/2014/main" id="{E147F776-2FA9-BB89-7DC1-998394FA8CAC}"/>
                </a:ext>
              </a:extLst>
            </p:cNvPr>
            <p:cNvSpPr/>
            <p:nvPr/>
          </p:nvSpPr>
          <p:spPr>
            <a:xfrm>
              <a:off x="-1617150" y="434911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E90989"/>
            </a:solidFill>
            <a:ln w="9512" cap="flat">
              <a:noFill/>
              <a:prstDash val="solid"/>
              <a:miter/>
            </a:ln>
          </p:spPr>
          <p:txBody>
            <a:bodyPr rtlCol="0" anchor="ctr"/>
            <a:lstStyle/>
            <a:p>
              <a:endParaRPr lang="en-US" dirty="0"/>
            </a:p>
          </p:txBody>
        </p:sp>
        <p:sp>
          <p:nvSpPr>
            <p:cNvPr id="5" name="Freeform 4">
              <a:extLst>
                <a:ext uri="{FF2B5EF4-FFF2-40B4-BE49-F238E27FC236}">
                  <a16:creationId xmlns:a16="http://schemas.microsoft.com/office/drawing/2014/main" id="{35F4740D-8A5E-990E-BC8C-724B60320ABB}"/>
                </a:ext>
              </a:extLst>
            </p:cNvPr>
            <p:cNvSpPr/>
            <p:nvPr/>
          </p:nvSpPr>
          <p:spPr>
            <a:xfrm>
              <a:off x="-1617150" y="4191000"/>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BC0A78"/>
            </a:solidFill>
            <a:ln w="9512" cap="flat">
              <a:noFill/>
              <a:prstDash val="solid"/>
              <a:miter/>
            </a:ln>
          </p:spPr>
          <p:txBody>
            <a:bodyPr rtlCol="0" anchor="ctr"/>
            <a:lstStyle/>
            <a:p>
              <a:endParaRPr lang="en-US" dirty="0"/>
            </a:p>
          </p:txBody>
        </p:sp>
        <p:sp>
          <p:nvSpPr>
            <p:cNvPr id="6" name="Freeform 5">
              <a:extLst>
                <a:ext uri="{FF2B5EF4-FFF2-40B4-BE49-F238E27FC236}">
                  <a16:creationId xmlns:a16="http://schemas.microsoft.com/office/drawing/2014/main" id="{B8434B31-4ACE-3B4B-E0C9-76E278AE0C2D}"/>
                </a:ext>
              </a:extLst>
            </p:cNvPr>
            <p:cNvSpPr/>
            <p:nvPr/>
          </p:nvSpPr>
          <p:spPr>
            <a:xfrm>
              <a:off x="-1890274" y="4349115"/>
              <a:ext cx="273124" cy="316229"/>
            </a:xfrm>
            <a:custGeom>
              <a:avLst/>
              <a:gdLst>
                <a:gd name="connsiteX0" fmla="*/ 0 w 273124"/>
                <a:gd name="connsiteY0" fmla="*/ 316230 h 316229"/>
                <a:gd name="connsiteX1" fmla="*/ 273125 w 273124"/>
                <a:gd name="connsiteY1" fmla="*/ 158115 h 316229"/>
                <a:gd name="connsiteX2" fmla="*/ 0 w 273124"/>
                <a:gd name="connsiteY2" fmla="*/ 0 h 316229"/>
              </a:gdLst>
              <a:ahLst/>
              <a:cxnLst>
                <a:cxn ang="0">
                  <a:pos x="connsiteX0" y="connsiteY0"/>
                </a:cxn>
                <a:cxn ang="0">
                  <a:pos x="connsiteX1" y="connsiteY1"/>
                </a:cxn>
                <a:cxn ang="0">
                  <a:pos x="connsiteX2" y="connsiteY2"/>
                </a:cxn>
              </a:cxnLst>
              <a:rect l="l" t="t" r="r" b="b"/>
              <a:pathLst>
                <a:path w="273124" h="316229">
                  <a:moveTo>
                    <a:pt x="0" y="316230"/>
                  </a:moveTo>
                  <a:lnTo>
                    <a:pt x="273125" y="158115"/>
                  </a:lnTo>
                  <a:lnTo>
                    <a:pt x="0" y="0"/>
                  </a:lnTo>
                  <a:close/>
                </a:path>
              </a:pathLst>
            </a:custGeom>
            <a:solidFill>
              <a:srgbClr val="451A54"/>
            </a:solidFill>
            <a:ln w="9512"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63190DD6-17C0-3329-5D01-1A07F0D70221}"/>
                </a:ext>
              </a:extLst>
            </p:cNvPr>
            <p:cNvSpPr/>
            <p:nvPr/>
          </p:nvSpPr>
          <p:spPr>
            <a:xfrm>
              <a:off x="-2438426" y="3558540"/>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34FE1EE1-9B33-891C-6E86-71C0C4DF9404}"/>
                </a:ext>
              </a:extLst>
            </p:cNvPr>
            <p:cNvSpPr/>
            <p:nvPr/>
          </p:nvSpPr>
          <p:spPr>
            <a:xfrm>
              <a:off x="-2438426" y="3400425"/>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405C864D-7151-FAFD-E662-29029B8D65DE}"/>
                </a:ext>
              </a:extLst>
            </p:cNvPr>
            <p:cNvSpPr/>
            <p:nvPr/>
          </p:nvSpPr>
          <p:spPr>
            <a:xfrm>
              <a:off x="-1617150" y="4665344"/>
              <a:ext cx="274076" cy="317182"/>
            </a:xfrm>
            <a:custGeom>
              <a:avLst/>
              <a:gdLst>
                <a:gd name="connsiteX0" fmla="*/ 274076 w 274076"/>
                <a:gd name="connsiteY0" fmla="*/ 0 h 317182"/>
                <a:gd name="connsiteX1" fmla="*/ 0 w 274076"/>
                <a:gd name="connsiteY1" fmla="*/ 159068 h 317182"/>
                <a:gd name="connsiteX2" fmla="*/ 274076 w 274076"/>
                <a:gd name="connsiteY2" fmla="*/ 317183 h 317182"/>
              </a:gdLst>
              <a:ahLst/>
              <a:cxnLst>
                <a:cxn ang="0">
                  <a:pos x="connsiteX0" y="connsiteY0"/>
                </a:cxn>
                <a:cxn ang="0">
                  <a:pos x="connsiteX1" y="connsiteY1"/>
                </a:cxn>
                <a:cxn ang="0">
                  <a:pos x="connsiteX2" y="connsiteY2"/>
                </a:cxn>
              </a:cxnLst>
              <a:rect l="l" t="t" r="r" b="b"/>
              <a:pathLst>
                <a:path w="274076" h="317182">
                  <a:moveTo>
                    <a:pt x="274076" y="0"/>
                  </a:moveTo>
                  <a:lnTo>
                    <a:pt x="0" y="159068"/>
                  </a:lnTo>
                  <a:lnTo>
                    <a:pt x="274076" y="317183"/>
                  </a:lnTo>
                  <a:close/>
                </a:path>
              </a:pathLst>
            </a:custGeom>
            <a:solidFill>
              <a:srgbClr val="451A54"/>
            </a:solidFill>
            <a:ln w="9512"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9413C130-95CD-2891-BDB1-385F9227D128}"/>
                </a:ext>
              </a:extLst>
            </p:cNvPr>
            <p:cNvSpPr/>
            <p:nvPr/>
          </p:nvSpPr>
          <p:spPr>
            <a:xfrm>
              <a:off x="-1890274" y="3874769"/>
              <a:ext cx="273124" cy="316230"/>
            </a:xfrm>
            <a:custGeom>
              <a:avLst/>
              <a:gdLst>
                <a:gd name="connsiteX0" fmla="*/ 273125 w 273124"/>
                <a:gd name="connsiteY0" fmla="*/ 0 h 316230"/>
                <a:gd name="connsiteX1" fmla="*/ 0 w 273124"/>
                <a:gd name="connsiteY1" fmla="*/ 158115 h 316230"/>
                <a:gd name="connsiteX2" fmla="*/ 273125 w 273124"/>
                <a:gd name="connsiteY2" fmla="*/ 316230 h 316230"/>
              </a:gdLst>
              <a:ahLst/>
              <a:cxnLst>
                <a:cxn ang="0">
                  <a:pos x="connsiteX0" y="connsiteY0"/>
                </a:cxn>
                <a:cxn ang="0">
                  <a:pos x="connsiteX1" y="connsiteY1"/>
                </a:cxn>
                <a:cxn ang="0">
                  <a:pos x="connsiteX2" y="connsiteY2"/>
                </a:cxn>
              </a:cxnLst>
              <a:rect l="l" t="t" r="r" b="b"/>
              <a:pathLst>
                <a:path w="273124" h="316230">
                  <a:moveTo>
                    <a:pt x="273125" y="0"/>
                  </a:moveTo>
                  <a:lnTo>
                    <a:pt x="0" y="158115"/>
                  </a:lnTo>
                  <a:lnTo>
                    <a:pt x="273125" y="316230"/>
                  </a:lnTo>
                  <a:close/>
                </a:path>
              </a:pathLst>
            </a:custGeom>
            <a:solidFill>
              <a:srgbClr val="BC0A78"/>
            </a:solidFill>
            <a:ln w="9512"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F1A211BF-18C4-7820-7E0A-95BFD6D10A38}"/>
                </a:ext>
              </a:extLst>
            </p:cNvPr>
            <p:cNvSpPr/>
            <p:nvPr/>
          </p:nvSpPr>
          <p:spPr>
            <a:xfrm>
              <a:off x="-1890274" y="4032884"/>
              <a:ext cx="273124" cy="316230"/>
            </a:xfrm>
            <a:custGeom>
              <a:avLst/>
              <a:gdLst>
                <a:gd name="connsiteX0" fmla="*/ 0 w 273124"/>
                <a:gd name="connsiteY0" fmla="*/ 316230 h 316230"/>
                <a:gd name="connsiteX1" fmla="*/ 273125 w 273124"/>
                <a:gd name="connsiteY1" fmla="*/ 158115 h 316230"/>
                <a:gd name="connsiteX2" fmla="*/ 0 w 273124"/>
                <a:gd name="connsiteY2" fmla="*/ 0 h 316230"/>
              </a:gdLst>
              <a:ahLst/>
              <a:cxnLst>
                <a:cxn ang="0">
                  <a:pos x="connsiteX0" y="connsiteY0"/>
                </a:cxn>
                <a:cxn ang="0">
                  <a:pos x="connsiteX1" y="connsiteY1"/>
                </a:cxn>
                <a:cxn ang="0">
                  <a:pos x="connsiteX2" y="connsiteY2"/>
                </a:cxn>
              </a:cxnLst>
              <a:rect l="l" t="t" r="r" b="b"/>
              <a:pathLst>
                <a:path w="273124" h="316230">
                  <a:moveTo>
                    <a:pt x="0" y="316230"/>
                  </a:moveTo>
                  <a:lnTo>
                    <a:pt x="273125" y="158115"/>
                  </a:lnTo>
                  <a:lnTo>
                    <a:pt x="0" y="0"/>
                  </a:lnTo>
                  <a:close/>
                </a:path>
              </a:pathLst>
            </a:custGeom>
            <a:solidFill>
              <a:srgbClr val="E90989"/>
            </a:solidFill>
            <a:ln w="9512"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0543CCE7-6ADD-82DE-5A1F-CEE66D1557A2}"/>
                </a:ext>
              </a:extLst>
            </p:cNvPr>
            <p:cNvSpPr/>
            <p:nvPr/>
          </p:nvSpPr>
          <p:spPr>
            <a:xfrm>
              <a:off x="-2164350" y="3400425"/>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E90989"/>
            </a:solidFill>
            <a:ln w="9512"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B2E78D64-2234-B26D-55FF-093A5EF431B5}"/>
                </a:ext>
              </a:extLst>
            </p:cNvPr>
            <p:cNvSpPr/>
            <p:nvPr/>
          </p:nvSpPr>
          <p:spPr>
            <a:xfrm>
              <a:off x="-2164350" y="3558540"/>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BC0A78"/>
            </a:solidFill>
            <a:ln w="9512"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41D8F1C8-E1CF-B66C-A78E-00938E4322FF}"/>
                </a:ext>
              </a:extLst>
            </p:cNvPr>
            <p:cNvSpPr/>
            <p:nvPr/>
          </p:nvSpPr>
          <p:spPr>
            <a:xfrm>
              <a:off x="-2164350" y="434911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BC0A78"/>
            </a:solidFill>
            <a:ln w="9512"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DFE68535-C899-0968-80FF-8561F784CDF0}"/>
                </a:ext>
              </a:extLst>
            </p:cNvPr>
            <p:cNvSpPr/>
            <p:nvPr/>
          </p:nvSpPr>
          <p:spPr>
            <a:xfrm>
              <a:off x="-2164350" y="4507230"/>
              <a:ext cx="274076" cy="317182"/>
            </a:xfrm>
            <a:custGeom>
              <a:avLst/>
              <a:gdLst>
                <a:gd name="connsiteX0" fmla="*/ 0 w 274076"/>
                <a:gd name="connsiteY0" fmla="*/ 317182 h 317182"/>
                <a:gd name="connsiteX1" fmla="*/ 274076 w 274076"/>
                <a:gd name="connsiteY1" fmla="*/ 158115 h 317182"/>
                <a:gd name="connsiteX2" fmla="*/ 0 w 274076"/>
                <a:gd name="connsiteY2" fmla="*/ 0 h 317182"/>
              </a:gdLst>
              <a:ahLst/>
              <a:cxnLst>
                <a:cxn ang="0">
                  <a:pos x="connsiteX0" y="connsiteY0"/>
                </a:cxn>
                <a:cxn ang="0">
                  <a:pos x="connsiteX1" y="connsiteY1"/>
                </a:cxn>
                <a:cxn ang="0">
                  <a:pos x="connsiteX2" y="connsiteY2"/>
                </a:cxn>
              </a:cxnLst>
              <a:rect l="l" t="t" r="r" b="b"/>
              <a:pathLst>
                <a:path w="274076" h="317182">
                  <a:moveTo>
                    <a:pt x="0" y="317182"/>
                  </a:moveTo>
                  <a:lnTo>
                    <a:pt x="274076" y="158115"/>
                  </a:lnTo>
                  <a:lnTo>
                    <a:pt x="0" y="0"/>
                  </a:lnTo>
                  <a:close/>
                </a:path>
              </a:pathLst>
            </a:custGeom>
            <a:solidFill>
              <a:srgbClr val="E90989"/>
            </a:solidFill>
            <a:ln w="9512"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5DB3C4F8-5C75-CB08-80F2-537EC98DCC63}"/>
                </a:ext>
              </a:extLst>
            </p:cNvPr>
            <p:cNvSpPr/>
            <p:nvPr/>
          </p:nvSpPr>
          <p:spPr>
            <a:xfrm>
              <a:off x="-2438426" y="3874769"/>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324CEE2F-6839-E36C-6BB0-284534C17263}"/>
                </a:ext>
              </a:extLst>
            </p:cNvPr>
            <p:cNvSpPr/>
            <p:nvPr/>
          </p:nvSpPr>
          <p:spPr>
            <a:xfrm>
              <a:off x="-2438426" y="4032884"/>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26ECB17E-3828-A11A-B348-B71239DA7992}"/>
                </a:ext>
              </a:extLst>
            </p:cNvPr>
            <p:cNvSpPr/>
            <p:nvPr/>
          </p:nvSpPr>
          <p:spPr>
            <a:xfrm>
              <a:off x="-2438426" y="4191000"/>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451A54"/>
            </a:solidFill>
            <a:ln w="9512"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ED3C4743-A657-C278-41BB-E0B9C70A66BA}"/>
                </a:ext>
              </a:extLst>
            </p:cNvPr>
            <p:cNvSpPr/>
            <p:nvPr/>
          </p:nvSpPr>
          <p:spPr>
            <a:xfrm>
              <a:off x="-2164350" y="4191000"/>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573568"/>
            </a:solidFill>
            <a:ln w="9512"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41F818B8-474F-4C37-119B-244FC94973FC}"/>
                </a:ext>
              </a:extLst>
            </p:cNvPr>
            <p:cNvSpPr/>
            <p:nvPr/>
          </p:nvSpPr>
          <p:spPr>
            <a:xfrm>
              <a:off x="-2438426" y="3716655"/>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451A54"/>
            </a:solidFill>
            <a:ln w="9512" cap="flat">
              <a:no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ED88CBDC-9A51-7795-8BAA-19D75A4CB8A4}"/>
                </a:ext>
              </a:extLst>
            </p:cNvPr>
            <p:cNvSpPr/>
            <p:nvPr/>
          </p:nvSpPr>
          <p:spPr>
            <a:xfrm>
              <a:off x="-1890274" y="3558540"/>
              <a:ext cx="273124" cy="316229"/>
            </a:xfrm>
            <a:custGeom>
              <a:avLst/>
              <a:gdLst>
                <a:gd name="connsiteX0" fmla="*/ 273125 w 273124"/>
                <a:gd name="connsiteY0" fmla="*/ 0 h 316229"/>
                <a:gd name="connsiteX1" fmla="*/ 0 w 273124"/>
                <a:gd name="connsiteY1" fmla="*/ 158115 h 316229"/>
                <a:gd name="connsiteX2" fmla="*/ 273125 w 273124"/>
                <a:gd name="connsiteY2" fmla="*/ 316230 h 316229"/>
              </a:gdLst>
              <a:ahLst/>
              <a:cxnLst>
                <a:cxn ang="0">
                  <a:pos x="connsiteX0" y="connsiteY0"/>
                </a:cxn>
                <a:cxn ang="0">
                  <a:pos x="connsiteX1" y="connsiteY1"/>
                </a:cxn>
                <a:cxn ang="0">
                  <a:pos x="connsiteX2" y="connsiteY2"/>
                </a:cxn>
              </a:cxnLst>
              <a:rect l="l" t="t" r="r" b="b"/>
              <a:pathLst>
                <a:path w="273124" h="316229">
                  <a:moveTo>
                    <a:pt x="273125" y="0"/>
                  </a:moveTo>
                  <a:lnTo>
                    <a:pt x="0" y="158115"/>
                  </a:lnTo>
                  <a:lnTo>
                    <a:pt x="273125" y="316230"/>
                  </a:lnTo>
                  <a:close/>
                </a:path>
              </a:pathLst>
            </a:custGeom>
            <a:solidFill>
              <a:srgbClr val="451A54"/>
            </a:solidFill>
            <a:ln w="9512"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A2D02E58-F3F7-4107-1D85-ACA0A5A49D80}"/>
                </a:ext>
              </a:extLst>
            </p:cNvPr>
            <p:cNvSpPr/>
            <p:nvPr/>
          </p:nvSpPr>
          <p:spPr>
            <a:xfrm>
              <a:off x="-1617150" y="3558540"/>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573568"/>
            </a:solidFill>
            <a:ln w="9512"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2BDE1D63-6E3B-0E8D-6D87-AB08FB0007E8}"/>
                </a:ext>
              </a:extLst>
            </p:cNvPr>
            <p:cNvSpPr/>
            <p:nvPr/>
          </p:nvSpPr>
          <p:spPr>
            <a:xfrm>
              <a:off x="-1890274" y="4507230"/>
              <a:ext cx="273124" cy="317182"/>
            </a:xfrm>
            <a:custGeom>
              <a:avLst/>
              <a:gdLst>
                <a:gd name="connsiteX0" fmla="*/ 273125 w 273124"/>
                <a:gd name="connsiteY0" fmla="*/ 0 h 317182"/>
                <a:gd name="connsiteX1" fmla="*/ 0 w 273124"/>
                <a:gd name="connsiteY1" fmla="*/ 158115 h 317182"/>
                <a:gd name="connsiteX2" fmla="*/ 273125 w 273124"/>
                <a:gd name="connsiteY2" fmla="*/ 317182 h 317182"/>
              </a:gdLst>
              <a:ahLst/>
              <a:cxnLst>
                <a:cxn ang="0">
                  <a:pos x="connsiteX0" y="connsiteY0"/>
                </a:cxn>
                <a:cxn ang="0">
                  <a:pos x="connsiteX1" y="connsiteY1"/>
                </a:cxn>
                <a:cxn ang="0">
                  <a:pos x="connsiteX2" y="connsiteY2"/>
                </a:cxn>
              </a:cxnLst>
              <a:rect l="l" t="t" r="r" b="b"/>
              <a:pathLst>
                <a:path w="273124" h="317182">
                  <a:moveTo>
                    <a:pt x="273125" y="0"/>
                  </a:moveTo>
                  <a:lnTo>
                    <a:pt x="0" y="158115"/>
                  </a:lnTo>
                  <a:lnTo>
                    <a:pt x="273125" y="317182"/>
                  </a:lnTo>
                  <a:close/>
                </a:path>
              </a:pathLst>
            </a:custGeom>
            <a:solidFill>
              <a:srgbClr val="573568"/>
            </a:solidFill>
            <a:ln w="9512"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00B76283-9192-4351-EC10-F4570EF321CA}"/>
                </a:ext>
              </a:extLst>
            </p:cNvPr>
            <p:cNvSpPr/>
            <p:nvPr/>
          </p:nvSpPr>
          <p:spPr>
            <a:xfrm>
              <a:off x="-1617150" y="4507230"/>
              <a:ext cx="274076" cy="317182"/>
            </a:xfrm>
            <a:custGeom>
              <a:avLst/>
              <a:gdLst>
                <a:gd name="connsiteX0" fmla="*/ 0 w 274076"/>
                <a:gd name="connsiteY0" fmla="*/ 317182 h 317182"/>
                <a:gd name="connsiteX1" fmla="*/ 274076 w 274076"/>
                <a:gd name="connsiteY1" fmla="*/ 158115 h 317182"/>
                <a:gd name="connsiteX2" fmla="*/ 0 w 274076"/>
                <a:gd name="connsiteY2" fmla="*/ 0 h 317182"/>
              </a:gdLst>
              <a:ahLst/>
              <a:cxnLst>
                <a:cxn ang="0">
                  <a:pos x="connsiteX0" y="connsiteY0"/>
                </a:cxn>
                <a:cxn ang="0">
                  <a:pos x="connsiteX1" y="connsiteY1"/>
                </a:cxn>
                <a:cxn ang="0">
                  <a:pos x="connsiteX2" y="connsiteY2"/>
                </a:cxn>
              </a:cxnLst>
              <a:rect l="l" t="t" r="r" b="b"/>
              <a:pathLst>
                <a:path w="274076" h="317182">
                  <a:moveTo>
                    <a:pt x="0" y="317182"/>
                  </a:moveTo>
                  <a:lnTo>
                    <a:pt x="274076" y="158115"/>
                  </a:lnTo>
                  <a:lnTo>
                    <a:pt x="0" y="0"/>
                  </a:lnTo>
                  <a:close/>
                </a:path>
              </a:pathLst>
            </a:custGeom>
            <a:solidFill>
              <a:srgbClr val="A63CBC"/>
            </a:solidFill>
            <a:ln w="9512"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FB513565-09F9-4124-41A5-24C1B65F5025}"/>
                </a:ext>
              </a:extLst>
            </p:cNvPr>
            <p:cNvSpPr/>
            <p:nvPr/>
          </p:nvSpPr>
          <p:spPr>
            <a:xfrm>
              <a:off x="-2164350" y="371665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A63CBC"/>
            </a:solidFill>
            <a:ln w="9512"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5EF17229-45DE-B8FD-C94F-69A0312E5ADD}"/>
                </a:ext>
              </a:extLst>
            </p:cNvPr>
            <p:cNvSpPr/>
            <p:nvPr/>
          </p:nvSpPr>
          <p:spPr>
            <a:xfrm>
              <a:off x="-1890274" y="3716655"/>
              <a:ext cx="273124" cy="316229"/>
            </a:xfrm>
            <a:custGeom>
              <a:avLst/>
              <a:gdLst>
                <a:gd name="connsiteX0" fmla="*/ 0 w 273124"/>
                <a:gd name="connsiteY0" fmla="*/ 316230 h 316229"/>
                <a:gd name="connsiteX1" fmla="*/ 273125 w 273124"/>
                <a:gd name="connsiteY1" fmla="*/ 158115 h 316229"/>
                <a:gd name="connsiteX2" fmla="*/ 0 w 273124"/>
                <a:gd name="connsiteY2" fmla="*/ 0 h 316229"/>
              </a:gdLst>
              <a:ahLst/>
              <a:cxnLst>
                <a:cxn ang="0">
                  <a:pos x="connsiteX0" y="connsiteY0"/>
                </a:cxn>
                <a:cxn ang="0">
                  <a:pos x="connsiteX1" y="connsiteY1"/>
                </a:cxn>
                <a:cxn ang="0">
                  <a:pos x="connsiteX2" y="connsiteY2"/>
                </a:cxn>
              </a:cxnLst>
              <a:rect l="l" t="t" r="r" b="b"/>
              <a:pathLst>
                <a:path w="273124" h="316229">
                  <a:moveTo>
                    <a:pt x="0" y="316230"/>
                  </a:moveTo>
                  <a:lnTo>
                    <a:pt x="273125" y="158115"/>
                  </a:lnTo>
                  <a:lnTo>
                    <a:pt x="0" y="0"/>
                  </a:lnTo>
                  <a:close/>
                </a:path>
              </a:pathLst>
            </a:custGeom>
            <a:solidFill>
              <a:srgbClr val="7E2A8C"/>
            </a:solidFill>
            <a:ln w="9512" cap="flat">
              <a:noFill/>
              <a:prstDash val="solid"/>
              <a:miter/>
            </a:ln>
          </p:spPr>
          <p:txBody>
            <a:bodyPr rtlCol="0" anchor="ctr"/>
            <a:lstStyle/>
            <a:p>
              <a:endParaRPr lang="en-US" dirty="0"/>
            </a:p>
          </p:txBody>
        </p:sp>
      </p:grpSp>
      <p:sp>
        <p:nvSpPr>
          <p:cNvPr id="70" name="Text Placeholder 46">
            <a:extLst>
              <a:ext uri="{FF2B5EF4-FFF2-40B4-BE49-F238E27FC236}">
                <a16:creationId xmlns:a16="http://schemas.microsoft.com/office/drawing/2014/main" id="{007C5007-E114-23CF-179E-20AB6A55A402}"/>
              </a:ext>
            </a:extLst>
          </p:cNvPr>
          <p:cNvSpPr txBox="1">
            <a:spLocks/>
          </p:cNvSpPr>
          <p:nvPr/>
        </p:nvSpPr>
        <p:spPr>
          <a:xfrm>
            <a:off x="1696506" y="2890905"/>
            <a:ext cx="4960962" cy="964852"/>
          </a:xfrm>
          <a:prstGeom prst="rect">
            <a:avLst/>
          </a:prstGeom>
        </p:spPr>
        <p:txBody>
          <a:bodyPr vert="horz" lIns="91440" tIns="45720" rIns="91440" bIns="45720" rtlCol="0" anchor="t">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kern="120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80975" indent="-180975">
              <a:lnSpc>
                <a:spcPts val="1340"/>
              </a:lnSpc>
              <a:spcBef>
                <a:spcPts val="0"/>
              </a:spcBef>
              <a:buClr>
                <a:srgbClr val="7D2A8D"/>
              </a:buClr>
              <a:buFont typeface="Arial" panose="020B0604020202020204" pitchFamily="34" charset="0"/>
              <a:buChar char="•"/>
              <a:tabLst>
                <a:tab pos="4398963" algn="l"/>
              </a:tabLst>
            </a:pPr>
            <a:r>
              <a:rPr lang="en-US" sz="1200" dirty="0"/>
              <a:t>About FabConnectHer project	4</a:t>
            </a:r>
          </a:p>
          <a:p>
            <a:pPr marL="180975" indent="-180975">
              <a:lnSpc>
                <a:spcPts val="1340"/>
              </a:lnSpc>
              <a:spcBef>
                <a:spcPts val="0"/>
              </a:spcBef>
              <a:buClr>
                <a:srgbClr val="7D2A8D"/>
              </a:buClr>
              <a:buFont typeface="Arial" panose="020B0604020202020204" pitchFamily="34" charset="0"/>
              <a:buChar char="•"/>
              <a:tabLst>
                <a:tab pos="4398963" algn="l"/>
              </a:tabLst>
            </a:pPr>
            <a:r>
              <a:rPr lang="en-US" sz="1200" dirty="0"/>
              <a:t>Glossary	5</a:t>
            </a:r>
          </a:p>
          <a:p>
            <a:pPr marL="180975" indent="-180975">
              <a:lnSpc>
                <a:spcPts val="1340"/>
              </a:lnSpc>
              <a:spcBef>
                <a:spcPts val="0"/>
              </a:spcBef>
              <a:buClr>
                <a:srgbClr val="7D2A8D"/>
              </a:buClr>
              <a:buFont typeface="Arial" panose="020B0604020202020204" pitchFamily="34" charset="0"/>
              <a:buChar char="•"/>
              <a:tabLst>
                <a:tab pos="4398963" algn="l"/>
              </a:tabLst>
            </a:pPr>
            <a:r>
              <a:rPr lang="en-US" sz="1200" dirty="0"/>
              <a:t>What is the FabConnectHer Toolbox?	5</a:t>
            </a:r>
          </a:p>
          <a:p>
            <a:pPr marL="180975" indent="-180975">
              <a:lnSpc>
                <a:spcPts val="1340"/>
              </a:lnSpc>
              <a:spcBef>
                <a:spcPts val="0"/>
              </a:spcBef>
              <a:buClr>
                <a:srgbClr val="7D2A8D"/>
              </a:buClr>
              <a:buFont typeface="Arial" panose="020B0604020202020204" pitchFamily="34" charset="0"/>
              <a:buChar char="•"/>
              <a:tabLst>
                <a:tab pos="4398963" algn="l"/>
              </a:tabLst>
            </a:pPr>
            <a:r>
              <a:rPr lang="en-US" sz="1200" dirty="0"/>
              <a:t>Why is the FabConnectHer Toolbox important?	6</a:t>
            </a:r>
          </a:p>
          <a:p>
            <a:pPr marL="180975" indent="-180975">
              <a:lnSpc>
                <a:spcPts val="1340"/>
              </a:lnSpc>
              <a:spcBef>
                <a:spcPts val="0"/>
              </a:spcBef>
              <a:buClr>
                <a:srgbClr val="7D2A8D"/>
              </a:buClr>
              <a:buFont typeface="Arial" panose="020B0604020202020204" pitchFamily="34" charset="0"/>
              <a:buChar char="•"/>
              <a:tabLst>
                <a:tab pos="4398963" algn="l"/>
              </a:tabLst>
            </a:pPr>
            <a:r>
              <a:rPr lang="en-US" sz="1200" dirty="0"/>
              <a:t>How can the FabConnectHer Toolbox be used effectively	7</a:t>
            </a:r>
          </a:p>
        </p:txBody>
      </p:sp>
      <p:cxnSp>
        <p:nvCxnSpPr>
          <p:cNvPr id="73" name="Straight Connector 72">
            <a:extLst>
              <a:ext uri="{FF2B5EF4-FFF2-40B4-BE49-F238E27FC236}">
                <a16:creationId xmlns:a16="http://schemas.microsoft.com/office/drawing/2014/main" id="{1289DC20-6421-5B18-3193-EA9CF0C10C4F}"/>
              </a:ext>
            </a:extLst>
          </p:cNvPr>
          <p:cNvCxnSpPr>
            <a:cxnSpLocks/>
          </p:cNvCxnSpPr>
          <p:nvPr/>
        </p:nvCxnSpPr>
        <p:spPr>
          <a:xfrm>
            <a:off x="1029856" y="2850526"/>
            <a:ext cx="5580000" cy="0"/>
          </a:xfrm>
          <a:prstGeom prst="line">
            <a:avLst/>
          </a:prstGeom>
          <a:ln w="12700">
            <a:solidFill>
              <a:srgbClr val="EA0E8B"/>
            </a:solidFill>
            <a:prstDash val="solid"/>
          </a:ln>
        </p:spPr>
        <p:style>
          <a:lnRef idx="1">
            <a:schemeClr val="accent1"/>
          </a:lnRef>
          <a:fillRef idx="0">
            <a:schemeClr val="accent1"/>
          </a:fillRef>
          <a:effectRef idx="0">
            <a:schemeClr val="accent1"/>
          </a:effectRef>
          <a:fontRef idx="minor">
            <a:schemeClr val="tx1"/>
          </a:fontRef>
        </p:style>
      </p:cxnSp>
      <p:sp>
        <p:nvSpPr>
          <p:cNvPr id="83" name="Text Placeholder 8">
            <a:extLst>
              <a:ext uri="{FF2B5EF4-FFF2-40B4-BE49-F238E27FC236}">
                <a16:creationId xmlns:a16="http://schemas.microsoft.com/office/drawing/2014/main" id="{7E73E5F6-3FCF-234C-2BAC-13B25C9B5F99}"/>
              </a:ext>
            </a:extLst>
          </p:cNvPr>
          <p:cNvSpPr txBox="1">
            <a:spLocks/>
          </p:cNvSpPr>
          <p:nvPr/>
        </p:nvSpPr>
        <p:spPr>
          <a:xfrm>
            <a:off x="1192818" y="4018837"/>
            <a:ext cx="648000" cy="348400"/>
          </a:xfrm>
          <a:prstGeom prst="rect">
            <a:avLst/>
          </a:prstGeom>
        </p:spPr>
        <p:txBody>
          <a:bodyPr vert="horz" lIns="91440" tIns="45720" rIns="91440" bIns="45720" rtlCol="0"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1" i="0" kern="1200">
                <a:solidFill>
                  <a:srgbClr val="EA0E8B"/>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2200" dirty="0">
                <a:solidFill>
                  <a:srgbClr val="7D2A8D"/>
                </a:solidFill>
              </a:rPr>
              <a:t>02</a:t>
            </a:r>
          </a:p>
        </p:txBody>
      </p:sp>
      <p:sp>
        <p:nvSpPr>
          <p:cNvPr id="84" name="Text Placeholder 17">
            <a:extLst>
              <a:ext uri="{FF2B5EF4-FFF2-40B4-BE49-F238E27FC236}">
                <a16:creationId xmlns:a16="http://schemas.microsoft.com/office/drawing/2014/main" id="{58592E37-C221-0EED-A494-ABB112E802C9}"/>
              </a:ext>
            </a:extLst>
          </p:cNvPr>
          <p:cNvSpPr txBox="1">
            <a:spLocks/>
          </p:cNvSpPr>
          <p:nvPr/>
        </p:nvSpPr>
        <p:spPr>
          <a:xfrm>
            <a:off x="1666079" y="4064088"/>
            <a:ext cx="4871533" cy="348400"/>
          </a:xfrm>
          <a:prstGeom prst="rect">
            <a:avLst/>
          </a:prstGeom>
        </p:spPr>
        <p:txBody>
          <a:bodyPr vert="horz" lIns="91440" tIns="45720" rIns="91440" bIns="45720" rtlCol="0" anchor="ctr">
            <a:noAutofit/>
          </a:bodyPr>
          <a:lstStyle>
            <a:lvl1pPr marL="0" indent="0" algn="l" defTabSz="2072941" rtl="0" eaLnBrk="1" latinLnBrk="0" hangingPunct="1">
              <a:lnSpc>
                <a:spcPct val="100000"/>
              </a:lnSpc>
              <a:spcBef>
                <a:spcPts val="2267"/>
              </a:spcBef>
              <a:buFont typeface="Arial" panose="020B0604020202020204" pitchFamily="34" charset="0"/>
              <a:buNone/>
              <a:defRPr sz="1400" b="0" i="0" kern="120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720"/>
              </a:lnSpc>
              <a:spcBef>
                <a:spcPts val="0"/>
              </a:spcBef>
              <a:tabLst>
                <a:tab pos="4398963" algn="l"/>
              </a:tabLst>
            </a:pPr>
            <a:r>
              <a:rPr lang="en-US" sz="1600" b="1" dirty="0">
                <a:solidFill>
                  <a:srgbClr val="EA0E8B"/>
                </a:solidFill>
              </a:rPr>
              <a:t>Tailored Learning Pathways	</a:t>
            </a:r>
            <a:r>
              <a:rPr lang="en-US" dirty="0"/>
              <a:t>8</a:t>
            </a:r>
          </a:p>
        </p:txBody>
      </p:sp>
      <p:sp>
        <p:nvSpPr>
          <p:cNvPr id="85" name="Text Placeholder 46">
            <a:extLst>
              <a:ext uri="{FF2B5EF4-FFF2-40B4-BE49-F238E27FC236}">
                <a16:creationId xmlns:a16="http://schemas.microsoft.com/office/drawing/2014/main" id="{97926A09-AB95-7EEE-2E9F-D5D10D592751}"/>
              </a:ext>
            </a:extLst>
          </p:cNvPr>
          <p:cNvSpPr txBox="1">
            <a:spLocks/>
          </p:cNvSpPr>
          <p:nvPr/>
        </p:nvSpPr>
        <p:spPr>
          <a:xfrm>
            <a:off x="1666078" y="4398301"/>
            <a:ext cx="4960962" cy="631282"/>
          </a:xfrm>
          <a:prstGeom prst="rect">
            <a:avLst/>
          </a:prstGeom>
        </p:spPr>
        <p:txBody>
          <a:bodyPr vert="horz" lIns="91440" tIns="45720" rIns="91440" bIns="45720" rtlCol="0" anchor="t">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kern="120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80975" lvl="0" indent="-180975">
              <a:lnSpc>
                <a:spcPts val="1340"/>
              </a:lnSpc>
              <a:spcBef>
                <a:spcPts val="0"/>
              </a:spcBef>
              <a:buClr>
                <a:srgbClr val="7D2A8D"/>
              </a:buClr>
              <a:buFont typeface="Arial" panose="020B0604020202020204" pitchFamily="34" charset="0"/>
              <a:buChar char="•"/>
              <a:tabLst>
                <a:tab pos="4398963" algn="l"/>
              </a:tabLst>
            </a:pPr>
            <a:r>
              <a:rPr lang="en-US" sz="1200" dirty="0"/>
              <a:t>Pedagogic Approaches - Beta &amp; Tech Mentality	8</a:t>
            </a:r>
          </a:p>
          <a:p>
            <a:pPr marL="180975" lvl="0" indent="-180975">
              <a:lnSpc>
                <a:spcPts val="1340"/>
              </a:lnSpc>
              <a:spcBef>
                <a:spcPts val="0"/>
              </a:spcBef>
              <a:buClr>
                <a:srgbClr val="7D2A8D"/>
              </a:buClr>
              <a:buFont typeface="Arial" panose="020B0604020202020204" pitchFamily="34" charset="0"/>
              <a:buChar char="•"/>
              <a:tabLst>
                <a:tab pos="4398963" algn="l"/>
              </a:tabLst>
            </a:pPr>
            <a:r>
              <a:rPr lang="en-US" sz="1200" dirty="0"/>
              <a:t>Designing Learning pathways 	9</a:t>
            </a:r>
          </a:p>
          <a:p>
            <a:pPr marL="180975" lvl="0" indent="-180975">
              <a:lnSpc>
                <a:spcPts val="1340"/>
              </a:lnSpc>
              <a:spcBef>
                <a:spcPts val="0"/>
              </a:spcBef>
              <a:buClr>
                <a:srgbClr val="7D2A8D"/>
              </a:buClr>
              <a:buFont typeface="Arial" panose="020B0604020202020204" pitchFamily="34" charset="0"/>
              <a:buChar char="•"/>
              <a:tabLst>
                <a:tab pos="4398963" algn="l"/>
              </a:tabLst>
            </a:pPr>
            <a:r>
              <a:rPr lang="en-US" sz="1200" dirty="0"/>
              <a:t>Practical tutorials	12</a:t>
            </a:r>
          </a:p>
        </p:txBody>
      </p:sp>
      <p:cxnSp>
        <p:nvCxnSpPr>
          <p:cNvPr id="86" name="Straight Connector 85">
            <a:extLst>
              <a:ext uri="{FF2B5EF4-FFF2-40B4-BE49-F238E27FC236}">
                <a16:creationId xmlns:a16="http://schemas.microsoft.com/office/drawing/2014/main" id="{3BAE7A8F-6063-5D7E-F5BB-F31E1F2FA1AA}"/>
              </a:ext>
            </a:extLst>
          </p:cNvPr>
          <p:cNvCxnSpPr>
            <a:cxnSpLocks/>
          </p:cNvCxnSpPr>
          <p:nvPr/>
        </p:nvCxnSpPr>
        <p:spPr>
          <a:xfrm>
            <a:off x="1029856" y="4365873"/>
            <a:ext cx="5580000" cy="0"/>
          </a:xfrm>
          <a:prstGeom prst="line">
            <a:avLst/>
          </a:prstGeom>
          <a:ln w="12700">
            <a:solidFill>
              <a:srgbClr val="EA0E8B"/>
            </a:solidFill>
            <a:prstDash val="solid"/>
          </a:ln>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FB62A066-DAC1-B05B-140B-6A129E4F1E0E}"/>
              </a:ext>
            </a:extLst>
          </p:cNvPr>
          <p:cNvSpPr txBox="1">
            <a:spLocks/>
          </p:cNvSpPr>
          <p:nvPr/>
        </p:nvSpPr>
        <p:spPr>
          <a:xfrm>
            <a:off x="1192818" y="5186833"/>
            <a:ext cx="648000" cy="348400"/>
          </a:xfrm>
          <a:prstGeom prst="rect">
            <a:avLst/>
          </a:prstGeom>
        </p:spPr>
        <p:txBody>
          <a:bodyPr vert="horz" lIns="91440" tIns="45720" rIns="91440" bIns="45720" rtlCol="0"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1" i="0" kern="1200">
                <a:solidFill>
                  <a:srgbClr val="EA0E8B"/>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2200" dirty="0">
                <a:solidFill>
                  <a:srgbClr val="7D2A8D"/>
                </a:solidFill>
              </a:rPr>
              <a:t>03</a:t>
            </a:r>
          </a:p>
        </p:txBody>
      </p:sp>
      <p:sp>
        <p:nvSpPr>
          <p:cNvPr id="88" name="Text Placeholder 17">
            <a:extLst>
              <a:ext uri="{FF2B5EF4-FFF2-40B4-BE49-F238E27FC236}">
                <a16:creationId xmlns:a16="http://schemas.microsoft.com/office/drawing/2014/main" id="{2E45E40E-407E-676A-2DB4-E3ABB4F6DB78}"/>
              </a:ext>
            </a:extLst>
          </p:cNvPr>
          <p:cNvSpPr txBox="1">
            <a:spLocks/>
          </p:cNvSpPr>
          <p:nvPr/>
        </p:nvSpPr>
        <p:spPr>
          <a:xfrm>
            <a:off x="1666078" y="5223572"/>
            <a:ext cx="5505799" cy="348400"/>
          </a:xfrm>
          <a:prstGeom prst="rect">
            <a:avLst/>
          </a:prstGeom>
        </p:spPr>
        <p:txBody>
          <a:bodyPr vert="horz" lIns="91440" tIns="45720" rIns="91440" bIns="45720" rtlCol="0" anchor="ctr">
            <a:noAutofit/>
          </a:bodyPr>
          <a:lstStyle>
            <a:lvl1pPr marL="0" indent="0" algn="l" defTabSz="2072941" rtl="0" eaLnBrk="1" latinLnBrk="0" hangingPunct="1">
              <a:lnSpc>
                <a:spcPct val="100000"/>
              </a:lnSpc>
              <a:spcBef>
                <a:spcPts val="2267"/>
              </a:spcBef>
              <a:buFont typeface="Arial" panose="020B0604020202020204" pitchFamily="34" charset="0"/>
              <a:buNone/>
              <a:defRPr sz="1400" b="0" i="0" kern="120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620"/>
              </a:lnSpc>
              <a:spcBef>
                <a:spcPts val="0"/>
              </a:spcBef>
              <a:tabLst>
                <a:tab pos="4398963" algn="l"/>
              </a:tabLst>
            </a:pPr>
            <a:r>
              <a:rPr lang="en-US" sz="1600" b="1" dirty="0">
                <a:solidFill>
                  <a:srgbClr val="EA0E8B"/>
                </a:solidFill>
              </a:rPr>
              <a:t>Ready-to-use Open Educational Resources (OER’s)	</a:t>
            </a:r>
            <a:r>
              <a:rPr lang="en-US" dirty="0"/>
              <a:t>14</a:t>
            </a:r>
          </a:p>
        </p:txBody>
      </p:sp>
      <p:sp>
        <p:nvSpPr>
          <p:cNvPr id="89" name="Text Placeholder 46">
            <a:extLst>
              <a:ext uri="{FF2B5EF4-FFF2-40B4-BE49-F238E27FC236}">
                <a16:creationId xmlns:a16="http://schemas.microsoft.com/office/drawing/2014/main" id="{29DD645C-0372-0266-CA48-BF0CAC168A62}"/>
              </a:ext>
            </a:extLst>
          </p:cNvPr>
          <p:cNvSpPr txBox="1">
            <a:spLocks/>
          </p:cNvSpPr>
          <p:nvPr/>
        </p:nvSpPr>
        <p:spPr>
          <a:xfrm>
            <a:off x="1666077" y="5574247"/>
            <a:ext cx="4960962" cy="1244513"/>
          </a:xfrm>
          <a:prstGeom prst="rect">
            <a:avLst/>
          </a:prstGeom>
        </p:spPr>
        <p:txBody>
          <a:bodyPr vert="horz" lIns="91440" tIns="45720" rIns="91440" bIns="45720" rtlCol="0" anchor="t">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kern="120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340"/>
              </a:lnSpc>
              <a:spcBef>
                <a:spcPts val="0"/>
              </a:spcBef>
              <a:buClr>
                <a:srgbClr val="7D2A8D"/>
              </a:buClr>
              <a:buFont typeface="Arial" panose="020B0604020202020204" pitchFamily="34" charset="0"/>
              <a:buChar char="•"/>
              <a:tabLst>
                <a:tab pos="173038" algn="l"/>
                <a:tab pos="4398963" algn="l"/>
              </a:tabLst>
            </a:pPr>
            <a:r>
              <a:rPr lang="en-US" sz="1200" b="1" dirty="0"/>
              <a:t>Learning Path 1 </a:t>
            </a:r>
          </a:p>
          <a:p>
            <a:pPr>
              <a:lnSpc>
                <a:spcPts val="1340"/>
              </a:lnSpc>
              <a:spcBef>
                <a:spcPts val="0"/>
              </a:spcBef>
              <a:buClr>
                <a:srgbClr val="7D2A8D"/>
              </a:buClr>
              <a:tabLst>
                <a:tab pos="173038" algn="l"/>
                <a:tab pos="4398963" algn="l"/>
              </a:tabLst>
            </a:pPr>
            <a:r>
              <a:rPr lang="en-US" sz="1200" dirty="0"/>
              <a:t>	Hands-On Exploratory Path for Girls (8-15 years old)	15</a:t>
            </a:r>
          </a:p>
          <a:p>
            <a:pPr>
              <a:lnSpc>
                <a:spcPts val="1340"/>
              </a:lnSpc>
              <a:spcBef>
                <a:spcPts val="0"/>
              </a:spcBef>
              <a:buClr>
                <a:srgbClr val="7D2A8D"/>
              </a:buClr>
              <a:buFont typeface="Arial" panose="020B0604020202020204" pitchFamily="34" charset="0"/>
              <a:buChar char="•"/>
              <a:tabLst>
                <a:tab pos="173038" algn="l"/>
                <a:tab pos="4398963" algn="l"/>
              </a:tabLst>
            </a:pPr>
            <a:r>
              <a:rPr lang="en-US" sz="1200" b="1" dirty="0"/>
              <a:t>Learning Path 2 </a:t>
            </a:r>
          </a:p>
          <a:p>
            <a:pPr>
              <a:lnSpc>
                <a:spcPts val="1340"/>
              </a:lnSpc>
              <a:spcBef>
                <a:spcPts val="0"/>
              </a:spcBef>
              <a:buClr>
                <a:srgbClr val="7D2A8D"/>
              </a:buClr>
              <a:tabLst>
                <a:tab pos="173038" algn="l"/>
                <a:tab pos="4398963" algn="l"/>
              </a:tabLst>
            </a:pPr>
            <a:r>
              <a:rPr lang="en-US" sz="1200" dirty="0"/>
              <a:t>	Tailored </a:t>
            </a:r>
            <a:r>
              <a:rPr lang="en-US" sz="1200" dirty="0" err="1"/>
              <a:t>Programme</a:t>
            </a:r>
            <a:r>
              <a:rPr lang="en-US" sz="1200" dirty="0"/>
              <a:t> for Female Students (15+)	16</a:t>
            </a:r>
          </a:p>
          <a:p>
            <a:pPr>
              <a:lnSpc>
                <a:spcPts val="1340"/>
              </a:lnSpc>
              <a:spcBef>
                <a:spcPts val="0"/>
              </a:spcBef>
              <a:buClr>
                <a:srgbClr val="7D2A8D"/>
              </a:buClr>
              <a:buFont typeface="Arial" panose="020B0604020202020204" pitchFamily="34" charset="0"/>
              <a:buChar char="•"/>
              <a:tabLst>
                <a:tab pos="173038" algn="l"/>
                <a:tab pos="4398963" algn="l"/>
              </a:tabLst>
            </a:pPr>
            <a:r>
              <a:rPr lang="en-US" sz="1200" b="1" dirty="0"/>
              <a:t>Learning Path 3 </a:t>
            </a:r>
          </a:p>
          <a:p>
            <a:pPr>
              <a:lnSpc>
                <a:spcPts val="1340"/>
              </a:lnSpc>
              <a:spcBef>
                <a:spcPts val="0"/>
              </a:spcBef>
              <a:buClr>
                <a:srgbClr val="7D2A8D"/>
              </a:buClr>
              <a:tabLst>
                <a:tab pos="173038" algn="l"/>
                <a:tab pos="4398963" algn="l"/>
              </a:tabLst>
            </a:pPr>
            <a:r>
              <a:rPr lang="en-US" sz="1200" dirty="0"/>
              <a:t>	Innovation and Entrepreneurship Path for Women Innovators (25+)	17</a:t>
            </a:r>
          </a:p>
          <a:p>
            <a:pPr>
              <a:lnSpc>
                <a:spcPts val="1340"/>
              </a:lnSpc>
              <a:spcBef>
                <a:spcPts val="0"/>
              </a:spcBef>
              <a:buClr>
                <a:srgbClr val="7D2A8D"/>
              </a:buClr>
              <a:buFont typeface="Arial" panose="020B0604020202020204" pitchFamily="34" charset="0"/>
              <a:buChar char="•"/>
              <a:tabLst>
                <a:tab pos="173038" algn="l"/>
                <a:tab pos="4398963" algn="l"/>
              </a:tabLst>
            </a:pPr>
            <a:endParaRPr lang="en-US" sz="1200" dirty="0"/>
          </a:p>
        </p:txBody>
      </p:sp>
      <p:cxnSp>
        <p:nvCxnSpPr>
          <p:cNvPr id="90" name="Straight Connector 89">
            <a:extLst>
              <a:ext uri="{FF2B5EF4-FFF2-40B4-BE49-F238E27FC236}">
                <a16:creationId xmlns:a16="http://schemas.microsoft.com/office/drawing/2014/main" id="{34E3DCCB-EE8E-3587-9F7E-EAFD2741DA9A}"/>
              </a:ext>
            </a:extLst>
          </p:cNvPr>
          <p:cNvCxnSpPr>
            <a:cxnSpLocks/>
          </p:cNvCxnSpPr>
          <p:nvPr/>
        </p:nvCxnSpPr>
        <p:spPr>
          <a:xfrm>
            <a:off x="1029856" y="5533869"/>
            <a:ext cx="5580000" cy="0"/>
          </a:xfrm>
          <a:prstGeom prst="line">
            <a:avLst/>
          </a:prstGeom>
          <a:ln w="12700">
            <a:solidFill>
              <a:srgbClr val="EA0E8B"/>
            </a:solidFill>
            <a:prstDash val="solid"/>
          </a:ln>
        </p:spPr>
        <p:style>
          <a:lnRef idx="1">
            <a:schemeClr val="accent1"/>
          </a:lnRef>
          <a:fillRef idx="0">
            <a:schemeClr val="accent1"/>
          </a:fillRef>
          <a:effectRef idx="0">
            <a:schemeClr val="accent1"/>
          </a:effectRef>
          <a:fontRef idx="minor">
            <a:schemeClr val="tx1"/>
          </a:fontRef>
        </p:style>
      </p:cxnSp>
      <p:sp>
        <p:nvSpPr>
          <p:cNvPr id="91" name="Text Placeholder 8">
            <a:extLst>
              <a:ext uri="{FF2B5EF4-FFF2-40B4-BE49-F238E27FC236}">
                <a16:creationId xmlns:a16="http://schemas.microsoft.com/office/drawing/2014/main" id="{39ED84F0-7621-D07B-E014-3512A473F479}"/>
              </a:ext>
            </a:extLst>
          </p:cNvPr>
          <p:cNvSpPr txBox="1">
            <a:spLocks/>
          </p:cNvSpPr>
          <p:nvPr/>
        </p:nvSpPr>
        <p:spPr>
          <a:xfrm>
            <a:off x="1192818" y="7051552"/>
            <a:ext cx="648000" cy="348400"/>
          </a:xfrm>
          <a:prstGeom prst="rect">
            <a:avLst/>
          </a:prstGeom>
        </p:spPr>
        <p:txBody>
          <a:bodyPr vert="horz" lIns="91440" tIns="45720" rIns="91440" bIns="45720" rtlCol="0"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1" i="0" kern="1200">
                <a:solidFill>
                  <a:srgbClr val="EA0E8B"/>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2200" dirty="0">
                <a:solidFill>
                  <a:srgbClr val="7D2A8D"/>
                </a:solidFill>
              </a:rPr>
              <a:t>04</a:t>
            </a:r>
          </a:p>
        </p:txBody>
      </p:sp>
      <p:sp>
        <p:nvSpPr>
          <p:cNvPr id="92" name="Text Placeholder 17">
            <a:extLst>
              <a:ext uri="{FF2B5EF4-FFF2-40B4-BE49-F238E27FC236}">
                <a16:creationId xmlns:a16="http://schemas.microsoft.com/office/drawing/2014/main" id="{A7DA8E4C-2B63-336A-E6ED-D70F9C344054}"/>
              </a:ext>
            </a:extLst>
          </p:cNvPr>
          <p:cNvSpPr txBox="1">
            <a:spLocks/>
          </p:cNvSpPr>
          <p:nvPr/>
        </p:nvSpPr>
        <p:spPr>
          <a:xfrm>
            <a:off x="1672162" y="6985485"/>
            <a:ext cx="4871533" cy="348400"/>
          </a:xfrm>
          <a:prstGeom prst="rect">
            <a:avLst/>
          </a:prstGeom>
        </p:spPr>
        <p:txBody>
          <a:bodyPr vert="horz" lIns="91440" tIns="45720" rIns="91440" bIns="45720" rtlCol="0" anchor="ctr">
            <a:noAutofit/>
          </a:bodyPr>
          <a:lstStyle>
            <a:lvl1pPr marL="0" indent="0" algn="l" defTabSz="2072941" rtl="0" eaLnBrk="1" latinLnBrk="0" hangingPunct="1">
              <a:lnSpc>
                <a:spcPct val="100000"/>
              </a:lnSpc>
              <a:spcBef>
                <a:spcPts val="2267"/>
              </a:spcBef>
              <a:buFont typeface="Arial" panose="020B0604020202020204" pitchFamily="34" charset="0"/>
              <a:buNone/>
              <a:defRPr sz="1400" b="0" i="0" kern="120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620"/>
              </a:lnSpc>
              <a:spcBef>
                <a:spcPts val="0"/>
              </a:spcBef>
              <a:tabLst>
                <a:tab pos="4173538" algn="l"/>
              </a:tabLst>
            </a:pPr>
            <a:r>
              <a:rPr lang="en-US" sz="1600" b="1" dirty="0">
                <a:solidFill>
                  <a:srgbClr val="EA0E8B"/>
                </a:solidFill>
              </a:rPr>
              <a:t>Guide to setting up and promoting </a:t>
            </a:r>
          </a:p>
          <a:p>
            <a:pPr>
              <a:lnSpc>
                <a:spcPts val="1620"/>
              </a:lnSpc>
              <a:spcBef>
                <a:spcPts val="0"/>
              </a:spcBef>
              <a:tabLst>
                <a:tab pos="4398963" algn="l"/>
              </a:tabLst>
            </a:pPr>
            <a:r>
              <a:rPr lang="en-US" sz="1600" b="1" dirty="0">
                <a:solidFill>
                  <a:srgbClr val="EA0E8B"/>
                </a:solidFill>
              </a:rPr>
              <a:t>a FabConnectHer Learning Centre	</a:t>
            </a:r>
            <a:r>
              <a:rPr lang="en-US" dirty="0"/>
              <a:t>18</a:t>
            </a:r>
          </a:p>
        </p:txBody>
      </p:sp>
      <p:sp>
        <p:nvSpPr>
          <p:cNvPr id="93" name="Text Placeholder 46">
            <a:extLst>
              <a:ext uri="{FF2B5EF4-FFF2-40B4-BE49-F238E27FC236}">
                <a16:creationId xmlns:a16="http://schemas.microsoft.com/office/drawing/2014/main" id="{D37CC035-C763-D68A-4BF2-02F95334764C}"/>
              </a:ext>
            </a:extLst>
          </p:cNvPr>
          <p:cNvSpPr txBox="1">
            <a:spLocks/>
          </p:cNvSpPr>
          <p:nvPr/>
        </p:nvSpPr>
        <p:spPr>
          <a:xfrm>
            <a:off x="1672161" y="7438967"/>
            <a:ext cx="4960962" cy="680120"/>
          </a:xfrm>
          <a:prstGeom prst="rect">
            <a:avLst/>
          </a:prstGeom>
        </p:spPr>
        <p:txBody>
          <a:bodyPr vert="horz" lIns="91440" tIns="45720" rIns="91440" bIns="45720" rtlCol="0" anchor="t">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kern="120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80975" lvl="0" indent="-180975">
              <a:lnSpc>
                <a:spcPts val="1340"/>
              </a:lnSpc>
              <a:spcBef>
                <a:spcPts val="0"/>
              </a:spcBef>
              <a:buClr>
                <a:srgbClr val="7D2A8D"/>
              </a:buClr>
              <a:buFont typeface="Arial" panose="020B0604020202020204" pitchFamily="34" charset="0"/>
              <a:buChar char="•"/>
              <a:tabLst>
                <a:tab pos="4398963" algn="l"/>
              </a:tabLst>
            </a:pPr>
            <a:r>
              <a:rPr lang="en-US" sz="1200" dirty="0"/>
              <a:t>Learning insights	18</a:t>
            </a:r>
          </a:p>
          <a:p>
            <a:pPr marL="180975" lvl="0" indent="-180975">
              <a:lnSpc>
                <a:spcPts val="1340"/>
              </a:lnSpc>
              <a:spcBef>
                <a:spcPts val="0"/>
              </a:spcBef>
              <a:buClr>
                <a:srgbClr val="7D2A8D"/>
              </a:buClr>
              <a:buFont typeface="Arial" panose="020B0604020202020204" pitchFamily="34" charset="0"/>
              <a:buChar char="•"/>
              <a:tabLst>
                <a:tab pos="4398963" algn="l"/>
              </a:tabLst>
            </a:pPr>
            <a:r>
              <a:rPr lang="en-US" sz="1200" dirty="0"/>
              <a:t>Diversity and Inclusion strategy	20</a:t>
            </a:r>
          </a:p>
          <a:p>
            <a:pPr marL="180975" lvl="0" indent="-180975">
              <a:lnSpc>
                <a:spcPts val="1340"/>
              </a:lnSpc>
              <a:spcBef>
                <a:spcPts val="0"/>
              </a:spcBef>
              <a:buClr>
                <a:srgbClr val="7D2A8D"/>
              </a:buClr>
              <a:buFont typeface="Arial" panose="020B0604020202020204" pitchFamily="34" charset="0"/>
              <a:buChar char="•"/>
              <a:tabLst>
                <a:tab pos="4398963" algn="l"/>
              </a:tabLst>
            </a:pPr>
            <a:r>
              <a:rPr lang="en-US" sz="1200" dirty="0"/>
              <a:t>Best practices for sustainability	21</a:t>
            </a:r>
          </a:p>
        </p:txBody>
      </p:sp>
      <p:cxnSp>
        <p:nvCxnSpPr>
          <p:cNvPr id="94" name="Straight Connector 93">
            <a:extLst>
              <a:ext uri="{FF2B5EF4-FFF2-40B4-BE49-F238E27FC236}">
                <a16:creationId xmlns:a16="http://schemas.microsoft.com/office/drawing/2014/main" id="{5A058B56-1843-03C3-C9AF-604B3CFFE4A7}"/>
              </a:ext>
            </a:extLst>
          </p:cNvPr>
          <p:cNvCxnSpPr>
            <a:cxnSpLocks/>
          </p:cNvCxnSpPr>
          <p:nvPr/>
        </p:nvCxnSpPr>
        <p:spPr>
          <a:xfrm>
            <a:off x="1029856" y="7398588"/>
            <a:ext cx="5580000" cy="0"/>
          </a:xfrm>
          <a:prstGeom prst="line">
            <a:avLst/>
          </a:prstGeom>
          <a:ln w="12700">
            <a:solidFill>
              <a:srgbClr val="EA0E8B"/>
            </a:solidFill>
            <a:prstDash val="solid"/>
          </a:ln>
        </p:spPr>
        <p:style>
          <a:lnRef idx="1">
            <a:schemeClr val="accent1"/>
          </a:lnRef>
          <a:fillRef idx="0">
            <a:schemeClr val="accent1"/>
          </a:fillRef>
          <a:effectRef idx="0">
            <a:schemeClr val="accent1"/>
          </a:effectRef>
          <a:fontRef idx="minor">
            <a:schemeClr val="tx1"/>
          </a:fontRef>
        </p:style>
      </p:cxnSp>
      <p:sp>
        <p:nvSpPr>
          <p:cNvPr id="97" name="Text Placeholder 8">
            <a:extLst>
              <a:ext uri="{FF2B5EF4-FFF2-40B4-BE49-F238E27FC236}">
                <a16:creationId xmlns:a16="http://schemas.microsoft.com/office/drawing/2014/main" id="{3ADEA19B-1167-4E42-7E66-ED040EF6C9E5}"/>
              </a:ext>
            </a:extLst>
          </p:cNvPr>
          <p:cNvSpPr txBox="1">
            <a:spLocks/>
          </p:cNvSpPr>
          <p:nvPr/>
        </p:nvSpPr>
        <p:spPr>
          <a:xfrm>
            <a:off x="1192818" y="8197754"/>
            <a:ext cx="648000" cy="348400"/>
          </a:xfrm>
          <a:prstGeom prst="rect">
            <a:avLst/>
          </a:prstGeom>
        </p:spPr>
        <p:txBody>
          <a:bodyPr vert="horz" lIns="91440" tIns="45720" rIns="91440" bIns="45720" rtlCol="0"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1" i="0" kern="1200">
                <a:solidFill>
                  <a:srgbClr val="EA0E8B"/>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2200" dirty="0">
                <a:solidFill>
                  <a:srgbClr val="7D2A8D"/>
                </a:solidFill>
              </a:rPr>
              <a:t>05</a:t>
            </a:r>
          </a:p>
        </p:txBody>
      </p:sp>
      <p:sp>
        <p:nvSpPr>
          <p:cNvPr id="98" name="Text Placeholder 17">
            <a:extLst>
              <a:ext uri="{FF2B5EF4-FFF2-40B4-BE49-F238E27FC236}">
                <a16:creationId xmlns:a16="http://schemas.microsoft.com/office/drawing/2014/main" id="{EEA447AE-4823-CE20-9010-4B8DD1C604BA}"/>
              </a:ext>
            </a:extLst>
          </p:cNvPr>
          <p:cNvSpPr txBox="1">
            <a:spLocks/>
          </p:cNvSpPr>
          <p:nvPr/>
        </p:nvSpPr>
        <p:spPr>
          <a:xfrm>
            <a:off x="1696507" y="8243005"/>
            <a:ext cx="4871533" cy="348400"/>
          </a:xfrm>
          <a:prstGeom prst="rect">
            <a:avLst/>
          </a:prstGeom>
        </p:spPr>
        <p:txBody>
          <a:bodyPr vert="horz" lIns="91440" tIns="45720" rIns="91440" bIns="45720" rtlCol="0" anchor="ctr">
            <a:noAutofit/>
          </a:bodyPr>
          <a:lstStyle>
            <a:lvl1pPr marL="0" indent="0" algn="l" defTabSz="2072941" rtl="0" eaLnBrk="1" latinLnBrk="0" hangingPunct="1">
              <a:lnSpc>
                <a:spcPct val="100000"/>
              </a:lnSpc>
              <a:spcBef>
                <a:spcPts val="2267"/>
              </a:spcBef>
              <a:buFont typeface="Arial" panose="020B0604020202020204" pitchFamily="34" charset="0"/>
              <a:buNone/>
              <a:defRPr sz="1400" b="0" i="0" kern="120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720"/>
              </a:lnSpc>
              <a:spcBef>
                <a:spcPts val="0"/>
              </a:spcBef>
              <a:tabLst>
                <a:tab pos="4398963" algn="l"/>
              </a:tabLst>
            </a:pPr>
            <a:r>
              <a:rPr lang="en-US" sz="1600" b="1" dirty="0">
                <a:solidFill>
                  <a:srgbClr val="EA0E8B"/>
                </a:solidFill>
              </a:rPr>
              <a:t>Promotion and impact	</a:t>
            </a:r>
            <a:r>
              <a:rPr lang="en-US" dirty="0"/>
              <a:t>23</a:t>
            </a:r>
          </a:p>
        </p:txBody>
      </p:sp>
      <p:sp>
        <p:nvSpPr>
          <p:cNvPr id="99" name="Text Placeholder 46">
            <a:extLst>
              <a:ext uri="{FF2B5EF4-FFF2-40B4-BE49-F238E27FC236}">
                <a16:creationId xmlns:a16="http://schemas.microsoft.com/office/drawing/2014/main" id="{25D6C43C-4075-1811-6026-2F1CB00E76B4}"/>
              </a:ext>
            </a:extLst>
          </p:cNvPr>
          <p:cNvSpPr txBox="1">
            <a:spLocks/>
          </p:cNvSpPr>
          <p:nvPr/>
        </p:nvSpPr>
        <p:spPr>
          <a:xfrm>
            <a:off x="1696506" y="8585169"/>
            <a:ext cx="4960962" cy="206168"/>
          </a:xfrm>
          <a:prstGeom prst="rect">
            <a:avLst/>
          </a:prstGeom>
        </p:spPr>
        <p:txBody>
          <a:bodyPr vert="horz" lIns="91440" tIns="45720" rIns="91440" bIns="45720" rtlCol="0" anchor="t">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kern="120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80975" indent="-180975">
              <a:lnSpc>
                <a:spcPts val="1340"/>
              </a:lnSpc>
              <a:spcBef>
                <a:spcPts val="0"/>
              </a:spcBef>
              <a:buClr>
                <a:srgbClr val="7D2A8D"/>
              </a:buClr>
              <a:buFont typeface="Arial" panose="020B0604020202020204" pitchFamily="34" charset="0"/>
              <a:buChar char="•"/>
              <a:tabLst>
                <a:tab pos="4398963" algn="l"/>
              </a:tabLst>
            </a:pPr>
            <a:r>
              <a:rPr lang="en-IE" sz="1200" u="none" strike="noStrike" dirty="0">
                <a:effectLst/>
                <a:latin typeface="Arial" panose="020B0604020202020204" pitchFamily="34" charset="0"/>
                <a:ea typeface="Arial" panose="020B0604020202020204" pitchFamily="34" charset="0"/>
              </a:rPr>
              <a:t>SCOPES DF chapter	23</a:t>
            </a:r>
            <a:endParaRPr lang="en-IE" sz="1200" u="none" strike="noStrike" dirty="0">
              <a:effectLst/>
              <a:latin typeface="Calibri" panose="020F0502020204030204" pitchFamily="34" charset="0"/>
              <a:ea typeface="Calibri" panose="020F0502020204030204" pitchFamily="34" charset="0"/>
            </a:endParaRPr>
          </a:p>
        </p:txBody>
      </p:sp>
      <p:cxnSp>
        <p:nvCxnSpPr>
          <p:cNvPr id="100" name="Straight Connector 99">
            <a:extLst>
              <a:ext uri="{FF2B5EF4-FFF2-40B4-BE49-F238E27FC236}">
                <a16:creationId xmlns:a16="http://schemas.microsoft.com/office/drawing/2014/main" id="{939A5C65-7AB0-255B-4AB9-DDCD03CF6AB4}"/>
              </a:ext>
            </a:extLst>
          </p:cNvPr>
          <p:cNvCxnSpPr>
            <a:cxnSpLocks/>
          </p:cNvCxnSpPr>
          <p:nvPr/>
        </p:nvCxnSpPr>
        <p:spPr>
          <a:xfrm>
            <a:off x="1029856" y="8544790"/>
            <a:ext cx="5580000" cy="0"/>
          </a:xfrm>
          <a:prstGeom prst="line">
            <a:avLst/>
          </a:prstGeom>
          <a:ln w="12700">
            <a:solidFill>
              <a:srgbClr val="EA0E8B"/>
            </a:solidFill>
            <a:prstDash val="solid"/>
          </a:ln>
        </p:spPr>
        <p:style>
          <a:lnRef idx="1">
            <a:schemeClr val="accent1"/>
          </a:lnRef>
          <a:fillRef idx="0">
            <a:schemeClr val="accent1"/>
          </a:fillRef>
          <a:effectRef idx="0">
            <a:schemeClr val="accent1"/>
          </a:effectRef>
          <a:fontRef idx="minor">
            <a:schemeClr val="tx1"/>
          </a:fontRef>
        </p:style>
      </p:cxnSp>
      <p:pic>
        <p:nvPicPr>
          <p:cNvPr id="10" name="Picture 9" descr="Blue text on a black background&#10;&#10;Description automatically generated">
            <a:extLst>
              <a:ext uri="{FF2B5EF4-FFF2-40B4-BE49-F238E27FC236}">
                <a16:creationId xmlns:a16="http://schemas.microsoft.com/office/drawing/2014/main" id="{8164D1B0-C561-F8C8-6FF2-4C819870809C}"/>
              </a:ext>
            </a:extLst>
          </p:cNvPr>
          <p:cNvPicPr>
            <a:picLocks noChangeAspect="1"/>
          </p:cNvPicPr>
          <p:nvPr/>
        </p:nvPicPr>
        <p:blipFill>
          <a:blip r:embed="rId3"/>
          <a:stretch>
            <a:fillRect/>
          </a:stretch>
        </p:blipFill>
        <p:spPr>
          <a:xfrm>
            <a:off x="1060696" y="9453303"/>
            <a:ext cx="1560244" cy="326512"/>
          </a:xfrm>
          <a:prstGeom prst="rect">
            <a:avLst/>
          </a:prstGeom>
        </p:spPr>
      </p:pic>
      <p:pic>
        <p:nvPicPr>
          <p:cNvPr id="12" name="Picture 11">
            <a:extLst>
              <a:ext uri="{FF2B5EF4-FFF2-40B4-BE49-F238E27FC236}">
                <a16:creationId xmlns:a16="http://schemas.microsoft.com/office/drawing/2014/main" id="{D40EB87B-19C6-A873-D050-054224B75C55}"/>
              </a:ext>
            </a:extLst>
          </p:cNvPr>
          <p:cNvPicPr>
            <a:picLocks noChangeAspect="1"/>
          </p:cNvPicPr>
          <p:nvPr/>
        </p:nvPicPr>
        <p:blipFill>
          <a:blip r:embed="rId4"/>
          <a:stretch>
            <a:fillRect/>
          </a:stretch>
        </p:blipFill>
        <p:spPr>
          <a:xfrm>
            <a:off x="2692202" y="9387957"/>
            <a:ext cx="2952772" cy="457203"/>
          </a:xfrm>
          <a:prstGeom prst="rect">
            <a:avLst/>
          </a:prstGeom>
        </p:spPr>
      </p:pic>
    </p:spTree>
    <p:extLst>
      <p:ext uri="{BB962C8B-B14F-4D97-AF65-F5344CB8AC3E}">
        <p14:creationId xmlns:p14="http://schemas.microsoft.com/office/powerpoint/2010/main" val="4010686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BC2D7-D8DD-CF7E-B60F-144A6DBCE41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3DABA7F-1AAB-E5E1-35FE-7B34ECCA47E5}"/>
              </a:ext>
            </a:extLst>
          </p:cNvPr>
          <p:cNvSpPr>
            <a:spLocks noGrp="1"/>
          </p:cNvSpPr>
          <p:nvPr>
            <p:ph type="body" sz="quarter" idx="47"/>
          </p:nvPr>
        </p:nvSpPr>
        <p:spPr>
          <a:xfrm>
            <a:off x="3039177" y="2165558"/>
            <a:ext cx="4045979" cy="3911644"/>
          </a:xfrm>
        </p:spPr>
        <p:txBody>
          <a:bodyPr/>
          <a:lstStyle/>
          <a:p>
            <a:pPr>
              <a:lnSpc>
                <a:spcPts val="1900"/>
              </a:lnSpc>
              <a:spcBef>
                <a:spcPts val="0"/>
              </a:spcBef>
            </a:pPr>
            <a:r>
              <a:rPr lang="en-US" sz="2000" dirty="0"/>
              <a:t>FabConnectHer</a:t>
            </a:r>
            <a:r>
              <a:rPr lang="en-US" sz="2000" b="0" dirty="0"/>
              <a:t> is an ERASMUS+ project aimed at empowering women and girls in </a:t>
            </a:r>
            <a:r>
              <a:rPr lang="en-US" sz="2000" dirty="0"/>
              <a:t>STEAM</a:t>
            </a:r>
            <a:r>
              <a:rPr lang="en-US" sz="2000" b="0" dirty="0"/>
              <a:t> (Science, Technology, Engineering, Arts, and Mathematics) through education, reemployment, and entrepreneurship. </a:t>
            </a:r>
          </a:p>
          <a:p>
            <a:pPr>
              <a:lnSpc>
                <a:spcPts val="1900"/>
              </a:lnSpc>
              <a:spcBef>
                <a:spcPts val="0"/>
              </a:spcBef>
            </a:pPr>
            <a:endParaRPr lang="en-US" sz="2000" b="0" dirty="0"/>
          </a:p>
          <a:p>
            <a:pPr>
              <a:lnSpc>
                <a:spcPts val="1600"/>
              </a:lnSpc>
              <a:spcBef>
                <a:spcPts val="0"/>
              </a:spcBef>
            </a:pPr>
            <a:endParaRPr lang="en-US" sz="1500" b="0" dirty="0"/>
          </a:p>
          <a:p>
            <a:pPr>
              <a:lnSpc>
                <a:spcPts val="1600"/>
              </a:lnSpc>
              <a:spcBef>
                <a:spcPts val="0"/>
              </a:spcBef>
            </a:pPr>
            <a:r>
              <a:rPr lang="en-US" sz="1500" b="0" dirty="0"/>
              <a:t>The project is working to tackle the </a:t>
            </a:r>
            <a:r>
              <a:rPr lang="en-US" sz="1500" dirty="0"/>
              <a:t>gender gap </a:t>
            </a:r>
            <a:r>
              <a:rPr lang="en-US" sz="1500" b="0" dirty="0"/>
              <a:t>by combining various approaches, such as </a:t>
            </a:r>
            <a:r>
              <a:rPr lang="en-US" sz="1500" dirty="0"/>
              <a:t>practical learning lessons, mentoring and role modelling</a:t>
            </a:r>
            <a:r>
              <a:rPr lang="en-US" sz="1500" b="0" dirty="0"/>
              <a:t>. </a:t>
            </a:r>
          </a:p>
          <a:p>
            <a:pPr>
              <a:lnSpc>
                <a:spcPts val="1600"/>
              </a:lnSpc>
            </a:pPr>
            <a:endParaRPr lang="en-US" sz="1500" b="0" dirty="0"/>
          </a:p>
          <a:p>
            <a:pPr>
              <a:lnSpc>
                <a:spcPts val="1600"/>
              </a:lnSpc>
            </a:pPr>
            <a:endParaRPr lang="en-US" sz="1500" b="0" dirty="0"/>
          </a:p>
          <a:p>
            <a:pPr>
              <a:lnSpc>
                <a:spcPts val="1600"/>
              </a:lnSpc>
            </a:pPr>
            <a:endParaRPr lang="en-US" sz="1500" b="0" dirty="0"/>
          </a:p>
        </p:txBody>
      </p:sp>
      <p:sp>
        <p:nvSpPr>
          <p:cNvPr id="5" name="Slide Number Placeholder 2">
            <a:extLst>
              <a:ext uri="{FF2B5EF4-FFF2-40B4-BE49-F238E27FC236}">
                <a16:creationId xmlns:a16="http://schemas.microsoft.com/office/drawing/2014/main" id="{2FF2AD48-1083-2827-BD26-FB787DA4B5A3}"/>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4</a:t>
            </a:fld>
            <a:endParaRPr lang="en-US" dirty="0"/>
          </a:p>
        </p:txBody>
      </p:sp>
      <p:sp>
        <p:nvSpPr>
          <p:cNvPr id="90" name="Rectangle 89">
            <a:extLst>
              <a:ext uri="{FF2B5EF4-FFF2-40B4-BE49-F238E27FC236}">
                <a16:creationId xmlns:a16="http://schemas.microsoft.com/office/drawing/2014/main" id="{0B613605-83AC-45ED-F5DB-D07A01CC6A39}"/>
              </a:ext>
            </a:extLst>
          </p:cNvPr>
          <p:cNvSpPr/>
          <p:nvPr/>
        </p:nvSpPr>
        <p:spPr>
          <a:xfrm>
            <a:off x="-1" y="5795607"/>
            <a:ext cx="2801491" cy="4896203"/>
          </a:xfrm>
          <a:prstGeom prst="rect">
            <a:avLst/>
          </a:prstGeom>
          <a:solidFill>
            <a:srgbClr val="7D2A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extBox 90">
            <a:extLst>
              <a:ext uri="{FF2B5EF4-FFF2-40B4-BE49-F238E27FC236}">
                <a16:creationId xmlns:a16="http://schemas.microsoft.com/office/drawing/2014/main" id="{27370106-B7AF-1215-B4F9-54B4E0FAA6B1}"/>
              </a:ext>
            </a:extLst>
          </p:cNvPr>
          <p:cNvSpPr txBox="1"/>
          <p:nvPr/>
        </p:nvSpPr>
        <p:spPr>
          <a:xfrm>
            <a:off x="393806" y="6214810"/>
            <a:ext cx="1993745" cy="742832"/>
          </a:xfrm>
          <a:prstGeom prst="rect">
            <a:avLst/>
          </a:prstGeom>
          <a:noFill/>
        </p:spPr>
        <p:txBody>
          <a:bodyPr wrap="square" rtlCol="0">
            <a:spAutoFit/>
          </a:bodyPr>
          <a:lstStyle/>
          <a:p>
            <a:pPr>
              <a:lnSpc>
                <a:spcPts val="1780"/>
              </a:lnSpc>
            </a:pPr>
            <a:r>
              <a:rPr lang="en-US" sz="1800" dirty="0">
                <a:solidFill>
                  <a:schemeClr val="bg1"/>
                </a:solidFill>
                <a:latin typeface="Calibri" panose="020F0502020204030204" pitchFamily="34" charset="0"/>
                <a:cs typeface="Calibri" panose="020F0502020204030204" pitchFamily="34" charset="0"/>
              </a:rPr>
              <a:t>Here are the </a:t>
            </a:r>
            <a:r>
              <a:rPr lang="en-US" sz="1800" b="1" dirty="0">
                <a:solidFill>
                  <a:schemeClr val="bg1"/>
                </a:solidFill>
                <a:latin typeface="Calibri" panose="020F0502020204030204" pitchFamily="34" charset="0"/>
                <a:cs typeface="Calibri" panose="020F0502020204030204" pitchFamily="34" charset="0"/>
              </a:rPr>
              <a:t>3 key project outputs</a:t>
            </a:r>
            <a:r>
              <a:rPr lang="en-US" sz="1800" dirty="0">
                <a:solidFill>
                  <a:schemeClr val="bg1"/>
                </a:solidFill>
                <a:latin typeface="Calibri" panose="020F0502020204030204" pitchFamily="34" charset="0"/>
                <a:cs typeface="Calibri" panose="020F0502020204030204" pitchFamily="34" charset="0"/>
              </a:rPr>
              <a:t>:</a:t>
            </a:r>
          </a:p>
          <a:p>
            <a:pPr>
              <a:lnSpc>
                <a:spcPts val="1380"/>
              </a:lnSpc>
            </a:pPr>
            <a:endParaRPr lang="en-US" sz="1600" dirty="0">
              <a:solidFill>
                <a:schemeClr val="bg1"/>
              </a:solidFill>
              <a:latin typeface="Calibri" panose="020F0502020204030204" pitchFamily="34" charset="0"/>
              <a:cs typeface="Calibri" panose="020F0502020204030204" pitchFamily="34" charset="0"/>
            </a:endParaRPr>
          </a:p>
        </p:txBody>
      </p:sp>
      <p:cxnSp>
        <p:nvCxnSpPr>
          <p:cNvPr id="92" name="Straight Connector 91">
            <a:extLst>
              <a:ext uri="{FF2B5EF4-FFF2-40B4-BE49-F238E27FC236}">
                <a16:creationId xmlns:a16="http://schemas.microsoft.com/office/drawing/2014/main" id="{02DE4099-2CDC-70E0-3E6C-4F28FE849F9A}"/>
              </a:ext>
            </a:extLst>
          </p:cNvPr>
          <p:cNvCxnSpPr>
            <a:cxnSpLocks/>
          </p:cNvCxnSpPr>
          <p:nvPr/>
        </p:nvCxnSpPr>
        <p:spPr>
          <a:xfrm>
            <a:off x="2819489" y="7409346"/>
            <a:ext cx="4727077" cy="0"/>
          </a:xfrm>
          <a:prstGeom prst="line">
            <a:avLst/>
          </a:prstGeom>
          <a:ln w="12700">
            <a:solidFill>
              <a:srgbClr val="2C6756"/>
            </a:solidFill>
            <a:prstDash val="sysDash"/>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75CBC771-1F3A-79AF-1E75-262759A69E90}"/>
              </a:ext>
            </a:extLst>
          </p:cNvPr>
          <p:cNvSpPr/>
          <p:nvPr/>
        </p:nvSpPr>
        <p:spPr>
          <a:xfrm>
            <a:off x="2540307" y="6194259"/>
            <a:ext cx="568800" cy="313508"/>
          </a:xfrm>
          <a:prstGeom prst="rect">
            <a:avLst/>
          </a:prstGeom>
          <a:solidFill>
            <a:srgbClr val="EA0E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6" name="Graphic 2">
            <a:extLst>
              <a:ext uri="{FF2B5EF4-FFF2-40B4-BE49-F238E27FC236}">
                <a16:creationId xmlns:a16="http://schemas.microsoft.com/office/drawing/2014/main" id="{C9203103-32A4-78A6-528F-F590E72E231F}"/>
              </a:ext>
            </a:extLst>
          </p:cNvPr>
          <p:cNvGrpSpPr/>
          <p:nvPr/>
        </p:nvGrpSpPr>
        <p:grpSpPr>
          <a:xfrm rot="21203070">
            <a:off x="-296808" y="8534307"/>
            <a:ext cx="1891493" cy="2549099"/>
            <a:chOff x="-2438426" y="3400425"/>
            <a:chExt cx="821276" cy="1106805"/>
          </a:xfrm>
        </p:grpSpPr>
        <p:sp>
          <p:nvSpPr>
            <p:cNvPr id="100" name="Freeform 99">
              <a:extLst>
                <a:ext uri="{FF2B5EF4-FFF2-40B4-BE49-F238E27FC236}">
                  <a16:creationId xmlns:a16="http://schemas.microsoft.com/office/drawing/2014/main" id="{C6601CF0-DE87-13E8-6A66-847D0D7FE29F}"/>
                </a:ext>
              </a:extLst>
            </p:cNvPr>
            <p:cNvSpPr/>
            <p:nvPr/>
          </p:nvSpPr>
          <p:spPr>
            <a:xfrm>
              <a:off x="-2438426" y="3558540"/>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58953806-FFF5-595F-8B72-EA59F63A8939}"/>
                </a:ext>
              </a:extLst>
            </p:cNvPr>
            <p:cNvSpPr/>
            <p:nvPr/>
          </p:nvSpPr>
          <p:spPr>
            <a:xfrm>
              <a:off x="-2438426" y="3400425"/>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dirty="0"/>
            </a:p>
          </p:txBody>
        </p:sp>
        <p:sp>
          <p:nvSpPr>
            <p:cNvPr id="103" name="Freeform 102">
              <a:extLst>
                <a:ext uri="{FF2B5EF4-FFF2-40B4-BE49-F238E27FC236}">
                  <a16:creationId xmlns:a16="http://schemas.microsoft.com/office/drawing/2014/main" id="{E257B126-576B-6F24-9392-F37DACF1B0F3}"/>
                </a:ext>
              </a:extLst>
            </p:cNvPr>
            <p:cNvSpPr/>
            <p:nvPr/>
          </p:nvSpPr>
          <p:spPr>
            <a:xfrm>
              <a:off x="-1890274" y="3874769"/>
              <a:ext cx="273124" cy="316230"/>
            </a:xfrm>
            <a:custGeom>
              <a:avLst/>
              <a:gdLst>
                <a:gd name="connsiteX0" fmla="*/ 273125 w 273124"/>
                <a:gd name="connsiteY0" fmla="*/ 0 h 316230"/>
                <a:gd name="connsiteX1" fmla="*/ 0 w 273124"/>
                <a:gd name="connsiteY1" fmla="*/ 158115 h 316230"/>
                <a:gd name="connsiteX2" fmla="*/ 273125 w 273124"/>
                <a:gd name="connsiteY2" fmla="*/ 316230 h 316230"/>
              </a:gdLst>
              <a:ahLst/>
              <a:cxnLst>
                <a:cxn ang="0">
                  <a:pos x="connsiteX0" y="connsiteY0"/>
                </a:cxn>
                <a:cxn ang="0">
                  <a:pos x="connsiteX1" y="connsiteY1"/>
                </a:cxn>
                <a:cxn ang="0">
                  <a:pos x="connsiteX2" y="connsiteY2"/>
                </a:cxn>
              </a:cxnLst>
              <a:rect l="l" t="t" r="r" b="b"/>
              <a:pathLst>
                <a:path w="273124" h="316230">
                  <a:moveTo>
                    <a:pt x="273125" y="0"/>
                  </a:moveTo>
                  <a:lnTo>
                    <a:pt x="0" y="158115"/>
                  </a:lnTo>
                  <a:lnTo>
                    <a:pt x="273125" y="316230"/>
                  </a:lnTo>
                  <a:close/>
                </a:path>
              </a:pathLst>
            </a:custGeom>
            <a:solidFill>
              <a:srgbClr val="BC0A78"/>
            </a:solidFill>
            <a:ln w="9512" cap="flat">
              <a:no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BF45BC12-AC60-2EC6-7438-1379AC576576}"/>
                </a:ext>
              </a:extLst>
            </p:cNvPr>
            <p:cNvSpPr/>
            <p:nvPr/>
          </p:nvSpPr>
          <p:spPr>
            <a:xfrm>
              <a:off x="-1890274" y="4032884"/>
              <a:ext cx="273124" cy="316230"/>
            </a:xfrm>
            <a:custGeom>
              <a:avLst/>
              <a:gdLst>
                <a:gd name="connsiteX0" fmla="*/ 0 w 273124"/>
                <a:gd name="connsiteY0" fmla="*/ 316230 h 316230"/>
                <a:gd name="connsiteX1" fmla="*/ 273125 w 273124"/>
                <a:gd name="connsiteY1" fmla="*/ 158115 h 316230"/>
                <a:gd name="connsiteX2" fmla="*/ 0 w 273124"/>
                <a:gd name="connsiteY2" fmla="*/ 0 h 316230"/>
              </a:gdLst>
              <a:ahLst/>
              <a:cxnLst>
                <a:cxn ang="0">
                  <a:pos x="connsiteX0" y="connsiteY0"/>
                </a:cxn>
                <a:cxn ang="0">
                  <a:pos x="connsiteX1" y="connsiteY1"/>
                </a:cxn>
                <a:cxn ang="0">
                  <a:pos x="connsiteX2" y="connsiteY2"/>
                </a:cxn>
              </a:cxnLst>
              <a:rect l="l" t="t" r="r" b="b"/>
              <a:pathLst>
                <a:path w="273124" h="316230">
                  <a:moveTo>
                    <a:pt x="0" y="316230"/>
                  </a:moveTo>
                  <a:lnTo>
                    <a:pt x="273125" y="158115"/>
                  </a:lnTo>
                  <a:lnTo>
                    <a:pt x="0" y="0"/>
                  </a:lnTo>
                  <a:close/>
                </a:path>
              </a:pathLst>
            </a:custGeom>
            <a:solidFill>
              <a:srgbClr val="E90989"/>
            </a:solidFill>
            <a:ln w="9512" cap="flat">
              <a:no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E1268352-0799-FE32-B001-9B7C75076C2E}"/>
                </a:ext>
              </a:extLst>
            </p:cNvPr>
            <p:cNvSpPr/>
            <p:nvPr/>
          </p:nvSpPr>
          <p:spPr>
            <a:xfrm>
              <a:off x="-2164350" y="3400425"/>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E90989"/>
            </a:solidFill>
            <a:ln w="9512" cap="flat">
              <a:no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CC92BF19-110D-8EA0-A79A-1DD69FAA9001}"/>
                </a:ext>
              </a:extLst>
            </p:cNvPr>
            <p:cNvSpPr/>
            <p:nvPr/>
          </p:nvSpPr>
          <p:spPr>
            <a:xfrm>
              <a:off x="-2164350" y="3558540"/>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BC0A78"/>
            </a:solidFill>
            <a:ln w="9512" cap="flat">
              <a:no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2779DAE7-D293-BFC5-F455-DF1A0A5871CC}"/>
                </a:ext>
              </a:extLst>
            </p:cNvPr>
            <p:cNvSpPr/>
            <p:nvPr/>
          </p:nvSpPr>
          <p:spPr>
            <a:xfrm>
              <a:off x="-2438426" y="3874769"/>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3ED457E0-2820-B4DC-1C56-C2F1FE222CD6}"/>
                </a:ext>
              </a:extLst>
            </p:cNvPr>
            <p:cNvSpPr/>
            <p:nvPr/>
          </p:nvSpPr>
          <p:spPr>
            <a:xfrm>
              <a:off x="-2438426" y="4032884"/>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BC335D17-EBCD-0226-86AE-AC26815B6E67}"/>
                </a:ext>
              </a:extLst>
            </p:cNvPr>
            <p:cNvSpPr/>
            <p:nvPr/>
          </p:nvSpPr>
          <p:spPr>
            <a:xfrm>
              <a:off x="-2438426" y="4191000"/>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451A54"/>
            </a:solidFill>
            <a:ln w="9512" cap="flat">
              <a:noFill/>
              <a:prstDash val="solid"/>
              <a:miter/>
            </a:ln>
          </p:spPr>
          <p:txBody>
            <a:bodyPr rtlCol="0" anchor="ctr"/>
            <a:lstStyle/>
            <a:p>
              <a:endParaRPr lang="en-US" dirty="0"/>
            </a:p>
          </p:txBody>
        </p:sp>
        <p:sp>
          <p:nvSpPr>
            <p:cNvPr id="112" name="Freeform 111">
              <a:extLst>
                <a:ext uri="{FF2B5EF4-FFF2-40B4-BE49-F238E27FC236}">
                  <a16:creationId xmlns:a16="http://schemas.microsoft.com/office/drawing/2014/main" id="{47BED2AE-6A87-DC26-F743-B4CB6345A7CD}"/>
                </a:ext>
              </a:extLst>
            </p:cNvPr>
            <p:cNvSpPr/>
            <p:nvPr/>
          </p:nvSpPr>
          <p:spPr>
            <a:xfrm>
              <a:off x="-2164350" y="4191000"/>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573568"/>
            </a:solidFill>
            <a:ln w="9512" cap="flat">
              <a:noFill/>
              <a:prstDash val="solid"/>
              <a:miter/>
            </a:ln>
          </p:spPr>
          <p:txBody>
            <a:bodyPr rtlCol="0" anchor="ctr"/>
            <a:lstStyle/>
            <a:p>
              <a:endParaRPr lang="en-US" dirty="0"/>
            </a:p>
          </p:txBody>
        </p:sp>
        <p:sp>
          <p:nvSpPr>
            <p:cNvPr id="113" name="Freeform 112">
              <a:extLst>
                <a:ext uri="{FF2B5EF4-FFF2-40B4-BE49-F238E27FC236}">
                  <a16:creationId xmlns:a16="http://schemas.microsoft.com/office/drawing/2014/main" id="{B15FBF4C-4789-F682-ABD5-C954FA275AFD}"/>
                </a:ext>
              </a:extLst>
            </p:cNvPr>
            <p:cNvSpPr/>
            <p:nvPr/>
          </p:nvSpPr>
          <p:spPr>
            <a:xfrm>
              <a:off x="-2438426" y="3716655"/>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451A54"/>
            </a:solidFill>
            <a:ln w="9512" cap="flat">
              <a:noFill/>
              <a:prstDash val="solid"/>
              <a:miter/>
            </a:ln>
          </p:spPr>
          <p:txBody>
            <a:bodyPr rtlCol="0" anchor="ctr"/>
            <a:lstStyle/>
            <a:p>
              <a:endParaRPr lang="en-US" dirty="0"/>
            </a:p>
          </p:txBody>
        </p:sp>
        <p:sp>
          <p:nvSpPr>
            <p:cNvPr id="114" name="Freeform 113">
              <a:extLst>
                <a:ext uri="{FF2B5EF4-FFF2-40B4-BE49-F238E27FC236}">
                  <a16:creationId xmlns:a16="http://schemas.microsoft.com/office/drawing/2014/main" id="{C1D5BA7F-713B-16DA-CF1E-50288482FBD8}"/>
                </a:ext>
              </a:extLst>
            </p:cNvPr>
            <p:cNvSpPr/>
            <p:nvPr/>
          </p:nvSpPr>
          <p:spPr>
            <a:xfrm>
              <a:off x="-1890274" y="3558540"/>
              <a:ext cx="273124" cy="316229"/>
            </a:xfrm>
            <a:custGeom>
              <a:avLst/>
              <a:gdLst>
                <a:gd name="connsiteX0" fmla="*/ 273125 w 273124"/>
                <a:gd name="connsiteY0" fmla="*/ 0 h 316229"/>
                <a:gd name="connsiteX1" fmla="*/ 0 w 273124"/>
                <a:gd name="connsiteY1" fmla="*/ 158115 h 316229"/>
                <a:gd name="connsiteX2" fmla="*/ 273125 w 273124"/>
                <a:gd name="connsiteY2" fmla="*/ 316230 h 316229"/>
              </a:gdLst>
              <a:ahLst/>
              <a:cxnLst>
                <a:cxn ang="0">
                  <a:pos x="connsiteX0" y="connsiteY0"/>
                </a:cxn>
                <a:cxn ang="0">
                  <a:pos x="connsiteX1" y="connsiteY1"/>
                </a:cxn>
                <a:cxn ang="0">
                  <a:pos x="connsiteX2" y="connsiteY2"/>
                </a:cxn>
              </a:cxnLst>
              <a:rect l="l" t="t" r="r" b="b"/>
              <a:pathLst>
                <a:path w="273124" h="316229">
                  <a:moveTo>
                    <a:pt x="273125" y="0"/>
                  </a:moveTo>
                  <a:lnTo>
                    <a:pt x="0" y="158115"/>
                  </a:lnTo>
                  <a:lnTo>
                    <a:pt x="273125" y="316230"/>
                  </a:lnTo>
                  <a:close/>
                </a:path>
              </a:pathLst>
            </a:custGeom>
            <a:solidFill>
              <a:srgbClr val="451A54"/>
            </a:solidFill>
            <a:ln w="9512" cap="flat">
              <a:noFill/>
              <a:prstDash val="solid"/>
              <a:miter/>
            </a:ln>
          </p:spPr>
          <p:txBody>
            <a:bodyPr rtlCol="0" anchor="ctr"/>
            <a:lstStyle/>
            <a:p>
              <a:endParaRPr lang="en-US" dirty="0"/>
            </a:p>
          </p:txBody>
        </p:sp>
        <p:sp>
          <p:nvSpPr>
            <p:cNvPr id="118" name="Freeform 117">
              <a:extLst>
                <a:ext uri="{FF2B5EF4-FFF2-40B4-BE49-F238E27FC236}">
                  <a16:creationId xmlns:a16="http://schemas.microsoft.com/office/drawing/2014/main" id="{FD41A73C-734D-4514-41C7-68C621AC589E}"/>
                </a:ext>
              </a:extLst>
            </p:cNvPr>
            <p:cNvSpPr/>
            <p:nvPr/>
          </p:nvSpPr>
          <p:spPr>
            <a:xfrm>
              <a:off x="-2164350" y="371665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A63CBC"/>
            </a:solidFill>
            <a:ln w="9512" cap="flat">
              <a:noFill/>
              <a:prstDash val="solid"/>
              <a:miter/>
            </a:ln>
          </p:spPr>
          <p:txBody>
            <a:bodyPr rtlCol="0" anchor="ctr"/>
            <a:lstStyle/>
            <a:p>
              <a:endParaRPr lang="en-US" dirty="0"/>
            </a:p>
          </p:txBody>
        </p:sp>
        <p:sp>
          <p:nvSpPr>
            <p:cNvPr id="119" name="Freeform 118">
              <a:extLst>
                <a:ext uri="{FF2B5EF4-FFF2-40B4-BE49-F238E27FC236}">
                  <a16:creationId xmlns:a16="http://schemas.microsoft.com/office/drawing/2014/main" id="{F25A630B-4E8C-5FA6-64C7-0B10F6939641}"/>
                </a:ext>
              </a:extLst>
            </p:cNvPr>
            <p:cNvSpPr/>
            <p:nvPr/>
          </p:nvSpPr>
          <p:spPr>
            <a:xfrm>
              <a:off x="-1890274" y="3716655"/>
              <a:ext cx="273124" cy="316229"/>
            </a:xfrm>
            <a:custGeom>
              <a:avLst/>
              <a:gdLst>
                <a:gd name="connsiteX0" fmla="*/ 0 w 273124"/>
                <a:gd name="connsiteY0" fmla="*/ 316230 h 316229"/>
                <a:gd name="connsiteX1" fmla="*/ 273125 w 273124"/>
                <a:gd name="connsiteY1" fmla="*/ 158115 h 316229"/>
                <a:gd name="connsiteX2" fmla="*/ 0 w 273124"/>
                <a:gd name="connsiteY2" fmla="*/ 0 h 316229"/>
              </a:gdLst>
              <a:ahLst/>
              <a:cxnLst>
                <a:cxn ang="0">
                  <a:pos x="connsiteX0" y="connsiteY0"/>
                </a:cxn>
                <a:cxn ang="0">
                  <a:pos x="connsiteX1" y="connsiteY1"/>
                </a:cxn>
                <a:cxn ang="0">
                  <a:pos x="connsiteX2" y="connsiteY2"/>
                </a:cxn>
              </a:cxnLst>
              <a:rect l="l" t="t" r="r" b="b"/>
              <a:pathLst>
                <a:path w="273124" h="316229">
                  <a:moveTo>
                    <a:pt x="0" y="316230"/>
                  </a:moveTo>
                  <a:lnTo>
                    <a:pt x="273125" y="158115"/>
                  </a:lnTo>
                  <a:lnTo>
                    <a:pt x="0" y="0"/>
                  </a:lnTo>
                  <a:close/>
                </a:path>
              </a:pathLst>
            </a:custGeom>
            <a:solidFill>
              <a:srgbClr val="7E2A8C"/>
            </a:solidFill>
            <a:ln w="9512" cap="flat">
              <a:noFill/>
              <a:prstDash val="solid"/>
              <a:miter/>
            </a:ln>
          </p:spPr>
          <p:txBody>
            <a:bodyPr rtlCol="0" anchor="ctr"/>
            <a:lstStyle/>
            <a:p>
              <a:endParaRPr lang="en-US" dirty="0"/>
            </a:p>
          </p:txBody>
        </p:sp>
      </p:grpSp>
      <p:sp>
        <p:nvSpPr>
          <p:cNvPr id="120" name="Rectangle 119">
            <a:extLst>
              <a:ext uri="{FF2B5EF4-FFF2-40B4-BE49-F238E27FC236}">
                <a16:creationId xmlns:a16="http://schemas.microsoft.com/office/drawing/2014/main" id="{0CEB287D-85A7-0CD8-EC8E-B2A832F19149}"/>
              </a:ext>
            </a:extLst>
          </p:cNvPr>
          <p:cNvSpPr/>
          <p:nvPr/>
        </p:nvSpPr>
        <p:spPr>
          <a:xfrm>
            <a:off x="2540307" y="7548717"/>
            <a:ext cx="568800" cy="313200"/>
          </a:xfrm>
          <a:prstGeom prst="rect">
            <a:avLst/>
          </a:prstGeom>
          <a:solidFill>
            <a:srgbClr val="EA0E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ectangle 121">
            <a:extLst>
              <a:ext uri="{FF2B5EF4-FFF2-40B4-BE49-F238E27FC236}">
                <a16:creationId xmlns:a16="http://schemas.microsoft.com/office/drawing/2014/main" id="{28CACBF7-6469-BD99-693C-CC3670C9EC9D}"/>
              </a:ext>
            </a:extLst>
          </p:cNvPr>
          <p:cNvSpPr/>
          <p:nvPr/>
        </p:nvSpPr>
        <p:spPr>
          <a:xfrm>
            <a:off x="2540307" y="8583848"/>
            <a:ext cx="568800" cy="313508"/>
          </a:xfrm>
          <a:prstGeom prst="rect">
            <a:avLst/>
          </a:prstGeom>
          <a:solidFill>
            <a:srgbClr val="EA0E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TextBox 122">
            <a:extLst>
              <a:ext uri="{FF2B5EF4-FFF2-40B4-BE49-F238E27FC236}">
                <a16:creationId xmlns:a16="http://schemas.microsoft.com/office/drawing/2014/main" id="{6297E347-E21F-18A3-1116-835F80D517BD}"/>
              </a:ext>
            </a:extLst>
          </p:cNvPr>
          <p:cNvSpPr txBox="1"/>
          <p:nvPr/>
        </p:nvSpPr>
        <p:spPr>
          <a:xfrm>
            <a:off x="2695267" y="6220754"/>
            <a:ext cx="4492301" cy="3852337"/>
          </a:xfrm>
          <a:prstGeom prst="rect">
            <a:avLst/>
          </a:prstGeom>
          <a:noFill/>
        </p:spPr>
        <p:txBody>
          <a:bodyPr wrap="square" rtlCol="0">
            <a:spAutoFit/>
          </a:bodyPr>
          <a:lstStyle/>
          <a:p>
            <a:pPr>
              <a:lnSpc>
                <a:spcPts val="1580"/>
              </a:lnSpc>
            </a:pPr>
            <a:r>
              <a:rPr lang="en-US" sz="1600" b="1" dirty="0">
                <a:solidFill>
                  <a:schemeClr val="bg1"/>
                </a:solidFill>
                <a:latin typeface="Calibri" panose="020F0502020204030204" pitchFamily="34" charset="0"/>
                <a:cs typeface="Calibri" panose="020F0502020204030204" pitchFamily="34" charset="0"/>
              </a:rPr>
              <a:t>01	  </a:t>
            </a:r>
            <a:r>
              <a:rPr lang="en-US" sz="1600" b="1" dirty="0">
                <a:solidFill>
                  <a:srgbClr val="EA0E8B"/>
                </a:solidFill>
                <a:latin typeface="Calibri" panose="020F0502020204030204" pitchFamily="34" charset="0"/>
                <a:cs typeface="Calibri" panose="020F0502020204030204" pitchFamily="34" charset="0"/>
              </a:rPr>
              <a:t>HANDS ON Open Education Resources (OERS) </a:t>
            </a:r>
          </a:p>
          <a:p>
            <a:pPr marL="447675"/>
            <a:endParaRPr lang="en-US" sz="500" dirty="0">
              <a:solidFill>
                <a:srgbClr val="262626"/>
              </a:solidFill>
              <a:latin typeface="Calibri" panose="020F0502020204030204" pitchFamily="34" charset="0"/>
              <a:cs typeface="Calibri" panose="020F0502020204030204" pitchFamily="34" charset="0"/>
            </a:endParaRPr>
          </a:p>
          <a:p>
            <a:pPr marL="447675">
              <a:lnSpc>
                <a:spcPts val="1220"/>
              </a:lnSpc>
            </a:pPr>
            <a:r>
              <a:rPr lang="en-US" sz="1150" dirty="0">
                <a:solidFill>
                  <a:srgbClr val="262626"/>
                </a:solidFill>
                <a:latin typeface="Calibri" panose="020F0502020204030204" pitchFamily="34" charset="0"/>
                <a:cs typeface="Calibri" panose="020F0502020204030204" pitchFamily="34" charset="0"/>
              </a:rPr>
              <a:t>Provides practical resources for educators to implement tailored activities to different age groups in three Learning Pathways, including Hands-on exploratory path for girls aged 8–15, Career-focused programmes for young women 15+, and entrepreneurship training for women innovators 25+.</a:t>
            </a:r>
          </a:p>
          <a:p>
            <a:pPr marL="323850">
              <a:lnSpc>
                <a:spcPts val="1220"/>
              </a:lnSpc>
            </a:pPr>
            <a:endParaRPr lang="en-US" sz="1100" dirty="0">
              <a:solidFill>
                <a:srgbClr val="262626"/>
              </a:solidFill>
              <a:latin typeface="Calibri" panose="020F0502020204030204" pitchFamily="34" charset="0"/>
              <a:cs typeface="Calibri" panose="020F0502020204030204" pitchFamily="34" charset="0"/>
            </a:endParaRPr>
          </a:p>
          <a:p>
            <a:pPr marL="323850">
              <a:lnSpc>
                <a:spcPts val="1220"/>
              </a:lnSpc>
            </a:pPr>
            <a:endParaRPr lang="en-US" sz="1100" dirty="0">
              <a:solidFill>
                <a:srgbClr val="262626"/>
              </a:solidFill>
              <a:latin typeface="Calibri" panose="020F0502020204030204" pitchFamily="34" charset="0"/>
              <a:cs typeface="Calibri" panose="020F0502020204030204" pitchFamily="34" charset="0"/>
            </a:endParaRPr>
          </a:p>
          <a:p>
            <a:pPr>
              <a:lnSpc>
                <a:spcPts val="1580"/>
              </a:lnSpc>
            </a:pPr>
            <a:r>
              <a:rPr lang="en-US" sz="1600" b="1" dirty="0">
                <a:solidFill>
                  <a:schemeClr val="bg1"/>
                </a:solidFill>
                <a:latin typeface="Calibri" panose="020F0502020204030204" pitchFamily="34" charset="0"/>
                <a:cs typeface="Calibri" panose="020F0502020204030204" pitchFamily="34" charset="0"/>
              </a:rPr>
              <a:t>02	  </a:t>
            </a:r>
            <a:r>
              <a:rPr lang="en-US" sz="1600" b="1" dirty="0" err="1">
                <a:solidFill>
                  <a:srgbClr val="EA0E8B"/>
                </a:solidFill>
                <a:latin typeface="Calibri" panose="020F0502020204030204" pitchFamily="34" charset="0"/>
                <a:cs typeface="Calibri" panose="020F0502020204030204" pitchFamily="34" charset="0"/>
              </a:rPr>
              <a:t>MentHER</a:t>
            </a:r>
            <a:r>
              <a:rPr lang="en-US" sz="1600" b="1" dirty="0">
                <a:solidFill>
                  <a:srgbClr val="EA0E8B"/>
                </a:solidFill>
                <a:latin typeface="Calibri" panose="020F0502020204030204" pitchFamily="34" charset="0"/>
                <a:cs typeface="Calibri" panose="020F0502020204030204" pitchFamily="34" charset="0"/>
              </a:rPr>
              <a:t> Program</a:t>
            </a:r>
          </a:p>
          <a:p>
            <a:pPr marL="447675"/>
            <a:endParaRPr lang="en-US" sz="600" dirty="0">
              <a:solidFill>
                <a:srgbClr val="262626"/>
              </a:solidFill>
              <a:latin typeface="Calibri" panose="020F0502020204030204" pitchFamily="34" charset="0"/>
              <a:cs typeface="Calibri" panose="020F0502020204030204" pitchFamily="34" charset="0"/>
            </a:endParaRPr>
          </a:p>
          <a:p>
            <a:pPr marL="447675">
              <a:lnSpc>
                <a:spcPts val="1220"/>
              </a:lnSpc>
            </a:pPr>
            <a:r>
              <a:rPr lang="en-US" sz="1150" dirty="0">
                <a:solidFill>
                  <a:srgbClr val="262626"/>
                </a:solidFill>
                <a:latin typeface="Calibri" panose="020F0502020204030204" pitchFamily="34" charset="0"/>
                <a:cs typeface="Calibri" panose="020F0502020204030204" pitchFamily="34" charset="0"/>
              </a:rPr>
              <a:t>Connects female professionals in STEAM with students to provide personalized mentorship, fostering skill-building, career exploration, and a supportive learning environment.</a:t>
            </a:r>
          </a:p>
          <a:p>
            <a:pPr marL="323850">
              <a:lnSpc>
                <a:spcPts val="1220"/>
              </a:lnSpc>
            </a:pPr>
            <a:endParaRPr lang="en-US" sz="1100" dirty="0">
              <a:solidFill>
                <a:srgbClr val="262626"/>
              </a:solidFill>
              <a:latin typeface="Calibri" panose="020F0502020204030204" pitchFamily="34" charset="0"/>
              <a:cs typeface="Calibri" panose="020F0502020204030204" pitchFamily="34" charset="0"/>
            </a:endParaRPr>
          </a:p>
          <a:p>
            <a:pPr marL="323850">
              <a:lnSpc>
                <a:spcPts val="1220"/>
              </a:lnSpc>
            </a:pPr>
            <a:endParaRPr lang="en-US" sz="1100" dirty="0">
              <a:solidFill>
                <a:srgbClr val="262626"/>
              </a:solidFill>
              <a:latin typeface="Calibri" panose="020F0502020204030204" pitchFamily="34" charset="0"/>
              <a:cs typeface="Calibri" panose="020F0502020204030204" pitchFamily="34" charset="0"/>
            </a:endParaRPr>
          </a:p>
          <a:p>
            <a:pPr>
              <a:lnSpc>
                <a:spcPts val="1580"/>
              </a:lnSpc>
            </a:pPr>
            <a:r>
              <a:rPr lang="en-US" sz="1600" b="1" dirty="0">
                <a:solidFill>
                  <a:schemeClr val="bg1"/>
                </a:solidFill>
                <a:latin typeface="Calibri" panose="020F0502020204030204" pitchFamily="34" charset="0"/>
                <a:cs typeface="Calibri" panose="020F0502020204030204" pitchFamily="34" charset="0"/>
              </a:rPr>
              <a:t>03	    </a:t>
            </a:r>
            <a:r>
              <a:rPr lang="en-US" sz="1600" b="1" dirty="0">
                <a:solidFill>
                  <a:srgbClr val="EA0E8B"/>
                </a:solidFill>
                <a:latin typeface="Calibri" panose="020F0502020204030204" pitchFamily="34" charset="0"/>
                <a:cs typeface="Calibri" panose="020F0502020204030204" pitchFamily="34" charset="0"/>
              </a:rPr>
              <a:t>EU Lab-to-Lab Educators Forum</a:t>
            </a:r>
          </a:p>
          <a:p>
            <a:pPr marL="447675"/>
            <a:endParaRPr lang="en-US" sz="600" dirty="0">
              <a:solidFill>
                <a:srgbClr val="262626"/>
              </a:solidFill>
              <a:latin typeface="Calibri" panose="020F0502020204030204" pitchFamily="34" charset="0"/>
              <a:cs typeface="Calibri" panose="020F0502020204030204" pitchFamily="34" charset="0"/>
            </a:endParaRPr>
          </a:p>
          <a:p>
            <a:pPr marL="444500">
              <a:lnSpc>
                <a:spcPts val="1220"/>
              </a:lnSpc>
            </a:pPr>
            <a:r>
              <a:rPr lang="en-US" sz="1150" dirty="0">
                <a:solidFill>
                  <a:srgbClr val="262626"/>
                </a:solidFill>
                <a:latin typeface="Calibri" panose="020F0502020204030204" pitchFamily="34" charset="0"/>
                <a:cs typeface="Calibri" panose="020F0502020204030204" pitchFamily="34" charset="0"/>
              </a:rPr>
              <a:t>Establishes a collaborative ecosystem among Fab Labs across Europe to share knowledge and co-create innovative solutions, culminating in a challenge to develop practical prototypes.</a:t>
            </a:r>
          </a:p>
          <a:p>
            <a:pPr marL="323850">
              <a:lnSpc>
                <a:spcPts val="1220"/>
              </a:lnSpc>
            </a:pPr>
            <a:endParaRPr lang="en-US" sz="1100" dirty="0">
              <a:solidFill>
                <a:srgbClr val="262626"/>
              </a:solidFill>
              <a:latin typeface="Calibri" panose="020F0502020204030204" pitchFamily="34" charset="0"/>
              <a:cs typeface="Calibri" panose="020F0502020204030204" pitchFamily="34" charset="0"/>
            </a:endParaRPr>
          </a:p>
          <a:p>
            <a:pPr marL="323850">
              <a:lnSpc>
                <a:spcPts val="1220"/>
              </a:lnSpc>
            </a:pPr>
            <a:endParaRPr lang="en-US" sz="1100" dirty="0">
              <a:solidFill>
                <a:srgbClr val="262626"/>
              </a:solidFill>
              <a:latin typeface="Calibri" panose="020F0502020204030204" pitchFamily="34" charset="0"/>
              <a:cs typeface="Calibri" panose="020F0502020204030204" pitchFamily="34" charset="0"/>
            </a:endParaRPr>
          </a:p>
          <a:p>
            <a:pPr>
              <a:lnSpc>
                <a:spcPts val="1220"/>
              </a:lnSpc>
            </a:pPr>
            <a:endParaRPr lang="en-US" sz="1100" dirty="0">
              <a:solidFill>
                <a:srgbClr val="262626"/>
              </a:solidFill>
              <a:latin typeface="Calibri" panose="020F0502020204030204" pitchFamily="34" charset="0"/>
              <a:cs typeface="Calibri" panose="020F0502020204030204" pitchFamily="34" charset="0"/>
            </a:endParaRPr>
          </a:p>
        </p:txBody>
      </p:sp>
      <p:grpSp>
        <p:nvGrpSpPr>
          <p:cNvPr id="124" name="Graphic 2">
            <a:extLst>
              <a:ext uri="{FF2B5EF4-FFF2-40B4-BE49-F238E27FC236}">
                <a16:creationId xmlns:a16="http://schemas.microsoft.com/office/drawing/2014/main" id="{266EC182-E5FD-D4C1-FDD7-5F8724C65F7A}"/>
              </a:ext>
            </a:extLst>
          </p:cNvPr>
          <p:cNvGrpSpPr/>
          <p:nvPr/>
        </p:nvGrpSpPr>
        <p:grpSpPr>
          <a:xfrm rot="18250907">
            <a:off x="7031880" y="4199631"/>
            <a:ext cx="1891493" cy="2549099"/>
            <a:chOff x="-2438426" y="3400425"/>
            <a:chExt cx="821276" cy="1106805"/>
          </a:xfrm>
        </p:grpSpPr>
        <p:sp>
          <p:nvSpPr>
            <p:cNvPr id="125" name="Freeform 124">
              <a:extLst>
                <a:ext uri="{FF2B5EF4-FFF2-40B4-BE49-F238E27FC236}">
                  <a16:creationId xmlns:a16="http://schemas.microsoft.com/office/drawing/2014/main" id="{0F30DCF3-77D3-5180-82D4-761D02CE881C}"/>
                </a:ext>
              </a:extLst>
            </p:cNvPr>
            <p:cNvSpPr/>
            <p:nvPr/>
          </p:nvSpPr>
          <p:spPr>
            <a:xfrm>
              <a:off x="-2438426" y="3558540"/>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2CAB88BE-0F7A-89ED-3288-9096A90CA99D}"/>
                </a:ext>
              </a:extLst>
            </p:cNvPr>
            <p:cNvSpPr/>
            <p:nvPr/>
          </p:nvSpPr>
          <p:spPr>
            <a:xfrm>
              <a:off x="-2438426" y="3400425"/>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FE065C24-8F03-1F79-7CC5-C415557FB637}"/>
                </a:ext>
              </a:extLst>
            </p:cNvPr>
            <p:cNvSpPr/>
            <p:nvPr/>
          </p:nvSpPr>
          <p:spPr>
            <a:xfrm>
              <a:off x="-1890274" y="3874769"/>
              <a:ext cx="273124" cy="316230"/>
            </a:xfrm>
            <a:custGeom>
              <a:avLst/>
              <a:gdLst>
                <a:gd name="connsiteX0" fmla="*/ 273125 w 273124"/>
                <a:gd name="connsiteY0" fmla="*/ 0 h 316230"/>
                <a:gd name="connsiteX1" fmla="*/ 0 w 273124"/>
                <a:gd name="connsiteY1" fmla="*/ 158115 h 316230"/>
                <a:gd name="connsiteX2" fmla="*/ 273125 w 273124"/>
                <a:gd name="connsiteY2" fmla="*/ 316230 h 316230"/>
              </a:gdLst>
              <a:ahLst/>
              <a:cxnLst>
                <a:cxn ang="0">
                  <a:pos x="connsiteX0" y="connsiteY0"/>
                </a:cxn>
                <a:cxn ang="0">
                  <a:pos x="connsiteX1" y="connsiteY1"/>
                </a:cxn>
                <a:cxn ang="0">
                  <a:pos x="connsiteX2" y="connsiteY2"/>
                </a:cxn>
              </a:cxnLst>
              <a:rect l="l" t="t" r="r" b="b"/>
              <a:pathLst>
                <a:path w="273124" h="316230">
                  <a:moveTo>
                    <a:pt x="273125" y="0"/>
                  </a:moveTo>
                  <a:lnTo>
                    <a:pt x="0" y="158115"/>
                  </a:lnTo>
                  <a:lnTo>
                    <a:pt x="273125" y="316230"/>
                  </a:lnTo>
                  <a:close/>
                </a:path>
              </a:pathLst>
            </a:custGeom>
            <a:solidFill>
              <a:srgbClr val="BC0A78"/>
            </a:solidFill>
            <a:ln w="9512"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BFCC9FC1-01E3-AD15-8BBB-B926A4FC8F70}"/>
                </a:ext>
              </a:extLst>
            </p:cNvPr>
            <p:cNvSpPr/>
            <p:nvPr/>
          </p:nvSpPr>
          <p:spPr>
            <a:xfrm>
              <a:off x="-1890274" y="4032884"/>
              <a:ext cx="273124" cy="316230"/>
            </a:xfrm>
            <a:custGeom>
              <a:avLst/>
              <a:gdLst>
                <a:gd name="connsiteX0" fmla="*/ 0 w 273124"/>
                <a:gd name="connsiteY0" fmla="*/ 316230 h 316230"/>
                <a:gd name="connsiteX1" fmla="*/ 273125 w 273124"/>
                <a:gd name="connsiteY1" fmla="*/ 158115 h 316230"/>
                <a:gd name="connsiteX2" fmla="*/ 0 w 273124"/>
                <a:gd name="connsiteY2" fmla="*/ 0 h 316230"/>
              </a:gdLst>
              <a:ahLst/>
              <a:cxnLst>
                <a:cxn ang="0">
                  <a:pos x="connsiteX0" y="connsiteY0"/>
                </a:cxn>
                <a:cxn ang="0">
                  <a:pos x="connsiteX1" y="connsiteY1"/>
                </a:cxn>
                <a:cxn ang="0">
                  <a:pos x="connsiteX2" y="connsiteY2"/>
                </a:cxn>
              </a:cxnLst>
              <a:rect l="l" t="t" r="r" b="b"/>
              <a:pathLst>
                <a:path w="273124" h="316230">
                  <a:moveTo>
                    <a:pt x="0" y="316230"/>
                  </a:moveTo>
                  <a:lnTo>
                    <a:pt x="273125" y="158115"/>
                  </a:lnTo>
                  <a:lnTo>
                    <a:pt x="0" y="0"/>
                  </a:lnTo>
                  <a:close/>
                </a:path>
              </a:pathLst>
            </a:custGeom>
            <a:solidFill>
              <a:srgbClr val="E90989"/>
            </a:solidFill>
            <a:ln w="9512"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5E6B465A-A93C-8308-79A2-F023C936E43B}"/>
                </a:ext>
              </a:extLst>
            </p:cNvPr>
            <p:cNvSpPr/>
            <p:nvPr/>
          </p:nvSpPr>
          <p:spPr>
            <a:xfrm>
              <a:off x="-2164350" y="3400425"/>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E90989"/>
            </a:solidFill>
            <a:ln w="9512"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06192347-B94C-AE58-AA83-655D465A6F9D}"/>
                </a:ext>
              </a:extLst>
            </p:cNvPr>
            <p:cNvSpPr/>
            <p:nvPr/>
          </p:nvSpPr>
          <p:spPr>
            <a:xfrm>
              <a:off x="-2164350" y="3558540"/>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BC0A78"/>
            </a:solidFill>
            <a:ln w="9512"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1A70B01E-9F71-255C-3296-C26A84D8D1CD}"/>
                </a:ext>
              </a:extLst>
            </p:cNvPr>
            <p:cNvSpPr/>
            <p:nvPr/>
          </p:nvSpPr>
          <p:spPr>
            <a:xfrm>
              <a:off x="-2438426" y="3874769"/>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17AECBA0-836C-98EC-63FF-F28178A561F0}"/>
                </a:ext>
              </a:extLst>
            </p:cNvPr>
            <p:cNvSpPr/>
            <p:nvPr/>
          </p:nvSpPr>
          <p:spPr>
            <a:xfrm>
              <a:off x="-2438426" y="4032884"/>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9CC27D9E-7923-9FE3-9FF4-BF92CC5880A0}"/>
                </a:ext>
              </a:extLst>
            </p:cNvPr>
            <p:cNvSpPr/>
            <p:nvPr/>
          </p:nvSpPr>
          <p:spPr>
            <a:xfrm>
              <a:off x="-2438426" y="4191000"/>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451A54"/>
            </a:solidFill>
            <a:ln w="9512"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7B8D394B-660D-D1FC-BBA4-A94BBDD912C3}"/>
                </a:ext>
              </a:extLst>
            </p:cNvPr>
            <p:cNvSpPr/>
            <p:nvPr/>
          </p:nvSpPr>
          <p:spPr>
            <a:xfrm>
              <a:off x="-2164350" y="4191000"/>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573568"/>
            </a:solidFill>
            <a:ln w="9512"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E14F66D1-8A5F-9CC5-1501-4FDC645A788B}"/>
                </a:ext>
              </a:extLst>
            </p:cNvPr>
            <p:cNvSpPr/>
            <p:nvPr/>
          </p:nvSpPr>
          <p:spPr>
            <a:xfrm>
              <a:off x="-1890274" y="3558540"/>
              <a:ext cx="273124" cy="316229"/>
            </a:xfrm>
            <a:custGeom>
              <a:avLst/>
              <a:gdLst>
                <a:gd name="connsiteX0" fmla="*/ 273125 w 273124"/>
                <a:gd name="connsiteY0" fmla="*/ 0 h 316229"/>
                <a:gd name="connsiteX1" fmla="*/ 0 w 273124"/>
                <a:gd name="connsiteY1" fmla="*/ 158115 h 316229"/>
                <a:gd name="connsiteX2" fmla="*/ 273125 w 273124"/>
                <a:gd name="connsiteY2" fmla="*/ 316230 h 316229"/>
              </a:gdLst>
              <a:ahLst/>
              <a:cxnLst>
                <a:cxn ang="0">
                  <a:pos x="connsiteX0" y="connsiteY0"/>
                </a:cxn>
                <a:cxn ang="0">
                  <a:pos x="connsiteX1" y="connsiteY1"/>
                </a:cxn>
                <a:cxn ang="0">
                  <a:pos x="connsiteX2" y="connsiteY2"/>
                </a:cxn>
              </a:cxnLst>
              <a:rect l="l" t="t" r="r" b="b"/>
              <a:pathLst>
                <a:path w="273124" h="316229">
                  <a:moveTo>
                    <a:pt x="273125" y="0"/>
                  </a:moveTo>
                  <a:lnTo>
                    <a:pt x="0" y="158115"/>
                  </a:lnTo>
                  <a:lnTo>
                    <a:pt x="273125" y="316230"/>
                  </a:lnTo>
                  <a:close/>
                </a:path>
              </a:pathLst>
            </a:custGeom>
            <a:solidFill>
              <a:srgbClr val="451A54"/>
            </a:solidFill>
            <a:ln w="9512"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943A077B-3F8C-1BEE-49EA-E8D9C4A16254}"/>
                </a:ext>
              </a:extLst>
            </p:cNvPr>
            <p:cNvSpPr/>
            <p:nvPr/>
          </p:nvSpPr>
          <p:spPr>
            <a:xfrm>
              <a:off x="-2164350" y="371665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A63CBC"/>
            </a:solidFill>
            <a:ln w="9512"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20EFBF12-D0B1-8380-E149-46A85F1F3832}"/>
                </a:ext>
              </a:extLst>
            </p:cNvPr>
            <p:cNvSpPr/>
            <p:nvPr/>
          </p:nvSpPr>
          <p:spPr>
            <a:xfrm>
              <a:off x="-1890274" y="3716655"/>
              <a:ext cx="273124" cy="316229"/>
            </a:xfrm>
            <a:custGeom>
              <a:avLst/>
              <a:gdLst>
                <a:gd name="connsiteX0" fmla="*/ 0 w 273124"/>
                <a:gd name="connsiteY0" fmla="*/ 316230 h 316229"/>
                <a:gd name="connsiteX1" fmla="*/ 273125 w 273124"/>
                <a:gd name="connsiteY1" fmla="*/ 158115 h 316229"/>
                <a:gd name="connsiteX2" fmla="*/ 0 w 273124"/>
                <a:gd name="connsiteY2" fmla="*/ 0 h 316229"/>
              </a:gdLst>
              <a:ahLst/>
              <a:cxnLst>
                <a:cxn ang="0">
                  <a:pos x="connsiteX0" y="connsiteY0"/>
                </a:cxn>
                <a:cxn ang="0">
                  <a:pos x="connsiteX1" y="connsiteY1"/>
                </a:cxn>
                <a:cxn ang="0">
                  <a:pos x="connsiteX2" y="connsiteY2"/>
                </a:cxn>
              </a:cxnLst>
              <a:rect l="l" t="t" r="r" b="b"/>
              <a:pathLst>
                <a:path w="273124" h="316229">
                  <a:moveTo>
                    <a:pt x="0" y="316230"/>
                  </a:moveTo>
                  <a:lnTo>
                    <a:pt x="273125" y="158115"/>
                  </a:lnTo>
                  <a:lnTo>
                    <a:pt x="0" y="0"/>
                  </a:lnTo>
                  <a:close/>
                </a:path>
              </a:pathLst>
            </a:custGeom>
            <a:solidFill>
              <a:srgbClr val="7E2A8C"/>
            </a:solidFill>
            <a:ln w="9512" cap="flat">
              <a:noFill/>
              <a:prstDash val="solid"/>
              <a:miter/>
            </a:ln>
          </p:spPr>
          <p:txBody>
            <a:bodyPr rtlCol="0" anchor="ctr"/>
            <a:lstStyle/>
            <a:p>
              <a:endParaRPr lang="en-US"/>
            </a:p>
          </p:txBody>
        </p:sp>
      </p:grpSp>
      <p:pic>
        <p:nvPicPr>
          <p:cNvPr id="4" name="Picture Placeholder 6">
            <a:extLst>
              <a:ext uri="{FF2B5EF4-FFF2-40B4-BE49-F238E27FC236}">
                <a16:creationId xmlns:a16="http://schemas.microsoft.com/office/drawing/2014/main" id="{7FE2B9FF-45AD-B890-F238-40316CAEEBA7}"/>
              </a:ext>
            </a:extLst>
          </p:cNvPr>
          <p:cNvPicPr>
            <a:picLocks noChangeAspect="1"/>
          </p:cNvPicPr>
          <p:nvPr/>
        </p:nvPicPr>
        <p:blipFill rotWithShape="1">
          <a:blip r:embed="rId2"/>
          <a:srcRect l="6084" t="4645" r="34904" b="6914"/>
          <a:stretch/>
        </p:blipFill>
        <p:spPr>
          <a:xfrm>
            <a:off x="-7553" y="1"/>
            <a:ext cx="2814299" cy="5904996"/>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p:spPr>
      </p:pic>
      <p:cxnSp>
        <p:nvCxnSpPr>
          <p:cNvPr id="13" name="Straight Connector 12">
            <a:extLst>
              <a:ext uri="{FF2B5EF4-FFF2-40B4-BE49-F238E27FC236}">
                <a16:creationId xmlns:a16="http://schemas.microsoft.com/office/drawing/2014/main" id="{0453F856-3C87-FEEB-98FB-612796539338}"/>
              </a:ext>
            </a:extLst>
          </p:cNvPr>
          <p:cNvCxnSpPr>
            <a:cxnSpLocks/>
          </p:cNvCxnSpPr>
          <p:nvPr/>
        </p:nvCxnSpPr>
        <p:spPr>
          <a:xfrm>
            <a:off x="2798730" y="8480905"/>
            <a:ext cx="4727077" cy="0"/>
          </a:xfrm>
          <a:prstGeom prst="line">
            <a:avLst/>
          </a:prstGeom>
          <a:ln w="12700">
            <a:solidFill>
              <a:srgbClr val="2C6756"/>
            </a:solidFill>
            <a:prstDash val="sysDash"/>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6478A704-065B-92E9-26A7-C3DFBC1D14E5}"/>
              </a:ext>
            </a:extLst>
          </p:cNvPr>
          <p:cNvGrpSpPr/>
          <p:nvPr/>
        </p:nvGrpSpPr>
        <p:grpSpPr>
          <a:xfrm>
            <a:off x="3039176" y="329"/>
            <a:ext cx="4557738" cy="1670099"/>
            <a:chOff x="4138899" y="-397660"/>
            <a:chExt cx="4997876" cy="1831381"/>
          </a:xfrm>
        </p:grpSpPr>
        <p:sp>
          <p:nvSpPr>
            <p:cNvPr id="34" name="Rectangle 107">
              <a:extLst>
                <a:ext uri="{FF2B5EF4-FFF2-40B4-BE49-F238E27FC236}">
                  <a16:creationId xmlns:a16="http://schemas.microsoft.com/office/drawing/2014/main" id="{73A458D2-54BC-3FED-C886-F0F3393978AF}"/>
                </a:ext>
              </a:extLst>
            </p:cNvPr>
            <p:cNvSpPr/>
            <p:nvPr/>
          </p:nvSpPr>
          <p:spPr>
            <a:xfrm flipH="1">
              <a:off x="7381912" y="-397660"/>
              <a:ext cx="1754863" cy="1831381"/>
            </a:xfrm>
            <a:custGeom>
              <a:avLst/>
              <a:gdLst>
                <a:gd name="connsiteX0" fmla="*/ 0 w 1277591"/>
                <a:gd name="connsiteY0" fmla="*/ 0 h 1688028"/>
                <a:gd name="connsiteX1" fmla="*/ 1277591 w 1277591"/>
                <a:gd name="connsiteY1" fmla="*/ 0 h 1688028"/>
                <a:gd name="connsiteX2" fmla="*/ 1277591 w 1277591"/>
                <a:gd name="connsiteY2" fmla="*/ 1688028 h 1688028"/>
                <a:gd name="connsiteX3" fmla="*/ 0 w 1277591"/>
                <a:gd name="connsiteY3" fmla="*/ 1688028 h 1688028"/>
                <a:gd name="connsiteX4" fmla="*/ 0 w 1277591"/>
                <a:gd name="connsiteY4" fmla="*/ 0 h 1688028"/>
                <a:gd name="connsiteX0" fmla="*/ 0 w 1582391"/>
                <a:gd name="connsiteY0" fmla="*/ 0 h 1688028"/>
                <a:gd name="connsiteX1" fmla="*/ 1277591 w 1582391"/>
                <a:gd name="connsiteY1" fmla="*/ 0 h 1688028"/>
                <a:gd name="connsiteX2" fmla="*/ 1582391 w 1582391"/>
                <a:gd name="connsiteY2" fmla="*/ 1365299 h 1688028"/>
                <a:gd name="connsiteX3" fmla="*/ 0 w 1582391"/>
                <a:gd name="connsiteY3" fmla="*/ 1688028 h 1688028"/>
                <a:gd name="connsiteX4" fmla="*/ 0 w 1582391"/>
                <a:gd name="connsiteY4" fmla="*/ 0 h 1688028"/>
                <a:gd name="connsiteX0" fmla="*/ 0 w 1600320"/>
                <a:gd name="connsiteY0" fmla="*/ 17929 h 1688028"/>
                <a:gd name="connsiteX1" fmla="*/ 1295520 w 1600320"/>
                <a:gd name="connsiteY1" fmla="*/ 0 h 1688028"/>
                <a:gd name="connsiteX2" fmla="*/ 1600320 w 1600320"/>
                <a:gd name="connsiteY2" fmla="*/ 1365299 h 1688028"/>
                <a:gd name="connsiteX3" fmla="*/ 17929 w 1600320"/>
                <a:gd name="connsiteY3" fmla="*/ 1688028 h 1688028"/>
                <a:gd name="connsiteX4" fmla="*/ 0 w 1600320"/>
                <a:gd name="connsiteY4" fmla="*/ 17929 h 1688028"/>
                <a:gd name="connsiteX0" fmla="*/ 0 w 1600320"/>
                <a:gd name="connsiteY0" fmla="*/ 0 h 1670099"/>
                <a:gd name="connsiteX1" fmla="*/ 1134155 w 1600320"/>
                <a:gd name="connsiteY1" fmla="*/ 1 h 1670099"/>
                <a:gd name="connsiteX2" fmla="*/ 1600320 w 1600320"/>
                <a:gd name="connsiteY2" fmla="*/ 1347370 h 1670099"/>
                <a:gd name="connsiteX3" fmla="*/ 17929 w 1600320"/>
                <a:gd name="connsiteY3" fmla="*/ 1670099 h 1670099"/>
                <a:gd name="connsiteX4" fmla="*/ 0 w 1600320"/>
                <a:gd name="connsiteY4" fmla="*/ 0 h 16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320" h="1670099">
                  <a:moveTo>
                    <a:pt x="0" y="0"/>
                  </a:moveTo>
                  <a:lnTo>
                    <a:pt x="1134155" y="1"/>
                  </a:lnTo>
                  <a:lnTo>
                    <a:pt x="1600320" y="1347370"/>
                  </a:lnTo>
                  <a:lnTo>
                    <a:pt x="17929" y="1670099"/>
                  </a:lnTo>
                  <a:lnTo>
                    <a:pt x="0" y="0"/>
                  </a:lnTo>
                  <a:close/>
                </a:path>
              </a:pathLst>
            </a:custGeom>
            <a:solidFill>
              <a:srgbClr val="7D2A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1">
              <a:extLst>
                <a:ext uri="{FF2B5EF4-FFF2-40B4-BE49-F238E27FC236}">
                  <a16:creationId xmlns:a16="http://schemas.microsoft.com/office/drawing/2014/main" id="{D42078A5-B6F1-01BE-5EC4-2CB8B8891245}"/>
                </a:ext>
              </a:extLst>
            </p:cNvPr>
            <p:cNvSpPr txBox="1">
              <a:spLocks/>
            </p:cNvSpPr>
            <p:nvPr/>
          </p:nvSpPr>
          <p:spPr>
            <a:xfrm>
              <a:off x="4138899" y="568802"/>
              <a:ext cx="4490870" cy="775916"/>
            </a:xfrm>
            <a:prstGeom prst="rect">
              <a:avLst/>
            </a:prstGeom>
            <a:noFill/>
          </p:spPr>
          <p:txBody>
            <a:bodyPr vert="horz" lIns="91440" tIns="45720" rIns="91440" bIns="45720" rtlCol="0" anchor="b">
              <a:noAutofit/>
            </a:bodyPr>
            <a:lstStyle>
              <a:lvl1pPr marL="0" indent="0" algn="l" defTabSz="2072941" rtl="0" eaLnBrk="1" latinLnBrk="0" hangingPunct="1">
                <a:lnSpc>
                  <a:spcPct val="100000"/>
                </a:lnSpc>
                <a:spcBef>
                  <a:spcPts val="2267"/>
                </a:spcBef>
                <a:buFont typeface="Arial" panose="020B0604020202020204" pitchFamily="34" charset="0"/>
                <a:buNone/>
                <a:defRPr sz="2900" b="1" i="0" kern="1200">
                  <a:solidFill>
                    <a:srgbClr val="EA0E8B"/>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380"/>
                </a:lnSpc>
                <a:spcBef>
                  <a:spcPts val="0"/>
                </a:spcBef>
              </a:pPr>
              <a:r>
                <a:rPr lang="en-US" sz="2700" dirty="0"/>
                <a:t>Overview</a:t>
              </a:r>
            </a:p>
            <a:p>
              <a:pPr algn="r">
                <a:lnSpc>
                  <a:spcPts val="2380"/>
                </a:lnSpc>
                <a:spcBef>
                  <a:spcPts val="0"/>
                </a:spcBef>
              </a:pPr>
              <a:endParaRPr lang="en-US" sz="2700" dirty="0"/>
            </a:p>
          </p:txBody>
        </p:sp>
      </p:grpSp>
      <p:grpSp>
        <p:nvGrpSpPr>
          <p:cNvPr id="41" name="Graphic 2">
            <a:extLst>
              <a:ext uri="{FF2B5EF4-FFF2-40B4-BE49-F238E27FC236}">
                <a16:creationId xmlns:a16="http://schemas.microsoft.com/office/drawing/2014/main" id="{4A064CAC-021C-8DC4-8117-581679B8EDF0}"/>
              </a:ext>
            </a:extLst>
          </p:cNvPr>
          <p:cNvGrpSpPr/>
          <p:nvPr/>
        </p:nvGrpSpPr>
        <p:grpSpPr>
          <a:xfrm rot="7320980">
            <a:off x="6960873" y="-396744"/>
            <a:ext cx="734622" cy="1061355"/>
            <a:chOff x="-2164350" y="3558540"/>
            <a:chExt cx="547200" cy="790574"/>
          </a:xfrm>
        </p:grpSpPr>
        <p:sp>
          <p:nvSpPr>
            <p:cNvPr id="44" name="Freeform 43">
              <a:extLst>
                <a:ext uri="{FF2B5EF4-FFF2-40B4-BE49-F238E27FC236}">
                  <a16:creationId xmlns:a16="http://schemas.microsoft.com/office/drawing/2014/main" id="{12BB9AF1-9990-5A80-222B-9E380FB479A8}"/>
                </a:ext>
              </a:extLst>
            </p:cNvPr>
            <p:cNvSpPr/>
            <p:nvPr/>
          </p:nvSpPr>
          <p:spPr>
            <a:xfrm>
              <a:off x="-1890274" y="3874769"/>
              <a:ext cx="273124" cy="316230"/>
            </a:xfrm>
            <a:custGeom>
              <a:avLst/>
              <a:gdLst>
                <a:gd name="connsiteX0" fmla="*/ 273125 w 273124"/>
                <a:gd name="connsiteY0" fmla="*/ 0 h 316230"/>
                <a:gd name="connsiteX1" fmla="*/ 0 w 273124"/>
                <a:gd name="connsiteY1" fmla="*/ 158115 h 316230"/>
                <a:gd name="connsiteX2" fmla="*/ 273125 w 273124"/>
                <a:gd name="connsiteY2" fmla="*/ 316230 h 316230"/>
              </a:gdLst>
              <a:ahLst/>
              <a:cxnLst>
                <a:cxn ang="0">
                  <a:pos x="connsiteX0" y="connsiteY0"/>
                </a:cxn>
                <a:cxn ang="0">
                  <a:pos x="connsiteX1" y="connsiteY1"/>
                </a:cxn>
                <a:cxn ang="0">
                  <a:pos x="connsiteX2" y="connsiteY2"/>
                </a:cxn>
              </a:cxnLst>
              <a:rect l="l" t="t" r="r" b="b"/>
              <a:pathLst>
                <a:path w="273124" h="316230">
                  <a:moveTo>
                    <a:pt x="273125" y="0"/>
                  </a:moveTo>
                  <a:lnTo>
                    <a:pt x="0" y="158115"/>
                  </a:lnTo>
                  <a:lnTo>
                    <a:pt x="273125" y="316230"/>
                  </a:lnTo>
                  <a:close/>
                </a:path>
              </a:pathLst>
            </a:custGeom>
            <a:solidFill>
              <a:srgbClr val="BC0A78"/>
            </a:solidFill>
            <a:ln w="9512"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EE90D0E-FD2C-8DDE-3B89-37B32A3C32AC}"/>
                </a:ext>
              </a:extLst>
            </p:cNvPr>
            <p:cNvSpPr/>
            <p:nvPr/>
          </p:nvSpPr>
          <p:spPr>
            <a:xfrm>
              <a:off x="-1890274" y="4032884"/>
              <a:ext cx="273124" cy="316230"/>
            </a:xfrm>
            <a:custGeom>
              <a:avLst/>
              <a:gdLst>
                <a:gd name="connsiteX0" fmla="*/ 0 w 273124"/>
                <a:gd name="connsiteY0" fmla="*/ 316230 h 316230"/>
                <a:gd name="connsiteX1" fmla="*/ 273125 w 273124"/>
                <a:gd name="connsiteY1" fmla="*/ 158115 h 316230"/>
                <a:gd name="connsiteX2" fmla="*/ 0 w 273124"/>
                <a:gd name="connsiteY2" fmla="*/ 0 h 316230"/>
              </a:gdLst>
              <a:ahLst/>
              <a:cxnLst>
                <a:cxn ang="0">
                  <a:pos x="connsiteX0" y="connsiteY0"/>
                </a:cxn>
                <a:cxn ang="0">
                  <a:pos x="connsiteX1" y="connsiteY1"/>
                </a:cxn>
                <a:cxn ang="0">
                  <a:pos x="connsiteX2" y="connsiteY2"/>
                </a:cxn>
              </a:cxnLst>
              <a:rect l="l" t="t" r="r" b="b"/>
              <a:pathLst>
                <a:path w="273124" h="316230">
                  <a:moveTo>
                    <a:pt x="0" y="316230"/>
                  </a:moveTo>
                  <a:lnTo>
                    <a:pt x="273125" y="158115"/>
                  </a:lnTo>
                  <a:lnTo>
                    <a:pt x="0" y="0"/>
                  </a:lnTo>
                  <a:close/>
                </a:path>
              </a:pathLst>
            </a:custGeom>
            <a:solidFill>
              <a:srgbClr val="E90989"/>
            </a:solidFill>
            <a:ln w="9512"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37CF2ED-D46B-3680-4539-68C0DDD00514}"/>
                </a:ext>
              </a:extLst>
            </p:cNvPr>
            <p:cNvSpPr/>
            <p:nvPr/>
          </p:nvSpPr>
          <p:spPr>
            <a:xfrm>
              <a:off x="-1890274" y="3558540"/>
              <a:ext cx="273124" cy="316229"/>
            </a:xfrm>
            <a:custGeom>
              <a:avLst/>
              <a:gdLst>
                <a:gd name="connsiteX0" fmla="*/ 273125 w 273124"/>
                <a:gd name="connsiteY0" fmla="*/ 0 h 316229"/>
                <a:gd name="connsiteX1" fmla="*/ 0 w 273124"/>
                <a:gd name="connsiteY1" fmla="*/ 158115 h 316229"/>
                <a:gd name="connsiteX2" fmla="*/ 273125 w 273124"/>
                <a:gd name="connsiteY2" fmla="*/ 316230 h 316229"/>
              </a:gdLst>
              <a:ahLst/>
              <a:cxnLst>
                <a:cxn ang="0">
                  <a:pos x="connsiteX0" y="connsiteY0"/>
                </a:cxn>
                <a:cxn ang="0">
                  <a:pos x="connsiteX1" y="connsiteY1"/>
                </a:cxn>
                <a:cxn ang="0">
                  <a:pos x="connsiteX2" y="connsiteY2"/>
                </a:cxn>
              </a:cxnLst>
              <a:rect l="l" t="t" r="r" b="b"/>
              <a:pathLst>
                <a:path w="273124" h="316229">
                  <a:moveTo>
                    <a:pt x="273125" y="0"/>
                  </a:moveTo>
                  <a:lnTo>
                    <a:pt x="0" y="158115"/>
                  </a:lnTo>
                  <a:lnTo>
                    <a:pt x="273125" y="316230"/>
                  </a:lnTo>
                  <a:close/>
                </a:path>
              </a:pathLst>
            </a:custGeom>
            <a:solidFill>
              <a:srgbClr val="A63BBD"/>
            </a:solidFill>
            <a:ln w="9512"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03D5A9E-1EC4-0685-FB40-6DB4C8E41295}"/>
                </a:ext>
              </a:extLst>
            </p:cNvPr>
            <p:cNvSpPr/>
            <p:nvPr/>
          </p:nvSpPr>
          <p:spPr>
            <a:xfrm>
              <a:off x="-2164350" y="371665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A63CBC"/>
            </a:solidFill>
            <a:ln w="9512"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7E1DF57-6840-1BE4-F3F6-6EF0E3AA2800}"/>
                </a:ext>
              </a:extLst>
            </p:cNvPr>
            <p:cNvSpPr/>
            <p:nvPr/>
          </p:nvSpPr>
          <p:spPr>
            <a:xfrm>
              <a:off x="-1890274" y="3716655"/>
              <a:ext cx="273124" cy="316229"/>
            </a:xfrm>
            <a:custGeom>
              <a:avLst/>
              <a:gdLst>
                <a:gd name="connsiteX0" fmla="*/ 0 w 273124"/>
                <a:gd name="connsiteY0" fmla="*/ 316230 h 316229"/>
                <a:gd name="connsiteX1" fmla="*/ 273125 w 273124"/>
                <a:gd name="connsiteY1" fmla="*/ 158115 h 316229"/>
                <a:gd name="connsiteX2" fmla="*/ 0 w 273124"/>
                <a:gd name="connsiteY2" fmla="*/ 0 h 316229"/>
              </a:gdLst>
              <a:ahLst/>
              <a:cxnLst>
                <a:cxn ang="0">
                  <a:pos x="connsiteX0" y="connsiteY0"/>
                </a:cxn>
                <a:cxn ang="0">
                  <a:pos x="connsiteX1" y="connsiteY1"/>
                </a:cxn>
                <a:cxn ang="0">
                  <a:pos x="connsiteX2" y="connsiteY2"/>
                </a:cxn>
              </a:cxnLst>
              <a:rect l="l" t="t" r="r" b="b"/>
              <a:pathLst>
                <a:path w="273124" h="316229">
                  <a:moveTo>
                    <a:pt x="0" y="316230"/>
                  </a:moveTo>
                  <a:lnTo>
                    <a:pt x="273125" y="158115"/>
                  </a:lnTo>
                  <a:lnTo>
                    <a:pt x="0" y="0"/>
                  </a:lnTo>
                  <a:close/>
                </a:path>
              </a:pathLst>
            </a:custGeom>
            <a:solidFill>
              <a:srgbClr val="7E2A8C"/>
            </a:solidFill>
            <a:ln w="9512" cap="flat">
              <a:noFill/>
              <a:prstDash val="solid"/>
              <a:miter/>
            </a:ln>
          </p:spPr>
          <p:txBody>
            <a:bodyPr rtlCol="0" anchor="ctr"/>
            <a:lstStyle/>
            <a:p>
              <a:endParaRPr lang="en-US"/>
            </a:p>
          </p:txBody>
        </p:sp>
      </p:grpSp>
      <p:sp>
        <p:nvSpPr>
          <p:cNvPr id="57" name="Text Placeholder 32">
            <a:extLst>
              <a:ext uri="{FF2B5EF4-FFF2-40B4-BE49-F238E27FC236}">
                <a16:creationId xmlns:a16="http://schemas.microsoft.com/office/drawing/2014/main" id="{25FF08CF-A58C-2EAB-3C9D-A35CEC9BD13B}"/>
              </a:ext>
            </a:extLst>
          </p:cNvPr>
          <p:cNvSpPr txBox="1">
            <a:spLocks/>
          </p:cNvSpPr>
          <p:nvPr/>
        </p:nvSpPr>
        <p:spPr>
          <a:xfrm>
            <a:off x="5757369" y="318978"/>
            <a:ext cx="1645063" cy="1297991"/>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r>
              <a:rPr lang="en-GB" sz="7000" dirty="0">
                <a:solidFill>
                  <a:schemeClr val="bg1"/>
                </a:solidFill>
              </a:rPr>
              <a:t>01</a:t>
            </a:r>
            <a:endParaRPr lang="en-US" sz="7000" dirty="0">
              <a:solidFill>
                <a:schemeClr val="bg1"/>
              </a:solidFill>
            </a:endParaRPr>
          </a:p>
        </p:txBody>
      </p:sp>
      <p:cxnSp>
        <p:nvCxnSpPr>
          <p:cNvPr id="58" name="Straight Connector 57">
            <a:extLst>
              <a:ext uri="{FF2B5EF4-FFF2-40B4-BE49-F238E27FC236}">
                <a16:creationId xmlns:a16="http://schemas.microsoft.com/office/drawing/2014/main" id="{A1E42889-7D60-D627-9F3C-281B98D1494A}"/>
              </a:ext>
            </a:extLst>
          </p:cNvPr>
          <p:cNvCxnSpPr>
            <a:cxnSpLocks/>
          </p:cNvCxnSpPr>
          <p:nvPr/>
        </p:nvCxnSpPr>
        <p:spPr>
          <a:xfrm>
            <a:off x="3039176" y="1347789"/>
            <a:ext cx="2718193" cy="0"/>
          </a:xfrm>
          <a:prstGeom prst="line">
            <a:avLst/>
          </a:prstGeom>
          <a:ln w="15875">
            <a:solidFill>
              <a:srgbClr val="A63BBD"/>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3325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AC94B-0C2B-B959-0A97-DACB231B4F46}"/>
            </a:ext>
          </a:extLst>
        </p:cNvPr>
        <p:cNvGrpSpPr/>
        <p:nvPr/>
      </p:nvGrpSpPr>
      <p:grpSpPr>
        <a:xfrm>
          <a:off x="0" y="0"/>
          <a:ext cx="0" cy="0"/>
          <a:chOff x="0" y="0"/>
          <a:chExt cx="0" cy="0"/>
        </a:xfrm>
      </p:grpSpPr>
      <p:pic>
        <p:nvPicPr>
          <p:cNvPr id="61" name="Picture 60">
            <a:extLst>
              <a:ext uri="{FF2B5EF4-FFF2-40B4-BE49-F238E27FC236}">
                <a16:creationId xmlns:a16="http://schemas.microsoft.com/office/drawing/2014/main" id="{D1CEE352-5AA2-7747-85B8-46C0CFB161FF}"/>
              </a:ext>
            </a:extLst>
          </p:cNvPr>
          <p:cNvPicPr>
            <a:picLocks noChangeAspect="1"/>
          </p:cNvPicPr>
          <p:nvPr/>
        </p:nvPicPr>
        <p:blipFill rotWithShape="1">
          <a:blip r:embed="rId2"/>
          <a:srcRect t="10263" b="10263"/>
          <a:stretch/>
        </p:blipFill>
        <p:spPr>
          <a:xfrm>
            <a:off x="0" y="-31089"/>
            <a:ext cx="7559675" cy="4009721"/>
          </a:xfrm>
          <a:prstGeom prst="rect">
            <a:avLst/>
          </a:prstGeom>
        </p:spPr>
      </p:pic>
      <p:sp>
        <p:nvSpPr>
          <p:cNvPr id="24" name="Rectangle 23">
            <a:extLst>
              <a:ext uri="{FF2B5EF4-FFF2-40B4-BE49-F238E27FC236}">
                <a16:creationId xmlns:a16="http://schemas.microsoft.com/office/drawing/2014/main" id="{0D88D704-62FA-4188-D17B-8270446CD666}"/>
              </a:ext>
            </a:extLst>
          </p:cNvPr>
          <p:cNvSpPr/>
          <p:nvPr/>
        </p:nvSpPr>
        <p:spPr>
          <a:xfrm>
            <a:off x="0" y="8424274"/>
            <a:ext cx="7559674" cy="1699717"/>
          </a:xfrm>
          <a:prstGeom prst="rect">
            <a:avLst/>
          </a:prstGeom>
          <a:solidFill>
            <a:srgbClr val="7D2A8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2">
            <a:extLst>
              <a:ext uri="{FF2B5EF4-FFF2-40B4-BE49-F238E27FC236}">
                <a16:creationId xmlns:a16="http://schemas.microsoft.com/office/drawing/2014/main" id="{2E0C8B63-4249-341D-500E-F93F38D27665}"/>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5</a:t>
            </a:fld>
            <a:endParaRPr lang="en-US"/>
          </a:p>
        </p:txBody>
      </p:sp>
      <p:sp>
        <p:nvSpPr>
          <p:cNvPr id="149" name="Rectangle 148">
            <a:extLst>
              <a:ext uri="{FF2B5EF4-FFF2-40B4-BE49-F238E27FC236}">
                <a16:creationId xmlns:a16="http://schemas.microsoft.com/office/drawing/2014/main" id="{F962CFE5-7631-7E8B-A025-141C545BCD7D}"/>
              </a:ext>
            </a:extLst>
          </p:cNvPr>
          <p:cNvSpPr/>
          <p:nvPr/>
        </p:nvSpPr>
        <p:spPr>
          <a:xfrm>
            <a:off x="0" y="3026195"/>
            <a:ext cx="6154392" cy="2059316"/>
          </a:xfrm>
          <a:prstGeom prst="rect">
            <a:avLst/>
          </a:prstGeom>
          <a:solidFill>
            <a:srgbClr val="7D2A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extBox 149">
            <a:extLst>
              <a:ext uri="{FF2B5EF4-FFF2-40B4-BE49-F238E27FC236}">
                <a16:creationId xmlns:a16="http://schemas.microsoft.com/office/drawing/2014/main" id="{D1C4C9ED-718D-1733-484C-E0B2AC47664E}"/>
              </a:ext>
            </a:extLst>
          </p:cNvPr>
          <p:cNvSpPr txBox="1"/>
          <p:nvPr/>
        </p:nvSpPr>
        <p:spPr>
          <a:xfrm>
            <a:off x="633241" y="3206229"/>
            <a:ext cx="5251056" cy="1997855"/>
          </a:xfrm>
          <a:prstGeom prst="rect">
            <a:avLst/>
          </a:prstGeom>
          <a:noFill/>
        </p:spPr>
        <p:txBody>
          <a:bodyPr wrap="square" rtlCol="0">
            <a:spAutoFit/>
          </a:bodyPr>
          <a:lstStyle/>
          <a:p>
            <a:pPr>
              <a:lnSpc>
                <a:spcPct val="150000"/>
              </a:lnSpc>
              <a:tabLst>
                <a:tab pos="666750" algn="l"/>
              </a:tabLst>
            </a:pPr>
            <a:r>
              <a:rPr lang="en-US" sz="1400" b="1" dirty="0">
                <a:solidFill>
                  <a:schemeClr val="bg1"/>
                </a:solidFill>
                <a:latin typeface="Calibri" panose="020F0502020204030204" pitchFamily="34" charset="0"/>
                <a:cs typeface="Calibri" panose="020F0502020204030204" pitchFamily="34" charset="0"/>
              </a:rPr>
              <a:t>FCH </a:t>
            </a:r>
            <a:r>
              <a:rPr lang="en-US" sz="1400" dirty="0">
                <a:solidFill>
                  <a:schemeClr val="bg1"/>
                </a:solidFill>
                <a:latin typeface="Calibri" panose="020F0502020204030204" pitchFamily="34" charset="0"/>
                <a:cs typeface="Calibri" panose="020F0502020204030204" pitchFamily="34" charset="0"/>
              </a:rPr>
              <a:t>	FabConnectHer</a:t>
            </a:r>
          </a:p>
          <a:p>
            <a:pPr>
              <a:lnSpc>
                <a:spcPct val="150000"/>
              </a:lnSpc>
              <a:tabLst>
                <a:tab pos="666750" algn="l"/>
              </a:tabLst>
            </a:pPr>
            <a:r>
              <a:rPr lang="en-US" sz="1400" b="1" dirty="0">
                <a:solidFill>
                  <a:schemeClr val="bg1"/>
                </a:solidFill>
                <a:latin typeface="Calibri" panose="020F0502020204030204" pitchFamily="34" charset="0"/>
                <a:cs typeface="Calibri" panose="020F0502020204030204" pitchFamily="34" charset="0"/>
              </a:rPr>
              <a:t>STEAM</a:t>
            </a:r>
            <a:r>
              <a:rPr lang="en-US" sz="1400" dirty="0">
                <a:solidFill>
                  <a:schemeClr val="bg1"/>
                </a:solidFill>
                <a:latin typeface="Calibri" panose="020F0502020204030204" pitchFamily="34" charset="0"/>
                <a:cs typeface="Calibri" panose="020F0502020204030204" pitchFamily="34" charset="0"/>
              </a:rPr>
              <a:t> 	Science, Technology, Engineering, Art and Mathematics.</a:t>
            </a:r>
          </a:p>
          <a:p>
            <a:pPr>
              <a:lnSpc>
                <a:spcPct val="150000"/>
              </a:lnSpc>
              <a:tabLst>
                <a:tab pos="666750" algn="l"/>
              </a:tabLst>
            </a:pPr>
            <a:r>
              <a:rPr lang="en-US" sz="1400" b="1" dirty="0">
                <a:solidFill>
                  <a:schemeClr val="bg1"/>
                </a:solidFill>
                <a:latin typeface="Calibri" panose="020F0502020204030204" pitchFamily="34" charset="0"/>
                <a:cs typeface="Calibri" panose="020F0502020204030204" pitchFamily="34" charset="0"/>
              </a:rPr>
              <a:t>OERs</a:t>
            </a:r>
            <a:r>
              <a:rPr lang="en-US" sz="1400" dirty="0">
                <a:solidFill>
                  <a:schemeClr val="bg1"/>
                </a:solidFill>
                <a:latin typeface="Calibri" panose="020F0502020204030204" pitchFamily="34" charset="0"/>
                <a:cs typeface="Calibri" panose="020F0502020204030204" pitchFamily="34" charset="0"/>
              </a:rPr>
              <a:t> 	Open Educational Resources</a:t>
            </a:r>
          </a:p>
          <a:p>
            <a:pPr>
              <a:lnSpc>
                <a:spcPct val="150000"/>
              </a:lnSpc>
              <a:tabLst>
                <a:tab pos="666750" algn="l"/>
              </a:tabLst>
            </a:pPr>
            <a:r>
              <a:rPr lang="en-US" sz="1400" b="1" dirty="0">
                <a:solidFill>
                  <a:schemeClr val="bg1"/>
                </a:solidFill>
                <a:latin typeface="Calibri" panose="020F0502020204030204" pitchFamily="34" charset="0"/>
                <a:cs typeface="Calibri" panose="020F0502020204030204" pitchFamily="34" charset="0"/>
              </a:rPr>
              <a:t>VET</a:t>
            </a:r>
            <a:r>
              <a:rPr lang="en-US" sz="1400" dirty="0">
                <a:solidFill>
                  <a:schemeClr val="bg1"/>
                </a:solidFill>
                <a:latin typeface="Calibri" panose="020F0502020204030204" pitchFamily="34" charset="0"/>
                <a:cs typeface="Calibri" panose="020F0502020204030204" pitchFamily="34" charset="0"/>
              </a:rPr>
              <a:t>	Vocational education and training </a:t>
            </a:r>
          </a:p>
          <a:p>
            <a:pPr>
              <a:lnSpc>
                <a:spcPct val="150000"/>
              </a:lnSpc>
              <a:tabLst>
                <a:tab pos="666750" algn="l"/>
              </a:tabLst>
            </a:pPr>
            <a:r>
              <a:rPr lang="en-US" sz="1400" b="1" dirty="0">
                <a:solidFill>
                  <a:schemeClr val="bg1"/>
                </a:solidFill>
                <a:latin typeface="Calibri" panose="020F0502020204030204" pitchFamily="34" charset="0"/>
                <a:cs typeface="Calibri" panose="020F0502020204030204" pitchFamily="34" charset="0"/>
              </a:rPr>
              <a:t>LP </a:t>
            </a:r>
            <a:r>
              <a:rPr lang="en-US" sz="1400" dirty="0">
                <a:solidFill>
                  <a:schemeClr val="bg1"/>
                </a:solidFill>
                <a:latin typeface="Calibri" panose="020F0502020204030204" pitchFamily="34" charset="0"/>
                <a:cs typeface="Calibri" panose="020F0502020204030204" pitchFamily="34" charset="0"/>
              </a:rPr>
              <a:t>	Learning Pathway</a:t>
            </a:r>
          </a:p>
          <a:p>
            <a:pPr>
              <a:lnSpc>
                <a:spcPct val="150000"/>
              </a:lnSpc>
              <a:tabLst>
                <a:tab pos="666750" algn="l"/>
              </a:tabLst>
            </a:pPr>
            <a:endParaRPr lang="en-US" sz="1400" dirty="0">
              <a:solidFill>
                <a:schemeClr val="bg1"/>
              </a:solidFill>
              <a:latin typeface="Calibri" panose="020F0502020204030204" pitchFamily="34" charset="0"/>
              <a:cs typeface="Calibri" panose="020F0502020204030204" pitchFamily="34" charset="0"/>
            </a:endParaRPr>
          </a:p>
        </p:txBody>
      </p:sp>
      <p:sp>
        <p:nvSpPr>
          <p:cNvPr id="151" name="TextBox 150">
            <a:extLst>
              <a:ext uri="{FF2B5EF4-FFF2-40B4-BE49-F238E27FC236}">
                <a16:creationId xmlns:a16="http://schemas.microsoft.com/office/drawing/2014/main" id="{3A9AFE1A-1E01-0696-386C-6FE0C0EAB945}"/>
              </a:ext>
            </a:extLst>
          </p:cNvPr>
          <p:cNvSpPr txBox="1"/>
          <p:nvPr/>
        </p:nvSpPr>
        <p:spPr>
          <a:xfrm>
            <a:off x="-7122" y="6135461"/>
            <a:ext cx="4183706" cy="369332"/>
          </a:xfrm>
          <a:prstGeom prst="rect">
            <a:avLst/>
          </a:prstGeom>
          <a:solidFill>
            <a:srgbClr val="EA0E8B"/>
          </a:solidFill>
        </p:spPr>
        <p:txBody>
          <a:bodyPr wrap="square" rtlCol="0" anchor="ctr">
            <a:spAutoFit/>
          </a:bodyPr>
          <a:lstStyle/>
          <a:p>
            <a:pPr marL="444500"/>
            <a:r>
              <a:rPr lang="en-US" sz="1800" b="1" dirty="0">
                <a:solidFill>
                  <a:schemeClr val="bg1"/>
                </a:solidFill>
                <a:latin typeface="Calibri" panose="020F0502020204030204" pitchFamily="34" charset="0"/>
                <a:cs typeface="Calibri" panose="020F0502020204030204" pitchFamily="34" charset="0"/>
              </a:rPr>
              <a:t>What is the FabConnectHer Toolbox?</a:t>
            </a:r>
          </a:p>
        </p:txBody>
      </p:sp>
      <p:sp>
        <p:nvSpPr>
          <p:cNvPr id="154" name="TextBox 153">
            <a:extLst>
              <a:ext uri="{FF2B5EF4-FFF2-40B4-BE49-F238E27FC236}">
                <a16:creationId xmlns:a16="http://schemas.microsoft.com/office/drawing/2014/main" id="{1A29766D-98C5-BB32-5450-B750B5DD926C}"/>
              </a:ext>
            </a:extLst>
          </p:cNvPr>
          <p:cNvSpPr txBox="1"/>
          <p:nvPr/>
        </p:nvSpPr>
        <p:spPr>
          <a:xfrm>
            <a:off x="388170" y="6795208"/>
            <a:ext cx="6570000" cy="1323439"/>
          </a:xfrm>
          <a:prstGeom prst="rect">
            <a:avLst/>
          </a:prstGeom>
          <a:noFill/>
        </p:spPr>
        <p:txBody>
          <a:bodyPr wrap="square" numCol="2" spcCol="216000" rtlCol="0">
            <a:spAutoFit/>
          </a:bodyPr>
          <a:lstStyle/>
          <a:p>
            <a:pPr algn="just">
              <a:lnSpc>
                <a:spcPts val="1180"/>
              </a:lnSpc>
            </a:pPr>
            <a:r>
              <a:rPr lang="en-US" sz="1150" dirty="0">
                <a:solidFill>
                  <a:srgbClr val="262626"/>
                </a:solidFill>
                <a:latin typeface="Calibri" panose="020F0502020204030204" pitchFamily="34" charset="0"/>
                <a:cs typeface="Calibri" panose="020F0502020204030204" pitchFamily="34" charset="0"/>
              </a:rPr>
              <a:t>The </a:t>
            </a:r>
            <a:r>
              <a:rPr lang="en-US" sz="1150" b="1" dirty="0">
                <a:solidFill>
                  <a:srgbClr val="262626"/>
                </a:solidFill>
                <a:latin typeface="Calibri" panose="020F0502020204030204" pitchFamily="34" charset="0"/>
                <a:cs typeface="Calibri" panose="020F0502020204030204" pitchFamily="34" charset="0"/>
              </a:rPr>
              <a:t>FabConnectHer Toolbox resources </a:t>
            </a:r>
            <a:r>
              <a:rPr lang="en-US" sz="1150" dirty="0">
                <a:solidFill>
                  <a:srgbClr val="262626"/>
                </a:solidFill>
                <a:latin typeface="Calibri" panose="020F0502020204030204" pitchFamily="34" charset="0"/>
                <a:cs typeface="Calibri" panose="020F0502020204030204" pitchFamily="34" charset="0"/>
              </a:rPr>
              <a:t>focus on </a:t>
            </a:r>
            <a:r>
              <a:rPr lang="en-US" sz="1150" b="1" dirty="0">
                <a:solidFill>
                  <a:srgbClr val="262626"/>
                </a:solidFill>
                <a:latin typeface="Calibri" panose="020F0502020204030204" pitchFamily="34" charset="0"/>
                <a:cs typeface="Calibri" panose="020F0502020204030204" pitchFamily="34" charset="0"/>
              </a:rPr>
              <a:t>empowering future female innovators </a:t>
            </a:r>
            <a:r>
              <a:rPr lang="en-US" sz="1150" dirty="0">
                <a:solidFill>
                  <a:srgbClr val="262626"/>
                </a:solidFill>
                <a:latin typeface="Calibri" panose="020F0502020204030204" pitchFamily="34" charset="0"/>
                <a:cs typeface="Calibri" panose="020F0502020204030204" pitchFamily="34" charset="0"/>
              </a:rPr>
              <a:t>through skill development, confidence building, and increased opportunities for social and professional integration in the STEAM fields. </a:t>
            </a:r>
          </a:p>
          <a:p>
            <a:pPr algn="just">
              <a:lnSpc>
                <a:spcPts val="1180"/>
              </a:lnSpc>
            </a:pPr>
            <a:endParaRPr lang="en-US" sz="1150" dirty="0">
              <a:solidFill>
                <a:srgbClr val="262626"/>
              </a:solidFill>
              <a:latin typeface="Calibri" panose="020F0502020204030204" pitchFamily="34" charset="0"/>
              <a:cs typeface="Calibri" panose="020F0502020204030204" pitchFamily="34" charset="0"/>
            </a:endParaRPr>
          </a:p>
          <a:p>
            <a:pPr algn="just">
              <a:lnSpc>
                <a:spcPts val="1180"/>
              </a:lnSpc>
            </a:pPr>
            <a:endParaRPr lang="en-US" sz="1150" dirty="0">
              <a:solidFill>
                <a:srgbClr val="262626"/>
              </a:solidFill>
              <a:latin typeface="Calibri" panose="020F0502020204030204" pitchFamily="34" charset="0"/>
              <a:cs typeface="Calibri" panose="020F0502020204030204" pitchFamily="34" charset="0"/>
            </a:endParaRPr>
          </a:p>
          <a:p>
            <a:pPr algn="just">
              <a:lnSpc>
                <a:spcPts val="1180"/>
              </a:lnSpc>
            </a:pPr>
            <a:endParaRPr lang="en-US" sz="1150" dirty="0">
              <a:solidFill>
                <a:srgbClr val="262626"/>
              </a:solidFill>
              <a:latin typeface="Calibri" panose="020F0502020204030204" pitchFamily="34" charset="0"/>
              <a:cs typeface="Calibri" panose="020F0502020204030204" pitchFamily="34" charset="0"/>
            </a:endParaRPr>
          </a:p>
          <a:p>
            <a:pPr algn="just">
              <a:lnSpc>
                <a:spcPts val="1180"/>
              </a:lnSpc>
            </a:pPr>
            <a:r>
              <a:rPr lang="en-US" sz="1150" dirty="0">
                <a:solidFill>
                  <a:srgbClr val="262626"/>
                </a:solidFill>
                <a:latin typeface="Calibri" panose="020F0502020204030204" pitchFamily="34" charset="0"/>
                <a:cs typeface="Calibri" panose="020F0502020204030204" pitchFamily="34" charset="0"/>
              </a:rPr>
              <a:t>These resources are designed and piloted in three tailored learning paths, grounded in the </a:t>
            </a:r>
            <a:r>
              <a:rPr lang="en-US" sz="1150" dirty="0" err="1">
                <a:solidFill>
                  <a:srgbClr val="262626"/>
                </a:solidFill>
                <a:latin typeface="Calibri" panose="020F0502020204030204" pitchFamily="34" charset="0"/>
                <a:cs typeface="Calibri" panose="020F0502020204030204" pitchFamily="34" charset="0"/>
              </a:rPr>
              <a:t>Bèta</a:t>
            </a:r>
            <a:r>
              <a:rPr lang="en-US" sz="1150" dirty="0">
                <a:solidFill>
                  <a:srgbClr val="262626"/>
                </a:solidFill>
                <a:latin typeface="Calibri" panose="020F0502020204030204" pitchFamily="34" charset="0"/>
                <a:cs typeface="Calibri" panose="020F0502020204030204" pitchFamily="34" charset="0"/>
              </a:rPr>
              <a:t> &amp; Tech Mentality Model, that VET educators can provide girls and women of various ages in experimentation with design, technical skills (including digital fabrication, electronics, and programming tools and platforms), and career pathways. </a:t>
            </a:r>
          </a:p>
        </p:txBody>
      </p:sp>
      <p:sp>
        <p:nvSpPr>
          <p:cNvPr id="156" name="TextBox 155">
            <a:extLst>
              <a:ext uri="{FF2B5EF4-FFF2-40B4-BE49-F238E27FC236}">
                <a16:creationId xmlns:a16="http://schemas.microsoft.com/office/drawing/2014/main" id="{4698B199-608A-38DB-F8ED-5CC05710663D}"/>
              </a:ext>
            </a:extLst>
          </p:cNvPr>
          <p:cNvSpPr txBox="1"/>
          <p:nvPr/>
        </p:nvSpPr>
        <p:spPr>
          <a:xfrm>
            <a:off x="-7122" y="2817140"/>
            <a:ext cx="1531122" cy="369332"/>
          </a:xfrm>
          <a:prstGeom prst="rect">
            <a:avLst/>
          </a:prstGeom>
          <a:solidFill>
            <a:srgbClr val="EA0E8B"/>
          </a:solidFill>
        </p:spPr>
        <p:txBody>
          <a:bodyPr wrap="square" rtlCol="0" anchor="ctr">
            <a:spAutoFit/>
          </a:bodyPr>
          <a:lstStyle/>
          <a:p>
            <a:pPr marL="361950"/>
            <a:r>
              <a:rPr lang="en-US" sz="1800" b="1" dirty="0">
                <a:solidFill>
                  <a:schemeClr val="bg1"/>
                </a:solidFill>
                <a:latin typeface="Calibri" panose="020F0502020204030204" pitchFamily="34" charset="0"/>
                <a:cs typeface="Calibri" panose="020F0502020204030204" pitchFamily="34" charset="0"/>
              </a:rPr>
              <a:t>  Glossary</a:t>
            </a:r>
          </a:p>
        </p:txBody>
      </p:sp>
      <p:cxnSp>
        <p:nvCxnSpPr>
          <p:cNvPr id="157" name="Straight Connector 156">
            <a:extLst>
              <a:ext uri="{FF2B5EF4-FFF2-40B4-BE49-F238E27FC236}">
                <a16:creationId xmlns:a16="http://schemas.microsoft.com/office/drawing/2014/main" id="{FFE768A7-A43C-BC5A-B878-595211ADDA4D}"/>
              </a:ext>
            </a:extLst>
          </p:cNvPr>
          <p:cNvCxnSpPr>
            <a:cxnSpLocks/>
          </p:cNvCxnSpPr>
          <p:nvPr/>
        </p:nvCxnSpPr>
        <p:spPr>
          <a:xfrm>
            <a:off x="488764" y="3592430"/>
            <a:ext cx="518400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E9507D8F-AE43-6BB2-81A7-6C14F6F4B560}"/>
              </a:ext>
            </a:extLst>
          </p:cNvPr>
          <p:cNvCxnSpPr>
            <a:cxnSpLocks/>
          </p:cNvCxnSpPr>
          <p:nvPr/>
        </p:nvCxnSpPr>
        <p:spPr>
          <a:xfrm>
            <a:off x="488764" y="3910225"/>
            <a:ext cx="518400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5EA1B7A9-85C8-0685-015F-44A732BC6942}"/>
              </a:ext>
            </a:extLst>
          </p:cNvPr>
          <p:cNvCxnSpPr>
            <a:cxnSpLocks/>
          </p:cNvCxnSpPr>
          <p:nvPr/>
        </p:nvCxnSpPr>
        <p:spPr>
          <a:xfrm>
            <a:off x="488764" y="4228020"/>
            <a:ext cx="518400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589E3673-8766-B279-0C36-9324BFDA5BBF}"/>
              </a:ext>
            </a:extLst>
          </p:cNvPr>
          <p:cNvCxnSpPr>
            <a:cxnSpLocks/>
          </p:cNvCxnSpPr>
          <p:nvPr/>
        </p:nvCxnSpPr>
        <p:spPr>
          <a:xfrm>
            <a:off x="488764" y="4545816"/>
            <a:ext cx="518400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3D3FDC6-2768-25B6-83CD-F5A3F9ED075C}"/>
              </a:ext>
            </a:extLst>
          </p:cNvPr>
          <p:cNvSpPr txBox="1"/>
          <p:nvPr/>
        </p:nvSpPr>
        <p:spPr>
          <a:xfrm>
            <a:off x="2983933" y="8571473"/>
            <a:ext cx="4390446" cy="1631216"/>
          </a:xfrm>
          <a:prstGeom prst="rect">
            <a:avLst/>
          </a:prstGeom>
          <a:noFill/>
        </p:spPr>
        <p:txBody>
          <a:bodyPr wrap="square" rtlCol="0">
            <a:spAutoFit/>
          </a:bodyPr>
          <a:lstStyle/>
          <a:p>
            <a:pPr marL="225425" indent="-225425">
              <a:tabLst>
                <a:tab pos="307975" algn="l"/>
              </a:tabLst>
            </a:pPr>
            <a:r>
              <a:rPr lang="en-US" sz="1800" b="1" dirty="0">
                <a:solidFill>
                  <a:schemeClr val="bg1"/>
                </a:solidFill>
                <a:latin typeface="Calibri" panose="020F0502020204030204" pitchFamily="34" charset="0"/>
                <a:cs typeface="Calibri" panose="020F0502020204030204" pitchFamily="34" charset="0"/>
              </a:rPr>
              <a:t>01</a:t>
            </a:r>
            <a:r>
              <a:rPr lang="en-US" sz="1400" b="1" dirty="0">
                <a:solidFill>
                  <a:schemeClr val="bg1"/>
                </a:solidFill>
                <a:latin typeface="Calibri" panose="020F0502020204030204" pitchFamily="34" charset="0"/>
                <a:cs typeface="Calibri" panose="020F0502020204030204" pitchFamily="34" charset="0"/>
              </a:rPr>
              <a:t>	</a:t>
            </a:r>
            <a:r>
              <a:rPr lang="en-US" sz="1400" dirty="0">
                <a:solidFill>
                  <a:schemeClr val="bg1"/>
                </a:solidFill>
                <a:latin typeface="Calibri" panose="020F0502020204030204" pitchFamily="34" charset="0"/>
                <a:cs typeface="Calibri" panose="020F0502020204030204" pitchFamily="34" charset="0"/>
              </a:rPr>
              <a:t>Tailored Learning Pathways rooted in B&amp;T Mentality</a:t>
            </a:r>
          </a:p>
          <a:p>
            <a:pPr marL="225425" indent="-225425">
              <a:tabLst>
                <a:tab pos="307975" algn="l"/>
              </a:tabLst>
            </a:pPr>
            <a:r>
              <a:rPr lang="en-US" sz="1800" b="1" dirty="0">
                <a:solidFill>
                  <a:schemeClr val="bg1"/>
                </a:solidFill>
                <a:latin typeface="Calibri" panose="020F0502020204030204" pitchFamily="34" charset="0"/>
                <a:cs typeface="Calibri" panose="020F0502020204030204" pitchFamily="34" charset="0"/>
              </a:rPr>
              <a:t>02</a:t>
            </a:r>
            <a:r>
              <a:rPr lang="en-US" sz="1400" b="1" dirty="0">
                <a:solidFill>
                  <a:schemeClr val="bg1"/>
                </a:solidFill>
                <a:latin typeface="Calibri" panose="020F0502020204030204" pitchFamily="34" charset="0"/>
                <a:cs typeface="Calibri" panose="020F0502020204030204" pitchFamily="34" charset="0"/>
              </a:rPr>
              <a:t> 		</a:t>
            </a:r>
            <a:r>
              <a:rPr lang="en-US" sz="1400" dirty="0">
                <a:solidFill>
                  <a:schemeClr val="bg1"/>
                </a:solidFill>
                <a:latin typeface="Calibri" panose="020F0502020204030204" pitchFamily="34" charset="0"/>
                <a:cs typeface="Calibri" panose="020F0502020204030204" pitchFamily="34" charset="0"/>
              </a:rPr>
              <a:t>Ready-to-use OERs</a:t>
            </a:r>
          </a:p>
          <a:p>
            <a:pPr marL="225425" indent="-225425">
              <a:tabLst>
                <a:tab pos="307975" algn="l"/>
              </a:tabLst>
            </a:pPr>
            <a:r>
              <a:rPr lang="en-US" sz="1800" b="1" dirty="0">
                <a:solidFill>
                  <a:schemeClr val="bg1"/>
                </a:solidFill>
                <a:latin typeface="Calibri" panose="020F0502020204030204" pitchFamily="34" charset="0"/>
                <a:cs typeface="Calibri" panose="020F0502020204030204" pitchFamily="34" charset="0"/>
              </a:rPr>
              <a:t>03</a:t>
            </a:r>
            <a:r>
              <a:rPr lang="en-US" sz="1400" b="1" dirty="0">
                <a:solidFill>
                  <a:schemeClr val="bg1"/>
                </a:solidFill>
                <a:latin typeface="Calibri" panose="020F0502020204030204" pitchFamily="34" charset="0"/>
                <a:cs typeface="Calibri" panose="020F0502020204030204" pitchFamily="34" charset="0"/>
              </a:rPr>
              <a:t> 		</a:t>
            </a:r>
            <a:r>
              <a:rPr lang="en-US" sz="1400" dirty="0">
                <a:solidFill>
                  <a:schemeClr val="bg1"/>
                </a:solidFill>
                <a:latin typeface="Calibri" panose="020F0502020204030204" pitchFamily="34" charset="0"/>
                <a:cs typeface="Calibri" panose="020F0502020204030204" pitchFamily="34" charset="0"/>
              </a:rPr>
              <a:t>Guide to setting up and promoting a Learning Centre</a:t>
            </a:r>
          </a:p>
          <a:p>
            <a:pPr marL="225425" indent="-225425">
              <a:tabLst>
                <a:tab pos="307975" algn="l"/>
              </a:tabLst>
            </a:pPr>
            <a:r>
              <a:rPr lang="en-US" sz="1800" b="1" dirty="0">
                <a:solidFill>
                  <a:schemeClr val="bg1"/>
                </a:solidFill>
                <a:latin typeface="Calibri" panose="020F0502020204030204" pitchFamily="34" charset="0"/>
                <a:cs typeface="Calibri" panose="020F0502020204030204" pitchFamily="34" charset="0"/>
              </a:rPr>
              <a:t>04</a:t>
            </a:r>
            <a:r>
              <a:rPr lang="en-US" sz="1400" dirty="0">
                <a:solidFill>
                  <a:schemeClr val="bg1"/>
                </a:solidFill>
                <a:latin typeface="Calibri" panose="020F0502020204030204" pitchFamily="34" charset="0"/>
                <a:cs typeface="Calibri" panose="020F0502020204030204" pitchFamily="34" charset="0"/>
              </a:rPr>
              <a:t> 		Promotion and impact</a:t>
            </a:r>
          </a:p>
          <a:p>
            <a:pPr marL="225425" indent="-225425">
              <a:tabLst>
                <a:tab pos="307975" algn="l"/>
              </a:tabLst>
            </a:pPr>
            <a:endParaRPr lang="en-US" sz="1400" dirty="0">
              <a:solidFill>
                <a:schemeClr val="bg1"/>
              </a:solidFill>
              <a:latin typeface="Calibri" panose="020F0502020204030204" pitchFamily="34" charset="0"/>
              <a:cs typeface="Calibri" panose="020F0502020204030204" pitchFamily="34" charset="0"/>
            </a:endParaRPr>
          </a:p>
          <a:p>
            <a:pPr marL="225425" indent="-225425">
              <a:tabLst>
                <a:tab pos="307975" algn="l"/>
              </a:tabLst>
            </a:pPr>
            <a:r>
              <a:rPr lang="en-US" sz="1400" dirty="0">
                <a:solidFill>
                  <a:schemeClr val="bg1"/>
                </a:solidFill>
                <a:latin typeface="Calibri" panose="020F0502020204030204" pitchFamily="34" charset="0"/>
                <a:cs typeface="Calibri" panose="020F0502020204030204" pitchFamily="34" charset="0"/>
              </a:rPr>
              <a:t> </a:t>
            </a:r>
          </a:p>
        </p:txBody>
      </p:sp>
      <p:sp>
        <p:nvSpPr>
          <p:cNvPr id="25" name="Freeform 24">
            <a:extLst>
              <a:ext uri="{FF2B5EF4-FFF2-40B4-BE49-F238E27FC236}">
                <a16:creationId xmlns:a16="http://schemas.microsoft.com/office/drawing/2014/main" id="{C2E75F5D-6238-05C9-36EB-86620E756F7F}"/>
              </a:ext>
            </a:extLst>
          </p:cNvPr>
          <p:cNvSpPr/>
          <p:nvPr/>
        </p:nvSpPr>
        <p:spPr>
          <a:xfrm>
            <a:off x="6194246" y="6162908"/>
            <a:ext cx="919389" cy="277313"/>
          </a:xfrm>
          <a:custGeom>
            <a:avLst/>
            <a:gdLst>
              <a:gd name="connsiteX0" fmla="*/ 0 w 2690812"/>
              <a:gd name="connsiteY0" fmla="*/ 0 h 955357"/>
              <a:gd name="connsiteX1" fmla="*/ 2690813 w 2690812"/>
              <a:gd name="connsiteY1" fmla="*/ 0 h 955357"/>
              <a:gd name="connsiteX2" fmla="*/ 2690813 w 2690812"/>
              <a:gd name="connsiteY2" fmla="*/ 955358 h 955357"/>
              <a:gd name="connsiteX3" fmla="*/ 0 w 2690812"/>
              <a:gd name="connsiteY3" fmla="*/ 955358 h 955357"/>
            </a:gdLst>
            <a:ahLst/>
            <a:cxnLst>
              <a:cxn ang="0">
                <a:pos x="connsiteX0" y="connsiteY0"/>
              </a:cxn>
              <a:cxn ang="0">
                <a:pos x="connsiteX1" y="connsiteY1"/>
              </a:cxn>
              <a:cxn ang="0">
                <a:pos x="connsiteX2" y="connsiteY2"/>
              </a:cxn>
              <a:cxn ang="0">
                <a:pos x="connsiteX3" y="connsiteY3"/>
              </a:cxn>
            </a:cxnLst>
            <a:rect l="l" t="t" r="r" b="b"/>
            <a:pathLst>
              <a:path w="2690812" h="955357">
                <a:moveTo>
                  <a:pt x="0" y="0"/>
                </a:moveTo>
                <a:lnTo>
                  <a:pt x="2690813" y="0"/>
                </a:lnTo>
                <a:lnTo>
                  <a:pt x="2690813" y="955358"/>
                </a:lnTo>
                <a:lnTo>
                  <a:pt x="0" y="955358"/>
                </a:lnTo>
                <a:close/>
              </a:path>
            </a:pathLst>
          </a:custGeom>
          <a:solidFill>
            <a:srgbClr val="EA0E8B"/>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D652453-E17D-32CE-A75C-19C329B32C54}"/>
              </a:ext>
            </a:extLst>
          </p:cNvPr>
          <p:cNvSpPr/>
          <p:nvPr/>
        </p:nvSpPr>
        <p:spPr>
          <a:xfrm>
            <a:off x="6113414" y="5581017"/>
            <a:ext cx="957141" cy="886280"/>
          </a:xfrm>
          <a:custGeom>
            <a:avLst/>
            <a:gdLst>
              <a:gd name="connsiteX0" fmla="*/ 952 w 2801302"/>
              <a:gd name="connsiteY0" fmla="*/ 701293 h 2593910"/>
              <a:gd name="connsiteX1" fmla="*/ 75247 w 2801302"/>
              <a:gd name="connsiteY1" fmla="*/ 641285 h 2593910"/>
              <a:gd name="connsiteX2" fmla="*/ 619125 w 2801302"/>
              <a:gd name="connsiteY2" fmla="*/ 641285 h 2593910"/>
              <a:gd name="connsiteX3" fmla="*/ 591503 w 2801302"/>
              <a:gd name="connsiteY3" fmla="*/ 487933 h 2593910"/>
              <a:gd name="connsiteX4" fmla="*/ 402907 w 2801302"/>
              <a:gd name="connsiteY4" fmla="*/ 498410 h 2593910"/>
              <a:gd name="connsiteX5" fmla="*/ 315278 w 2801302"/>
              <a:gd name="connsiteY5" fmla="*/ 465073 h 2593910"/>
              <a:gd name="connsiteX6" fmla="*/ 287655 w 2801302"/>
              <a:gd name="connsiteY6" fmla="*/ 546988 h 2593910"/>
              <a:gd name="connsiteX7" fmla="*/ 119063 w 2801302"/>
              <a:gd name="connsiteY7" fmla="*/ 580325 h 2593910"/>
              <a:gd name="connsiteX8" fmla="*/ 75247 w 2801302"/>
              <a:gd name="connsiteY8" fmla="*/ 526033 h 2593910"/>
              <a:gd name="connsiteX9" fmla="*/ 18097 w 2801302"/>
              <a:gd name="connsiteY9" fmla="*/ 260285 h 2593910"/>
              <a:gd name="connsiteX10" fmla="*/ 36195 w 2801302"/>
              <a:gd name="connsiteY10" fmla="*/ 192658 h 2593910"/>
              <a:gd name="connsiteX11" fmla="*/ 200025 w 2801302"/>
              <a:gd name="connsiteY11" fmla="*/ 153605 h 2593910"/>
              <a:gd name="connsiteX12" fmla="*/ 262890 w 2801302"/>
              <a:gd name="connsiteY12" fmla="*/ 217423 h 2593910"/>
              <a:gd name="connsiteX13" fmla="*/ 317182 w 2801302"/>
              <a:gd name="connsiteY13" fmla="*/ 208850 h 2593910"/>
              <a:gd name="connsiteX14" fmla="*/ 357188 w 2801302"/>
              <a:gd name="connsiteY14" fmla="*/ 120268 h 2593910"/>
              <a:gd name="connsiteX15" fmla="*/ 559118 w 2801302"/>
              <a:gd name="connsiteY15" fmla="*/ 78358 h 2593910"/>
              <a:gd name="connsiteX16" fmla="*/ 574357 w 2801302"/>
              <a:gd name="connsiteY16" fmla="*/ 150748 h 2593910"/>
              <a:gd name="connsiteX17" fmla="*/ 404813 w 2801302"/>
              <a:gd name="connsiteY17" fmla="*/ 195515 h 2593910"/>
              <a:gd name="connsiteX18" fmla="*/ 448628 w 2801302"/>
              <a:gd name="connsiteY18" fmla="*/ 426973 h 2593910"/>
              <a:gd name="connsiteX19" fmla="*/ 1069658 w 2801302"/>
              <a:gd name="connsiteY19" fmla="*/ 300290 h 2593910"/>
              <a:gd name="connsiteX20" fmla="*/ 1159193 w 2801302"/>
              <a:gd name="connsiteY20" fmla="*/ 359345 h 2593910"/>
              <a:gd name="connsiteX21" fmla="*/ 1195387 w 2801302"/>
              <a:gd name="connsiteY21" fmla="*/ 426973 h 2593910"/>
              <a:gd name="connsiteX22" fmla="*/ 1252537 w 2801302"/>
              <a:gd name="connsiteY22" fmla="*/ 406970 h 2593910"/>
              <a:gd name="connsiteX23" fmla="*/ 1256348 w 2801302"/>
              <a:gd name="connsiteY23" fmla="*/ 361250 h 2593910"/>
              <a:gd name="connsiteX24" fmla="*/ 1162050 w 2801302"/>
              <a:gd name="connsiteY24" fmla="*/ 193610 h 2593910"/>
              <a:gd name="connsiteX25" fmla="*/ 741998 w 2801302"/>
              <a:gd name="connsiteY25" fmla="*/ 120268 h 2593910"/>
              <a:gd name="connsiteX26" fmla="*/ 730568 w 2801302"/>
              <a:gd name="connsiteY26" fmla="*/ 38353 h 2593910"/>
              <a:gd name="connsiteX27" fmla="*/ 971550 w 2801302"/>
              <a:gd name="connsiteY27" fmla="*/ 253 h 2593910"/>
              <a:gd name="connsiteX28" fmla="*/ 1201103 w 2801302"/>
              <a:gd name="connsiteY28" fmla="*/ 109790 h 2593910"/>
              <a:gd name="connsiteX29" fmla="*/ 1336358 w 2801302"/>
              <a:gd name="connsiteY29" fmla="*/ 341248 h 2593910"/>
              <a:gd name="connsiteX30" fmla="*/ 1265873 w 2801302"/>
              <a:gd name="connsiteY30" fmla="*/ 497458 h 2593910"/>
              <a:gd name="connsiteX31" fmla="*/ 1074420 w 2801302"/>
              <a:gd name="connsiteY31" fmla="*/ 384110 h 2593910"/>
              <a:gd name="connsiteX32" fmla="*/ 886778 w 2801302"/>
              <a:gd name="connsiteY32" fmla="*/ 422210 h 2593910"/>
              <a:gd name="connsiteX33" fmla="*/ 930593 w 2801302"/>
              <a:gd name="connsiteY33" fmla="*/ 640333 h 2593910"/>
              <a:gd name="connsiteX34" fmla="*/ 1417320 w 2801302"/>
              <a:gd name="connsiteY34" fmla="*/ 640333 h 2593910"/>
              <a:gd name="connsiteX35" fmla="*/ 1417320 w 2801302"/>
              <a:gd name="connsiteY35" fmla="*/ 467930 h 2593910"/>
              <a:gd name="connsiteX36" fmla="*/ 1633537 w 2801302"/>
              <a:gd name="connsiteY36" fmla="*/ 295528 h 2593910"/>
              <a:gd name="connsiteX37" fmla="*/ 1844040 w 2801302"/>
              <a:gd name="connsiteY37" fmla="*/ 495553 h 2593910"/>
              <a:gd name="connsiteX38" fmla="*/ 1844040 w 2801302"/>
              <a:gd name="connsiteY38" fmla="*/ 640333 h 2593910"/>
              <a:gd name="connsiteX39" fmla="*/ 1991678 w 2801302"/>
              <a:gd name="connsiteY39" fmla="*/ 640333 h 2593910"/>
              <a:gd name="connsiteX40" fmla="*/ 2064068 w 2801302"/>
              <a:gd name="connsiteY40" fmla="*/ 430783 h 2593910"/>
              <a:gd name="connsiteX41" fmla="*/ 2120265 w 2801302"/>
              <a:gd name="connsiteY41" fmla="*/ 377443 h 2593910"/>
              <a:gd name="connsiteX42" fmla="*/ 2273618 w 2801302"/>
              <a:gd name="connsiteY42" fmla="*/ 377443 h 2593910"/>
              <a:gd name="connsiteX43" fmla="*/ 2308860 w 2801302"/>
              <a:gd name="connsiteY43" fmla="*/ 391730 h 2593910"/>
              <a:gd name="connsiteX44" fmla="*/ 2407920 w 2801302"/>
              <a:gd name="connsiteY44" fmla="*/ 639380 h 2593910"/>
              <a:gd name="connsiteX45" fmla="*/ 2721293 w 2801302"/>
              <a:gd name="connsiteY45" fmla="*/ 641285 h 2593910"/>
              <a:gd name="connsiteX46" fmla="*/ 2801303 w 2801302"/>
              <a:gd name="connsiteY46" fmla="*/ 700340 h 2593910"/>
              <a:gd name="connsiteX47" fmla="*/ 2801303 w 2801302"/>
              <a:gd name="connsiteY47" fmla="*/ 1148968 h 2593910"/>
              <a:gd name="connsiteX48" fmla="*/ 2741295 w 2801302"/>
              <a:gd name="connsiteY48" fmla="*/ 1173733 h 2593910"/>
              <a:gd name="connsiteX49" fmla="*/ 2719388 w 2801302"/>
              <a:gd name="connsiteY49" fmla="*/ 1151825 h 2593910"/>
              <a:gd name="connsiteX50" fmla="*/ 2719388 w 2801302"/>
              <a:gd name="connsiteY50" fmla="*/ 722248 h 2593910"/>
              <a:gd name="connsiteX51" fmla="*/ 2628900 w 2801302"/>
              <a:gd name="connsiteY51" fmla="*/ 722248 h 2593910"/>
              <a:gd name="connsiteX52" fmla="*/ 2620328 w 2801302"/>
              <a:gd name="connsiteY52" fmla="*/ 730820 h 2593910"/>
              <a:gd name="connsiteX53" fmla="*/ 2620328 w 2801302"/>
              <a:gd name="connsiteY53" fmla="*/ 1526158 h 2593910"/>
              <a:gd name="connsiteX54" fmla="*/ 2718435 w 2801302"/>
              <a:gd name="connsiteY54" fmla="*/ 1526158 h 2593910"/>
              <a:gd name="connsiteX55" fmla="*/ 2718435 w 2801302"/>
              <a:gd name="connsiteY55" fmla="*/ 1315655 h 2593910"/>
              <a:gd name="connsiteX56" fmla="*/ 2800350 w 2801302"/>
              <a:gd name="connsiteY56" fmla="*/ 1312798 h 2593910"/>
              <a:gd name="connsiteX57" fmla="*/ 2800350 w 2801302"/>
              <a:gd name="connsiteY57" fmla="*/ 2532951 h 2593910"/>
              <a:gd name="connsiteX58" fmla="*/ 2740343 w 2801302"/>
              <a:gd name="connsiteY58" fmla="*/ 2591053 h 2593910"/>
              <a:gd name="connsiteX59" fmla="*/ 79057 w 2801302"/>
              <a:gd name="connsiteY59" fmla="*/ 2593911 h 2593910"/>
              <a:gd name="connsiteX60" fmla="*/ 0 w 2801302"/>
              <a:gd name="connsiteY60" fmla="*/ 2533903 h 2593910"/>
              <a:gd name="connsiteX61" fmla="*/ 0 w 2801302"/>
              <a:gd name="connsiteY61" fmla="*/ 701293 h 2593910"/>
              <a:gd name="connsiteX62" fmla="*/ 180975 w 2801302"/>
              <a:gd name="connsiteY62" fmla="*/ 243140 h 2593910"/>
              <a:gd name="connsiteX63" fmla="*/ 104775 w 2801302"/>
              <a:gd name="connsiteY63" fmla="*/ 253618 h 2593910"/>
              <a:gd name="connsiteX64" fmla="*/ 157163 w 2801302"/>
              <a:gd name="connsiteY64" fmla="*/ 493648 h 2593910"/>
              <a:gd name="connsiteX65" fmla="*/ 227647 w 2801302"/>
              <a:gd name="connsiteY65" fmla="*/ 478408 h 2593910"/>
              <a:gd name="connsiteX66" fmla="*/ 224790 w 2801302"/>
              <a:gd name="connsiteY66" fmla="*/ 437450 h 2593910"/>
              <a:gd name="connsiteX67" fmla="*/ 356235 w 2801302"/>
              <a:gd name="connsiteY67" fmla="*/ 373633 h 2593910"/>
              <a:gd name="connsiteX68" fmla="*/ 340042 w 2801302"/>
              <a:gd name="connsiteY68" fmla="*/ 286003 h 2593910"/>
              <a:gd name="connsiteX69" fmla="*/ 180975 w 2801302"/>
              <a:gd name="connsiteY69" fmla="*/ 242188 h 2593910"/>
              <a:gd name="connsiteX70" fmla="*/ 1762125 w 2801302"/>
              <a:gd name="connsiteY70" fmla="*/ 1079435 h 2593910"/>
              <a:gd name="connsiteX71" fmla="*/ 1762125 w 2801302"/>
              <a:gd name="connsiteY71" fmla="*/ 502220 h 2593910"/>
              <a:gd name="connsiteX72" fmla="*/ 1748790 w 2801302"/>
              <a:gd name="connsiteY72" fmla="*/ 455548 h 2593910"/>
              <a:gd name="connsiteX73" fmla="*/ 1515428 w 2801302"/>
              <a:gd name="connsiteY73" fmla="*/ 446023 h 2593910"/>
              <a:gd name="connsiteX74" fmla="*/ 1500187 w 2801302"/>
              <a:gd name="connsiteY74" fmla="*/ 480313 h 2593910"/>
              <a:gd name="connsiteX75" fmla="*/ 1500187 w 2801302"/>
              <a:gd name="connsiteY75" fmla="*/ 1079435 h 2593910"/>
              <a:gd name="connsiteX76" fmla="*/ 1763078 w 2801302"/>
              <a:gd name="connsiteY76" fmla="*/ 1079435 h 2593910"/>
              <a:gd name="connsiteX77" fmla="*/ 1034415 w 2801302"/>
              <a:gd name="connsiteY77" fmla="*/ 1528063 h 2593910"/>
              <a:gd name="connsiteX78" fmla="*/ 804863 w 2801302"/>
              <a:gd name="connsiteY78" fmla="*/ 439355 h 2593910"/>
              <a:gd name="connsiteX79" fmla="*/ 668655 w 2801302"/>
              <a:gd name="connsiteY79" fmla="*/ 475550 h 2593910"/>
              <a:gd name="connsiteX80" fmla="*/ 892493 w 2801302"/>
              <a:gd name="connsiteY80" fmla="*/ 1528063 h 2593910"/>
              <a:gd name="connsiteX81" fmla="*/ 1034415 w 2801302"/>
              <a:gd name="connsiteY81" fmla="*/ 1528063 h 2593910"/>
              <a:gd name="connsiteX82" fmla="*/ 2155508 w 2801302"/>
              <a:gd name="connsiteY82" fmla="*/ 873695 h 2593910"/>
              <a:gd name="connsiteX83" fmla="*/ 2155508 w 2801302"/>
              <a:gd name="connsiteY83" fmla="*/ 1527110 h 2593910"/>
              <a:gd name="connsiteX84" fmla="*/ 2243138 w 2801302"/>
              <a:gd name="connsiteY84" fmla="*/ 1527110 h 2593910"/>
              <a:gd name="connsiteX85" fmla="*/ 2243138 w 2801302"/>
              <a:gd name="connsiteY85" fmla="*/ 862265 h 2593910"/>
              <a:gd name="connsiteX86" fmla="*/ 2340293 w 2801302"/>
              <a:gd name="connsiteY86" fmla="*/ 693673 h 2593910"/>
              <a:gd name="connsiteX87" fmla="*/ 2258378 w 2801302"/>
              <a:gd name="connsiteY87" fmla="*/ 460310 h 2593910"/>
              <a:gd name="connsiteX88" fmla="*/ 2142172 w 2801302"/>
              <a:gd name="connsiteY88" fmla="*/ 460310 h 2593910"/>
              <a:gd name="connsiteX89" fmla="*/ 2056448 w 2801302"/>
              <a:gd name="connsiteY89" fmla="*/ 697483 h 2593910"/>
              <a:gd name="connsiteX90" fmla="*/ 2155508 w 2801302"/>
              <a:gd name="connsiteY90" fmla="*/ 872743 h 2593910"/>
              <a:gd name="connsiteX91" fmla="*/ 263842 w 2801302"/>
              <a:gd name="connsiteY91" fmla="*/ 926083 h 2593910"/>
              <a:gd name="connsiteX92" fmla="*/ 263842 w 2801302"/>
              <a:gd name="connsiteY92" fmla="*/ 1148015 h 2593910"/>
              <a:gd name="connsiteX93" fmla="*/ 244792 w 2801302"/>
              <a:gd name="connsiteY93" fmla="*/ 1172780 h 2593910"/>
              <a:gd name="connsiteX94" fmla="*/ 181927 w 2801302"/>
              <a:gd name="connsiteY94" fmla="*/ 1153730 h 2593910"/>
              <a:gd name="connsiteX95" fmla="*/ 181927 w 2801302"/>
              <a:gd name="connsiteY95" fmla="*/ 732725 h 2593910"/>
              <a:gd name="connsiteX96" fmla="*/ 173355 w 2801302"/>
              <a:gd name="connsiteY96" fmla="*/ 724153 h 2593910"/>
              <a:gd name="connsiteX97" fmla="*/ 82867 w 2801302"/>
              <a:gd name="connsiteY97" fmla="*/ 724153 h 2593910"/>
              <a:gd name="connsiteX98" fmla="*/ 82867 w 2801302"/>
              <a:gd name="connsiteY98" fmla="*/ 1528063 h 2593910"/>
              <a:gd name="connsiteX99" fmla="*/ 180975 w 2801302"/>
              <a:gd name="connsiteY99" fmla="*/ 1528063 h 2593910"/>
              <a:gd name="connsiteX100" fmla="*/ 180975 w 2801302"/>
              <a:gd name="connsiteY100" fmla="*/ 1317560 h 2593910"/>
              <a:gd name="connsiteX101" fmla="*/ 220980 w 2801302"/>
              <a:gd name="connsiteY101" fmla="*/ 1288985 h 2593910"/>
              <a:gd name="connsiteX102" fmla="*/ 262890 w 2801302"/>
              <a:gd name="connsiteY102" fmla="*/ 1323275 h 2593910"/>
              <a:gd name="connsiteX103" fmla="*/ 262890 w 2801302"/>
              <a:gd name="connsiteY103" fmla="*/ 1528063 h 2593910"/>
              <a:gd name="connsiteX104" fmla="*/ 809625 w 2801302"/>
              <a:gd name="connsiteY104" fmla="*/ 1528063 h 2593910"/>
              <a:gd name="connsiteX105" fmla="*/ 683895 w 2801302"/>
              <a:gd name="connsiteY105" fmla="*/ 926083 h 2593910"/>
              <a:gd name="connsiteX106" fmla="*/ 262890 w 2801302"/>
              <a:gd name="connsiteY106" fmla="*/ 926083 h 2593910"/>
              <a:gd name="connsiteX107" fmla="*/ 662940 w 2801302"/>
              <a:gd name="connsiteY107" fmla="*/ 844168 h 2593910"/>
              <a:gd name="connsiteX108" fmla="*/ 632460 w 2801302"/>
              <a:gd name="connsiteY108" fmla="*/ 724153 h 2593910"/>
              <a:gd name="connsiteX109" fmla="*/ 262890 w 2801302"/>
              <a:gd name="connsiteY109" fmla="*/ 724153 h 2593910"/>
              <a:gd name="connsiteX110" fmla="*/ 262890 w 2801302"/>
              <a:gd name="connsiteY110" fmla="*/ 844168 h 2593910"/>
              <a:gd name="connsiteX111" fmla="*/ 661988 w 2801302"/>
              <a:gd name="connsiteY111" fmla="*/ 844168 h 2593910"/>
              <a:gd name="connsiteX112" fmla="*/ 955357 w 2801302"/>
              <a:gd name="connsiteY112" fmla="*/ 723200 h 2593910"/>
              <a:gd name="connsiteX113" fmla="*/ 949643 w 2801302"/>
              <a:gd name="connsiteY113" fmla="*/ 734630 h 2593910"/>
              <a:gd name="connsiteX114" fmla="*/ 970598 w 2801302"/>
              <a:gd name="connsiteY114" fmla="*/ 834643 h 2593910"/>
              <a:gd name="connsiteX115" fmla="*/ 977265 w 2801302"/>
              <a:gd name="connsiteY115" fmla="*/ 844168 h 2593910"/>
              <a:gd name="connsiteX116" fmla="*/ 1409700 w 2801302"/>
              <a:gd name="connsiteY116" fmla="*/ 844168 h 2593910"/>
              <a:gd name="connsiteX117" fmla="*/ 1418273 w 2801302"/>
              <a:gd name="connsiteY117" fmla="*/ 835595 h 2593910"/>
              <a:gd name="connsiteX118" fmla="*/ 1418273 w 2801302"/>
              <a:gd name="connsiteY118" fmla="*/ 731773 h 2593910"/>
              <a:gd name="connsiteX119" fmla="*/ 1409700 w 2801302"/>
              <a:gd name="connsiteY119" fmla="*/ 723200 h 2593910"/>
              <a:gd name="connsiteX120" fmla="*/ 955357 w 2801302"/>
              <a:gd name="connsiteY120" fmla="*/ 723200 h 2593910"/>
              <a:gd name="connsiteX121" fmla="*/ 2051685 w 2801302"/>
              <a:gd name="connsiteY121" fmla="*/ 844168 h 2593910"/>
              <a:gd name="connsiteX122" fmla="*/ 1972628 w 2801302"/>
              <a:gd name="connsiteY122" fmla="*/ 724153 h 2593910"/>
              <a:gd name="connsiteX123" fmla="*/ 1844040 w 2801302"/>
              <a:gd name="connsiteY123" fmla="*/ 724153 h 2593910"/>
              <a:gd name="connsiteX124" fmla="*/ 1844040 w 2801302"/>
              <a:gd name="connsiteY124" fmla="*/ 844168 h 2593910"/>
              <a:gd name="connsiteX125" fmla="*/ 2051685 w 2801302"/>
              <a:gd name="connsiteY125" fmla="*/ 844168 h 2593910"/>
              <a:gd name="connsiteX126" fmla="*/ 2538413 w 2801302"/>
              <a:gd name="connsiteY126" fmla="*/ 723200 h 2593910"/>
              <a:gd name="connsiteX127" fmla="*/ 2418397 w 2801302"/>
              <a:gd name="connsiteY127" fmla="*/ 723200 h 2593910"/>
              <a:gd name="connsiteX128" fmla="*/ 2346960 w 2801302"/>
              <a:gd name="connsiteY128" fmla="*/ 843215 h 2593910"/>
              <a:gd name="connsiteX129" fmla="*/ 2538413 w 2801302"/>
              <a:gd name="connsiteY129" fmla="*/ 843215 h 2593910"/>
              <a:gd name="connsiteX130" fmla="*/ 2538413 w 2801302"/>
              <a:gd name="connsiteY130" fmla="*/ 723200 h 2593910"/>
              <a:gd name="connsiteX131" fmla="*/ 1417320 w 2801302"/>
              <a:gd name="connsiteY131" fmla="*/ 926083 h 2593910"/>
              <a:gd name="connsiteX132" fmla="*/ 990600 w 2801302"/>
              <a:gd name="connsiteY132" fmla="*/ 926083 h 2593910"/>
              <a:gd name="connsiteX133" fmla="*/ 1116330 w 2801302"/>
              <a:gd name="connsiteY133" fmla="*/ 1528063 h 2593910"/>
              <a:gd name="connsiteX134" fmla="*/ 1471612 w 2801302"/>
              <a:gd name="connsiteY134" fmla="*/ 1528063 h 2593910"/>
              <a:gd name="connsiteX135" fmla="*/ 1471612 w 2801302"/>
              <a:gd name="connsiteY135" fmla="*/ 1336610 h 2593910"/>
              <a:gd name="connsiteX136" fmla="*/ 1304925 w 2801302"/>
              <a:gd name="connsiteY136" fmla="*/ 1177543 h 2593910"/>
              <a:gd name="connsiteX137" fmla="*/ 1417320 w 2801302"/>
              <a:gd name="connsiteY137" fmla="*/ 1076578 h 2593910"/>
              <a:gd name="connsiteX138" fmla="*/ 1417320 w 2801302"/>
              <a:gd name="connsiteY138" fmla="*/ 926083 h 2593910"/>
              <a:gd name="connsiteX139" fmla="*/ 2073593 w 2801302"/>
              <a:gd name="connsiteY139" fmla="*/ 926083 h 2593910"/>
              <a:gd name="connsiteX140" fmla="*/ 1844040 w 2801302"/>
              <a:gd name="connsiteY140" fmla="*/ 926083 h 2593910"/>
              <a:gd name="connsiteX141" fmla="*/ 1844040 w 2801302"/>
              <a:gd name="connsiteY141" fmla="*/ 1085150 h 2593910"/>
              <a:gd name="connsiteX142" fmla="*/ 1784033 w 2801302"/>
              <a:gd name="connsiteY142" fmla="*/ 1336610 h 2593910"/>
              <a:gd name="connsiteX143" fmla="*/ 1784033 w 2801302"/>
              <a:gd name="connsiteY143" fmla="*/ 1528063 h 2593910"/>
              <a:gd name="connsiteX144" fmla="*/ 2073593 w 2801302"/>
              <a:gd name="connsiteY144" fmla="*/ 1528063 h 2593910"/>
              <a:gd name="connsiteX145" fmla="*/ 2073593 w 2801302"/>
              <a:gd name="connsiteY145" fmla="*/ 926083 h 2593910"/>
              <a:gd name="connsiteX146" fmla="*/ 2538413 w 2801302"/>
              <a:gd name="connsiteY146" fmla="*/ 926083 h 2593910"/>
              <a:gd name="connsiteX147" fmla="*/ 2325053 w 2801302"/>
              <a:gd name="connsiteY147" fmla="*/ 926083 h 2593910"/>
              <a:gd name="connsiteX148" fmla="*/ 2325053 w 2801302"/>
              <a:gd name="connsiteY148" fmla="*/ 1528063 h 2593910"/>
              <a:gd name="connsiteX149" fmla="*/ 2538413 w 2801302"/>
              <a:gd name="connsiteY149" fmla="*/ 1528063 h 2593910"/>
              <a:gd name="connsiteX150" fmla="*/ 2538413 w 2801302"/>
              <a:gd name="connsiteY150" fmla="*/ 926083 h 2593910"/>
              <a:gd name="connsiteX151" fmla="*/ 1397318 w 2801302"/>
              <a:gd name="connsiteY151" fmla="*/ 1241360 h 2593910"/>
              <a:gd name="connsiteX152" fmla="*/ 1430655 w 2801302"/>
              <a:gd name="connsiteY152" fmla="*/ 1253743 h 2593910"/>
              <a:gd name="connsiteX153" fmla="*/ 1824990 w 2801302"/>
              <a:gd name="connsiteY153" fmla="*/ 1253743 h 2593910"/>
              <a:gd name="connsiteX154" fmla="*/ 1813560 w 2801302"/>
              <a:gd name="connsiteY154" fmla="*/ 1160398 h 2593910"/>
              <a:gd name="connsiteX155" fmla="*/ 1442085 w 2801302"/>
              <a:gd name="connsiteY155" fmla="*/ 1160398 h 2593910"/>
              <a:gd name="connsiteX156" fmla="*/ 1397318 w 2801302"/>
              <a:gd name="connsiteY156" fmla="*/ 1240408 h 2593910"/>
              <a:gd name="connsiteX157" fmla="*/ 1702118 w 2801302"/>
              <a:gd name="connsiteY157" fmla="*/ 1336610 h 2593910"/>
              <a:gd name="connsiteX158" fmla="*/ 1554480 w 2801302"/>
              <a:gd name="connsiteY158" fmla="*/ 1336610 h 2593910"/>
              <a:gd name="connsiteX159" fmla="*/ 1554480 w 2801302"/>
              <a:gd name="connsiteY159" fmla="*/ 1528063 h 2593910"/>
              <a:gd name="connsiteX160" fmla="*/ 1702118 w 2801302"/>
              <a:gd name="connsiteY160" fmla="*/ 1528063 h 2593910"/>
              <a:gd name="connsiteX161" fmla="*/ 1702118 w 2801302"/>
              <a:gd name="connsiteY161" fmla="*/ 1336610 h 2593910"/>
              <a:gd name="connsiteX162" fmla="*/ 2719388 w 2801302"/>
              <a:gd name="connsiteY162" fmla="*/ 1609978 h 2593910"/>
              <a:gd name="connsiteX163" fmla="*/ 82867 w 2801302"/>
              <a:gd name="connsiteY163" fmla="*/ 1609978 h 2593910"/>
              <a:gd name="connsiteX164" fmla="*/ 82867 w 2801302"/>
              <a:gd name="connsiteY164" fmla="*/ 2511995 h 2593910"/>
              <a:gd name="connsiteX165" fmla="*/ 2719388 w 2801302"/>
              <a:gd name="connsiteY165" fmla="*/ 2511995 h 2593910"/>
              <a:gd name="connsiteX166" fmla="*/ 2719388 w 2801302"/>
              <a:gd name="connsiteY166" fmla="*/ 1609978 h 259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2801302" h="2593910">
                <a:moveTo>
                  <a:pt x="952" y="701293"/>
                </a:moveTo>
                <a:cubicBezTo>
                  <a:pt x="10477" y="671765"/>
                  <a:pt x="42863" y="641285"/>
                  <a:pt x="75247" y="641285"/>
                </a:cubicBezTo>
                <a:lnTo>
                  <a:pt x="619125" y="641285"/>
                </a:lnTo>
                <a:lnTo>
                  <a:pt x="591503" y="487933"/>
                </a:lnTo>
                <a:cubicBezTo>
                  <a:pt x="533400" y="486980"/>
                  <a:pt x="452438" y="538415"/>
                  <a:pt x="402907" y="498410"/>
                </a:cubicBezTo>
                <a:cubicBezTo>
                  <a:pt x="353378" y="458405"/>
                  <a:pt x="382905" y="434593"/>
                  <a:pt x="315278" y="465073"/>
                </a:cubicBezTo>
                <a:cubicBezTo>
                  <a:pt x="310515" y="471740"/>
                  <a:pt x="336232" y="523175"/>
                  <a:pt x="287655" y="546988"/>
                </a:cubicBezTo>
                <a:cubicBezTo>
                  <a:pt x="239077" y="570800"/>
                  <a:pt x="142875" y="584135"/>
                  <a:pt x="119063" y="580325"/>
                </a:cubicBezTo>
                <a:cubicBezTo>
                  <a:pt x="95250" y="576515"/>
                  <a:pt x="81915" y="550798"/>
                  <a:pt x="75247" y="526033"/>
                </a:cubicBezTo>
                <a:cubicBezTo>
                  <a:pt x="56197" y="460310"/>
                  <a:pt x="25717" y="326008"/>
                  <a:pt x="18097" y="260285"/>
                </a:cubicBezTo>
                <a:cubicBezTo>
                  <a:pt x="10477" y="194563"/>
                  <a:pt x="14288" y="208850"/>
                  <a:pt x="36195" y="192658"/>
                </a:cubicBezTo>
                <a:cubicBezTo>
                  <a:pt x="58102" y="176465"/>
                  <a:pt x="176213" y="153605"/>
                  <a:pt x="200025" y="153605"/>
                </a:cubicBezTo>
                <a:cubicBezTo>
                  <a:pt x="243840" y="153605"/>
                  <a:pt x="251460" y="181228"/>
                  <a:pt x="262890" y="217423"/>
                </a:cubicBezTo>
                <a:lnTo>
                  <a:pt x="317182" y="208850"/>
                </a:lnTo>
                <a:cubicBezTo>
                  <a:pt x="314325" y="172655"/>
                  <a:pt x="324803" y="139318"/>
                  <a:pt x="357188" y="120268"/>
                </a:cubicBezTo>
                <a:cubicBezTo>
                  <a:pt x="403860" y="115505"/>
                  <a:pt x="520065" y="70738"/>
                  <a:pt x="559118" y="78358"/>
                </a:cubicBezTo>
                <a:cubicBezTo>
                  <a:pt x="598170" y="85978"/>
                  <a:pt x="601980" y="130745"/>
                  <a:pt x="574357" y="150748"/>
                </a:cubicBezTo>
                <a:cubicBezTo>
                  <a:pt x="546735" y="170750"/>
                  <a:pt x="406717" y="184085"/>
                  <a:pt x="404813" y="195515"/>
                </a:cubicBezTo>
                <a:lnTo>
                  <a:pt x="448628" y="426973"/>
                </a:lnTo>
                <a:lnTo>
                  <a:pt x="1069658" y="300290"/>
                </a:lnTo>
                <a:cubicBezTo>
                  <a:pt x="1114425" y="303148"/>
                  <a:pt x="1135380" y="324103"/>
                  <a:pt x="1159193" y="359345"/>
                </a:cubicBezTo>
                <a:cubicBezTo>
                  <a:pt x="1183005" y="394588"/>
                  <a:pt x="1187768" y="419353"/>
                  <a:pt x="1195387" y="426973"/>
                </a:cubicBezTo>
                <a:cubicBezTo>
                  <a:pt x="1206818" y="438403"/>
                  <a:pt x="1244918" y="418400"/>
                  <a:pt x="1252537" y="406970"/>
                </a:cubicBezTo>
                <a:cubicBezTo>
                  <a:pt x="1260158" y="395540"/>
                  <a:pt x="1260158" y="375538"/>
                  <a:pt x="1256348" y="361250"/>
                </a:cubicBezTo>
                <a:cubicBezTo>
                  <a:pt x="1249680" y="336485"/>
                  <a:pt x="1180148" y="219328"/>
                  <a:pt x="1162050" y="193610"/>
                </a:cubicBezTo>
                <a:cubicBezTo>
                  <a:pt x="1052512" y="40258"/>
                  <a:pt x="900112" y="81215"/>
                  <a:pt x="741998" y="120268"/>
                </a:cubicBezTo>
                <a:cubicBezTo>
                  <a:pt x="693420" y="113600"/>
                  <a:pt x="686753" y="57403"/>
                  <a:pt x="730568" y="38353"/>
                </a:cubicBezTo>
                <a:cubicBezTo>
                  <a:pt x="774382" y="19303"/>
                  <a:pt x="923925" y="-2605"/>
                  <a:pt x="971550" y="253"/>
                </a:cubicBezTo>
                <a:cubicBezTo>
                  <a:pt x="1053465" y="5015"/>
                  <a:pt x="1145858" y="48830"/>
                  <a:pt x="1201103" y="109790"/>
                </a:cubicBezTo>
                <a:cubicBezTo>
                  <a:pt x="1256348" y="170750"/>
                  <a:pt x="1323975" y="298385"/>
                  <a:pt x="1336358" y="341248"/>
                </a:cubicBezTo>
                <a:cubicBezTo>
                  <a:pt x="1356360" y="409828"/>
                  <a:pt x="1326833" y="466978"/>
                  <a:pt x="1265873" y="497458"/>
                </a:cubicBezTo>
                <a:cubicBezTo>
                  <a:pt x="1136333" y="564133"/>
                  <a:pt x="1136333" y="466978"/>
                  <a:pt x="1074420" y="384110"/>
                </a:cubicBezTo>
                <a:lnTo>
                  <a:pt x="886778" y="422210"/>
                </a:lnTo>
                <a:lnTo>
                  <a:pt x="930593" y="640333"/>
                </a:lnTo>
                <a:lnTo>
                  <a:pt x="1417320" y="640333"/>
                </a:lnTo>
                <a:lnTo>
                  <a:pt x="1417320" y="467930"/>
                </a:lnTo>
                <a:cubicBezTo>
                  <a:pt x="1417320" y="377443"/>
                  <a:pt x="1548765" y="292670"/>
                  <a:pt x="1633537" y="295528"/>
                </a:cubicBezTo>
                <a:cubicBezTo>
                  <a:pt x="1718310" y="298385"/>
                  <a:pt x="1844040" y="392683"/>
                  <a:pt x="1844040" y="495553"/>
                </a:cubicBezTo>
                <a:lnTo>
                  <a:pt x="1844040" y="640333"/>
                </a:lnTo>
                <a:lnTo>
                  <a:pt x="1991678" y="640333"/>
                </a:lnTo>
                <a:cubicBezTo>
                  <a:pt x="2014537" y="573658"/>
                  <a:pt x="2034540" y="493648"/>
                  <a:pt x="2064068" y="430783"/>
                </a:cubicBezTo>
                <a:cubicBezTo>
                  <a:pt x="2093595" y="367918"/>
                  <a:pt x="2088833" y="383158"/>
                  <a:pt x="2120265" y="377443"/>
                </a:cubicBezTo>
                <a:cubicBezTo>
                  <a:pt x="2151697" y="371728"/>
                  <a:pt x="2243138" y="373633"/>
                  <a:pt x="2273618" y="377443"/>
                </a:cubicBezTo>
                <a:cubicBezTo>
                  <a:pt x="2304097" y="381253"/>
                  <a:pt x="2299335" y="384110"/>
                  <a:pt x="2308860" y="391730"/>
                </a:cubicBezTo>
                <a:cubicBezTo>
                  <a:pt x="2345055" y="420305"/>
                  <a:pt x="2396490" y="631760"/>
                  <a:pt x="2407920" y="639380"/>
                </a:cubicBezTo>
                <a:cubicBezTo>
                  <a:pt x="2507933" y="647953"/>
                  <a:pt x="2622233" y="629855"/>
                  <a:pt x="2721293" y="641285"/>
                </a:cubicBezTo>
                <a:cubicBezTo>
                  <a:pt x="2820353" y="652715"/>
                  <a:pt x="2785110" y="661288"/>
                  <a:pt x="2801303" y="700340"/>
                </a:cubicBezTo>
                <a:lnTo>
                  <a:pt x="2801303" y="1148968"/>
                </a:lnTo>
                <a:cubicBezTo>
                  <a:pt x="2786063" y="1170875"/>
                  <a:pt x="2769870" y="1186115"/>
                  <a:pt x="2741295" y="1173733"/>
                </a:cubicBezTo>
                <a:cubicBezTo>
                  <a:pt x="2712720" y="1161350"/>
                  <a:pt x="2719388" y="1153730"/>
                  <a:pt x="2719388" y="1151825"/>
                </a:cubicBezTo>
                <a:lnTo>
                  <a:pt x="2719388" y="722248"/>
                </a:lnTo>
                <a:lnTo>
                  <a:pt x="2628900" y="722248"/>
                </a:lnTo>
                <a:lnTo>
                  <a:pt x="2620328" y="730820"/>
                </a:lnTo>
                <a:lnTo>
                  <a:pt x="2620328" y="1526158"/>
                </a:lnTo>
                <a:lnTo>
                  <a:pt x="2718435" y="1526158"/>
                </a:lnTo>
                <a:lnTo>
                  <a:pt x="2718435" y="1315655"/>
                </a:lnTo>
                <a:cubicBezTo>
                  <a:pt x="2718435" y="1286128"/>
                  <a:pt x="2787968" y="1276603"/>
                  <a:pt x="2800350" y="1312798"/>
                </a:cubicBezTo>
                <a:lnTo>
                  <a:pt x="2800350" y="2532951"/>
                </a:lnTo>
                <a:cubicBezTo>
                  <a:pt x="2787015" y="2560573"/>
                  <a:pt x="2772728" y="2583433"/>
                  <a:pt x="2740343" y="2591053"/>
                </a:cubicBezTo>
                <a:lnTo>
                  <a:pt x="79057" y="2593911"/>
                </a:lnTo>
                <a:cubicBezTo>
                  <a:pt x="36195" y="2590101"/>
                  <a:pt x="16192" y="2572003"/>
                  <a:pt x="0" y="2533903"/>
                </a:cubicBezTo>
                <a:lnTo>
                  <a:pt x="0" y="701293"/>
                </a:lnTo>
                <a:close/>
                <a:moveTo>
                  <a:pt x="180975" y="243140"/>
                </a:moveTo>
                <a:lnTo>
                  <a:pt x="104775" y="253618"/>
                </a:lnTo>
                <a:lnTo>
                  <a:pt x="157163" y="493648"/>
                </a:lnTo>
                <a:lnTo>
                  <a:pt x="227647" y="478408"/>
                </a:lnTo>
                <a:cubicBezTo>
                  <a:pt x="232410" y="471740"/>
                  <a:pt x="222885" y="450785"/>
                  <a:pt x="224790" y="437450"/>
                </a:cubicBezTo>
                <a:cubicBezTo>
                  <a:pt x="231458" y="382205"/>
                  <a:pt x="314325" y="384110"/>
                  <a:pt x="356235" y="373633"/>
                </a:cubicBezTo>
                <a:lnTo>
                  <a:pt x="340042" y="286003"/>
                </a:lnTo>
                <a:cubicBezTo>
                  <a:pt x="274320" y="297433"/>
                  <a:pt x="194310" y="341248"/>
                  <a:pt x="180975" y="242188"/>
                </a:cubicBezTo>
                <a:close/>
                <a:moveTo>
                  <a:pt x="1762125" y="1079435"/>
                </a:moveTo>
                <a:lnTo>
                  <a:pt x="1762125" y="502220"/>
                </a:lnTo>
                <a:cubicBezTo>
                  <a:pt x="1762125" y="497458"/>
                  <a:pt x="1751648" y="462215"/>
                  <a:pt x="1748790" y="455548"/>
                </a:cubicBezTo>
                <a:cubicBezTo>
                  <a:pt x="1707833" y="360298"/>
                  <a:pt x="1564958" y="355535"/>
                  <a:pt x="1515428" y="446023"/>
                </a:cubicBezTo>
                <a:cubicBezTo>
                  <a:pt x="1465898" y="536510"/>
                  <a:pt x="1500187" y="478408"/>
                  <a:pt x="1500187" y="480313"/>
                </a:cubicBezTo>
                <a:lnTo>
                  <a:pt x="1500187" y="1079435"/>
                </a:lnTo>
                <a:lnTo>
                  <a:pt x="1763078" y="1079435"/>
                </a:lnTo>
                <a:close/>
                <a:moveTo>
                  <a:pt x="1034415" y="1528063"/>
                </a:moveTo>
                <a:lnTo>
                  <a:pt x="804863" y="439355"/>
                </a:lnTo>
                <a:cubicBezTo>
                  <a:pt x="785813" y="448880"/>
                  <a:pt x="672465" y="462215"/>
                  <a:pt x="668655" y="475550"/>
                </a:cubicBezTo>
                <a:lnTo>
                  <a:pt x="892493" y="1528063"/>
                </a:lnTo>
                <a:lnTo>
                  <a:pt x="1034415" y="1528063"/>
                </a:lnTo>
                <a:close/>
                <a:moveTo>
                  <a:pt x="2155508" y="873695"/>
                </a:moveTo>
                <a:lnTo>
                  <a:pt x="2155508" y="1527110"/>
                </a:lnTo>
                <a:lnTo>
                  <a:pt x="2243138" y="1527110"/>
                </a:lnTo>
                <a:lnTo>
                  <a:pt x="2243138" y="862265"/>
                </a:lnTo>
                <a:cubicBezTo>
                  <a:pt x="2243138" y="815593"/>
                  <a:pt x="2344103" y="730820"/>
                  <a:pt x="2340293" y="693673"/>
                </a:cubicBezTo>
                <a:lnTo>
                  <a:pt x="2258378" y="460310"/>
                </a:lnTo>
                <a:lnTo>
                  <a:pt x="2142172" y="460310"/>
                </a:lnTo>
                <a:cubicBezTo>
                  <a:pt x="2142172" y="460310"/>
                  <a:pt x="2056448" y="697483"/>
                  <a:pt x="2056448" y="697483"/>
                </a:cubicBezTo>
                <a:cubicBezTo>
                  <a:pt x="2076450" y="757490"/>
                  <a:pt x="2146935" y="806068"/>
                  <a:pt x="2155508" y="872743"/>
                </a:cubicBezTo>
                <a:close/>
                <a:moveTo>
                  <a:pt x="263842" y="926083"/>
                </a:moveTo>
                <a:lnTo>
                  <a:pt x="263842" y="1148015"/>
                </a:lnTo>
                <a:cubicBezTo>
                  <a:pt x="263842" y="1150873"/>
                  <a:pt x="248602" y="1170875"/>
                  <a:pt x="244792" y="1172780"/>
                </a:cubicBezTo>
                <a:cubicBezTo>
                  <a:pt x="225742" y="1184210"/>
                  <a:pt x="181927" y="1175638"/>
                  <a:pt x="181927" y="1153730"/>
                </a:cubicBezTo>
                <a:lnTo>
                  <a:pt x="181927" y="732725"/>
                </a:lnTo>
                <a:lnTo>
                  <a:pt x="173355" y="724153"/>
                </a:lnTo>
                <a:lnTo>
                  <a:pt x="82867" y="724153"/>
                </a:lnTo>
                <a:lnTo>
                  <a:pt x="82867" y="1528063"/>
                </a:lnTo>
                <a:lnTo>
                  <a:pt x="180975" y="1528063"/>
                </a:lnTo>
                <a:lnTo>
                  <a:pt x="180975" y="1317560"/>
                </a:lnTo>
                <a:cubicBezTo>
                  <a:pt x="180975" y="1304225"/>
                  <a:pt x="207645" y="1288033"/>
                  <a:pt x="220980" y="1288985"/>
                </a:cubicBezTo>
                <a:cubicBezTo>
                  <a:pt x="234315" y="1289938"/>
                  <a:pt x="262890" y="1310893"/>
                  <a:pt x="262890" y="1323275"/>
                </a:cubicBezTo>
                <a:lnTo>
                  <a:pt x="262890" y="1528063"/>
                </a:lnTo>
                <a:lnTo>
                  <a:pt x="809625" y="1528063"/>
                </a:lnTo>
                <a:lnTo>
                  <a:pt x="683895" y="926083"/>
                </a:lnTo>
                <a:lnTo>
                  <a:pt x="262890" y="926083"/>
                </a:lnTo>
                <a:close/>
                <a:moveTo>
                  <a:pt x="662940" y="844168"/>
                </a:moveTo>
                <a:cubicBezTo>
                  <a:pt x="654368" y="805115"/>
                  <a:pt x="652463" y="758443"/>
                  <a:pt x="632460" y="724153"/>
                </a:cubicBezTo>
                <a:lnTo>
                  <a:pt x="262890" y="724153"/>
                </a:lnTo>
                <a:lnTo>
                  <a:pt x="262890" y="844168"/>
                </a:lnTo>
                <a:lnTo>
                  <a:pt x="661988" y="844168"/>
                </a:lnTo>
                <a:close/>
                <a:moveTo>
                  <a:pt x="955357" y="723200"/>
                </a:moveTo>
                <a:cubicBezTo>
                  <a:pt x="950595" y="727010"/>
                  <a:pt x="948690" y="727963"/>
                  <a:pt x="949643" y="734630"/>
                </a:cubicBezTo>
                <a:cubicBezTo>
                  <a:pt x="949643" y="744155"/>
                  <a:pt x="966787" y="824165"/>
                  <a:pt x="970598" y="834643"/>
                </a:cubicBezTo>
                <a:cubicBezTo>
                  <a:pt x="974407" y="845120"/>
                  <a:pt x="974407" y="841310"/>
                  <a:pt x="977265" y="844168"/>
                </a:cubicBezTo>
                <a:lnTo>
                  <a:pt x="1409700" y="844168"/>
                </a:lnTo>
                <a:lnTo>
                  <a:pt x="1418273" y="835595"/>
                </a:lnTo>
                <a:lnTo>
                  <a:pt x="1418273" y="731773"/>
                </a:lnTo>
                <a:lnTo>
                  <a:pt x="1409700" y="723200"/>
                </a:lnTo>
                <a:lnTo>
                  <a:pt x="955357" y="723200"/>
                </a:lnTo>
                <a:close/>
                <a:moveTo>
                  <a:pt x="2051685" y="844168"/>
                </a:moveTo>
                <a:cubicBezTo>
                  <a:pt x="2024062" y="805115"/>
                  <a:pt x="1995487" y="766063"/>
                  <a:pt x="1972628" y="724153"/>
                </a:cubicBezTo>
                <a:lnTo>
                  <a:pt x="1844040" y="724153"/>
                </a:lnTo>
                <a:lnTo>
                  <a:pt x="1844040" y="844168"/>
                </a:lnTo>
                <a:lnTo>
                  <a:pt x="2051685" y="844168"/>
                </a:lnTo>
                <a:close/>
                <a:moveTo>
                  <a:pt x="2538413" y="723200"/>
                </a:moveTo>
                <a:lnTo>
                  <a:pt x="2418397" y="723200"/>
                </a:lnTo>
                <a:cubicBezTo>
                  <a:pt x="2409825" y="770825"/>
                  <a:pt x="2368868" y="802258"/>
                  <a:pt x="2346960" y="843215"/>
                </a:cubicBezTo>
                <a:lnTo>
                  <a:pt x="2538413" y="843215"/>
                </a:lnTo>
                <a:lnTo>
                  <a:pt x="2538413" y="723200"/>
                </a:lnTo>
                <a:close/>
                <a:moveTo>
                  <a:pt x="1417320" y="926083"/>
                </a:moveTo>
                <a:lnTo>
                  <a:pt x="990600" y="926083"/>
                </a:lnTo>
                <a:lnTo>
                  <a:pt x="1116330" y="1528063"/>
                </a:lnTo>
                <a:lnTo>
                  <a:pt x="1471612" y="1528063"/>
                </a:lnTo>
                <a:lnTo>
                  <a:pt x="1471612" y="1336610"/>
                </a:lnTo>
                <a:cubicBezTo>
                  <a:pt x="1372553" y="1348993"/>
                  <a:pt x="1282065" y="1285175"/>
                  <a:pt x="1304925" y="1177543"/>
                </a:cubicBezTo>
                <a:cubicBezTo>
                  <a:pt x="1317308" y="1120393"/>
                  <a:pt x="1366837" y="1093723"/>
                  <a:pt x="1417320" y="1076578"/>
                </a:cubicBezTo>
                <a:lnTo>
                  <a:pt x="1417320" y="926083"/>
                </a:lnTo>
                <a:close/>
                <a:moveTo>
                  <a:pt x="2073593" y="926083"/>
                </a:moveTo>
                <a:lnTo>
                  <a:pt x="1844040" y="926083"/>
                </a:lnTo>
                <a:lnTo>
                  <a:pt x="1844040" y="1085150"/>
                </a:lnTo>
                <a:cubicBezTo>
                  <a:pt x="2029778" y="1119440"/>
                  <a:pt x="1965008" y="1368995"/>
                  <a:pt x="1784033" y="1336610"/>
                </a:cubicBezTo>
                <a:lnTo>
                  <a:pt x="1784033" y="1528063"/>
                </a:lnTo>
                <a:lnTo>
                  <a:pt x="2073593" y="1528063"/>
                </a:lnTo>
                <a:lnTo>
                  <a:pt x="2073593" y="926083"/>
                </a:lnTo>
                <a:close/>
                <a:moveTo>
                  <a:pt x="2538413" y="926083"/>
                </a:moveTo>
                <a:lnTo>
                  <a:pt x="2325053" y="926083"/>
                </a:lnTo>
                <a:lnTo>
                  <a:pt x="2325053" y="1528063"/>
                </a:lnTo>
                <a:lnTo>
                  <a:pt x="2538413" y="1528063"/>
                </a:lnTo>
                <a:lnTo>
                  <a:pt x="2538413" y="926083"/>
                </a:lnTo>
                <a:close/>
                <a:moveTo>
                  <a:pt x="1397318" y="1241360"/>
                </a:moveTo>
                <a:cubicBezTo>
                  <a:pt x="1404937" y="1248028"/>
                  <a:pt x="1421130" y="1252790"/>
                  <a:pt x="1430655" y="1253743"/>
                </a:cubicBezTo>
                <a:cubicBezTo>
                  <a:pt x="1552575" y="1267078"/>
                  <a:pt x="1700212" y="1243265"/>
                  <a:pt x="1824990" y="1253743"/>
                </a:cubicBezTo>
                <a:cubicBezTo>
                  <a:pt x="1895475" y="1237550"/>
                  <a:pt x="1889760" y="1168018"/>
                  <a:pt x="1813560" y="1160398"/>
                </a:cubicBezTo>
                <a:cubicBezTo>
                  <a:pt x="1725930" y="1151825"/>
                  <a:pt x="1529715" y="1151825"/>
                  <a:pt x="1442085" y="1160398"/>
                </a:cubicBezTo>
                <a:cubicBezTo>
                  <a:pt x="1397318" y="1165160"/>
                  <a:pt x="1358265" y="1204213"/>
                  <a:pt x="1397318" y="1240408"/>
                </a:cubicBezTo>
                <a:close/>
                <a:moveTo>
                  <a:pt x="1702118" y="1336610"/>
                </a:moveTo>
                <a:lnTo>
                  <a:pt x="1554480" y="1336610"/>
                </a:lnTo>
                <a:lnTo>
                  <a:pt x="1554480" y="1528063"/>
                </a:lnTo>
                <a:lnTo>
                  <a:pt x="1702118" y="1528063"/>
                </a:lnTo>
                <a:lnTo>
                  <a:pt x="1702118" y="1336610"/>
                </a:lnTo>
                <a:close/>
                <a:moveTo>
                  <a:pt x="2719388" y="1609978"/>
                </a:moveTo>
                <a:lnTo>
                  <a:pt x="82867" y="1609978"/>
                </a:lnTo>
                <a:lnTo>
                  <a:pt x="82867" y="2511995"/>
                </a:lnTo>
                <a:lnTo>
                  <a:pt x="2719388" y="2511995"/>
                </a:lnTo>
                <a:lnTo>
                  <a:pt x="2719388" y="1609978"/>
                </a:lnTo>
                <a:close/>
              </a:path>
            </a:pathLst>
          </a:custGeom>
          <a:solidFill>
            <a:srgbClr val="000000"/>
          </a:solidFill>
          <a:ln w="9525" cap="flat">
            <a:noFill/>
            <a:prstDash val="solid"/>
            <a:miter/>
          </a:ln>
        </p:spPr>
        <p:txBody>
          <a:bodyPr rtlCol="0" anchor="ctr"/>
          <a:lstStyle/>
          <a:p>
            <a:endParaRPr lang="en-US"/>
          </a:p>
        </p:txBody>
      </p:sp>
      <p:grpSp>
        <p:nvGrpSpPr>
          <p:cNvPr id="27" name="Graphic 2">
            <a:extLst>
              <a:ext uri="{FF2B5EF4-FFF2-40B4-BE49-F238E27FC236}">
                <a16:creationId xmlns:a16="http://schemas.microsoft.com/office/drawing/2014/main" id="{DE75810B-F0CB-AF8A-0289-EDA0BF2B495D}"/>
              </a:ext>
            </a:extLst>
          </p:cNvPr>
          <p:cNvGrpSpPr/>
          <p:nvPr/>
        </p:nvGrpSpPr>
        <p:grpSpPr>
          <a:xfrm rot="8514844">
            <a:off x="-683547" y="8909404"/>
            <a:ext cx="1502137" cy="2024378"/>
            <a:chOff x="-2438426" y="3400425"/>
            <a:chExt cx="821276" cy="1106805"/>
          </a:xfrm>
        </p:grpSpPr>
        <p:sp>
          <p:nvSpPr>
            <p:cNvPr id="28" name="Freeform 27">
              <a:extLst>
                <a:ext uri="{FF2B5EF4-FFF2-40B4-BE49-F238E27FC236}">
                  <a16:creationId xmlns:a16="http://schemas.microsoft.com/office/drawing/2014/main" id="{60486343-285A-6719-279F-41844EE7F4F8}"/>
                </a:ext>
              </a:extLst>
            </p:cNvPr>
            <p:cNvSpPr/>
            <p:nvPr/>
          </p:nvSpPr>
          <p:spPr>
            <a:xfrm>
              <a:off x="-2438426" y="3558540"/>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B2A0C47-5172-38FF-704A-3998EF825642}"/>
                </a:ext>
              </a:extLst>
            </p:cNvPr>
            <p:cNvSpPr/>
            <p:nvPr/>
          </p:nvSpPr>
          <p:spPr>
            <a:xfrm>
              <a:off x="-2438426" y="3400425"/>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4455403-8A88-4AA9-438B-77CF60C4344F}"/>
                </a:ext>
              </a:extLst>
            </p:cNvPr>
            <p:cNvSpPr/>
            <p:nvPr/>
          </p:nvSpPr>
          <p:spPr>
            <a:xfrm>
              <a:off x="-1890274" y="3874769"/>
              <a:ext cx="273124" cy="316230"/>
            </a:xfrm>
            <a:custGeom>
              <a:avLst/>
              <a:gdLst>
                <a:gd name="connsiteX0" fmla="*/ 273125 w 273124"/>
                <a:gd name="connsiteY0" fmla="*/ 0 h 316230"/>
                <a:gd name="connsiteX1" fmla="*/ 0 w 273124"/>
                <a:gd name="connsiteY1" fmla="*/ 158115 h 316230"/>
                <a:gd name="connsiteX2" fmla="*/ 273125 w 273124"/>
                <a:gd name="connsiteY2" fmla="*/ 316230 h 316230"/>
              </a:gdLst>
              <a:ahLst/>
              <a:cxnLst>
                <a:cxn ang="0">
                  <a:pos x="connsiteX0" y="connsiteY0"/>
                </a:cxn>
                <a:cxn ang="0">
                  <a:pos x="connsiteX1" y="connsiteY1"/>
                </a:cxn>
                <a:cxn ang="0">
                  <a:pos x="connsiteX2" y="connsiteY2"/>
                </a:cxn>
              </a:cxnLst>
              <a:rect l="l" t="t" r="r" b="b"/>
              <a:pathLst>
                <a:path w="273124" h="316230">
                  <a:moveTo>
                    <a:pt x="273125" y="0"/>
                  </a:moveTo>
                  <a:lnTo>
                    <a:pt x="0" y="158115"/>
                  </a:lnTo>
                  <a:lnTo>
                    <a:pt x="273125" y="316230"/>
                  </a:lnTo>
                  <a:close/>
                </a:path>
              </a:pathLst>
            </a:custGeom>
            <a:solidFill>
              <a:srgbClr val="BC0A78"/>
            </a:solidFill>
            <a:ln w="951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674030F-0E34-A38F-72A8-991C3F9E9549}"/>
                </a:ext>
              </a:extLst>
            </p:cNvPr>
            <p:cNvSpPr/>
            <p:nvPr/>
          </p:nvSpPr>
          <p:spPr>
            <a:xfrm>
              <a:off x="-1890274" y="4032884"/>
              <a:ext cx="273124" cy="316230"/>
            </a:xfrm>
            <a:custGeom>
              <a:avLst/>
              <a:gdLst>
                <a:gd name="connsiteX0" fmla="*/ 0 w 273124"/>
                <a:gd name="connsiteY0" fmla="*/ 316230 h 316230"/>
                <a:gd name="connsiteX1" fmla="*/ 273125 w 273124"/>
                <a:gd name="connsiteY1" fmla="*/ 158115 h 316230"/>
                <a:gd name="connsiteX2" fmla="*/ 0 w 273124"/>
                <a:gd name="connsiteY2" fmla="*/ 0 h 316230"/>
              </a:gdLst>
              <a:ahLst/>
              <a:cxnLst>
                <a:cxn ang="0">
                  <a:pos x="connsiteX0" y="connsiteY0"/>
                </a:cxn>
                <a:cxn ang="0">
                  <a:pos x="connsiteX1" y="connsiteY1"/>
                </a:cxn>
                <a:cxn ang="0">
                  <a:pos x="connsiteX2" y="connsiteY2"/>
                </a:cxn>
              </a:cxnLst>
              <a:rect l="l" t="t" r="r" b="b"/>
              <a:pathLst>
                <a:path w="273124" h="316230">
                  <a:moveTo>
                    <a:pt x="0" y="316230"/>
                  </a:moveTo>
                  <a:lnTo>
                    <a:pt x="273125" y="158115"/>
                  </a:lnTo>
                  <a:lnTo>
                    <a:pt x="0" y="0"/>
                  </a:lnTo>
                  <a:close/>
                </a:path>
              </a:pathLst>
            </a:custGeom>
            <a:solidFill>
              <a:srgbClr val="E90989"/>
            </a:solidFill>
            <a:ln w="9512"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147EDE1-9B21-B67E-DE2F-1F32DDD042AC}"/>
                </a:ext>
              </a:extLst>
            </p:cNvPr>
            <p:cNvSpPr/>
            <p:nvPr/>
          </p:nvSpPr>
          <p:spPr>
            <a:xfrm>
              <a:off x="-2164350" y="3400425"/>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E90989"/>
            </a:solidFill>
            <a:ln w="9512"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99B1136-A059-1649-782B-6FAA6354B293}"/>
                </a:ext>
              </a:extLst>
            </p:cNvPr>
            <p:cNvSpPr/>
            <p:nvPr/>
          </p:nvSpPr>
          <p:spPr>
            <a:xfrm>
              <a:off x="-2164350" y="3558540"/>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BC0A78"/>
            </a:solidFill>
            <a:ln w="9512"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66E54201-BD0C-69BA-5335-71D0A1F604E8}"/>
                </a:ext>
              </a:extLst>
            </p:cNvPr>
            <p:cNvSpPr/>
            <p:nvPr/>
          </p:nvSpPr>
          <p:spPr>
            <a:xfrm>
              <a:off x="-2438426" y="3874769"/>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18FBB89-E2E4-BCBF-8770-E93E55CCFD3A}"/>
                </a:ext>
              </a:extLst>
            </p:cNvPr>
            <p:cNvSpPr/>
            <p:nvPr/>
          </p:nvSpPr>
          <p:spPr>
            <a:xfrm>
              <a:off x="-2438426" y="4032884"/>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008987D-80F5-78CC-BCCB-E99548A4CED9}"/>
                </a:ext>
              </a:extLst>
            </p:cNvPr>
            <p:cNvSpPr/>
            <p:nvPr/>
          </p:nvSpPr>
          <p:spPr>
            <a:xfrm>
              <a:off x="-2438426" y="4191000"/>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451A54"/>
            </a:solidFill>
            <a:ln w="9512"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7AE0C23-8B34-4EA7-7494-64594D7066F8}"/>
                </a:ext>
              </a:extLst>
            </p:cNvPr>
            <p:cNvSpPr/>
            <p:nvPr/>
          </p:nvSpPr>
          <p:spPr>
            <a:xfrm>
              <a:off x="-2164350" y="4191000"/>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573568"/>
            </a:solidFill>
            <a:ln w="9512"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E0CB593-D98C-B37D-8A00-53FD48761DD9}"/>
                </a:ext>
              </a:extLst>
            </p:cNvPr>
            <p:cNvSpPr/>
            <p:nvPr/>
          </p:nvSpPr>
          <p:spPr>
            <a:xfrm>
              <a:off x="-1890274" y="3558540"/>
              <a:ext cx="273124" cy="316229"/>
            </a:xfrm>
            <a:custGeom>
              <a:avLst/>
              <a:gdLst>
                <a:gd name="connsiteX0" fmla="*/ 273125 w 273124"/>
                <a:gd name="connsiteY0" fmla="*/ 0 h 316229"/>
                <a:gd name="connsiteX1" fmla="*/ 0 w 273124"/>
                <a:gd name="connsiteY1" fmla="*/ 158115 h 316229"/>
                <a:gd name="connsiteX2" fmla="*/ 273125 w 273124"/>
                <a:gd name="connsiteY2" fmla="*/ 316230 h 316229"/>
              </a:gdLst>
              <a:ahLst/>
              <a:cxnLst>
                <a:cxn ang="0">
                  <a:pos x="connsiteX0" y="connsiteY0"/>
                </a:cxn>
                <a:cxn ang="0">
                  <a:pos x="connsiteX1" y="connsiteY1"/>
                </a:cxn>
                <a:cxn ang="0">
                  <a:pos x="connsiteX2" y="connsiteY2"/>
                </a:cxn>
              </a:cxnLst>
              <a:rect l="l" t="t" r="r" b="b"/>
              <a:pathLst>
                <a:path w="273124" h="316229">
                  <a:moveTo>
                    <a:pt x="273125" y="0"/>
                  </a:moveTo>
                  <a:lnTo>
                    <a:pt x="0" y="158115"/>
                  </a:lnTo>
                  <a:lnTo>
                    <a:pt x="273125" y="316230"/>
                  </a:lnTo>
                  <a:close/>
                </a:path>
              </a:pathLst>
            </a:custGeom>
            <a:solidFill>
              <a:srgbClr val="451A54"/>
            </a:solidFill>
            <a:ln w="9512"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85BD1A3C-DDF6-1D15-22F1-F42883BF2D0F}"/>
                </a:ext>
              </a:extLst>
            </p:cNvPr>
            <p:cNvSpPr/>
            <p:nvPr/>
          </p:nvSpPr>
          <p:spPr>
            <a:xfrm>
              <a:off x="-2164350" y="371665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A63CBC"/>
            </a:solidFill>
            <a:ln w="9512"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3B20EC7-32FE-EE0E-5E55-B4E63877FCAE}"/>
                </a:ext>
              </a:extLst>
            </p:cNvPr>
            <p:cNvSpPr/>
            <p:nvPr/>
          </p:nvSpPr>
          <p:spPr>
            <a:xfrm>
              <a:off x="-1890274" y="3716655"/>
              <a:ext cx="273124" cy="316229"/>
            </a:xfrm>
            <a:custGeom>
              <a:avLst/>
              <a:gdLst>
                <a:gd name="connsiteX0" fmla="*/ 0 w 273124"/>
                <a:gd name="connsiteY0" fmla="*/ 316230 h 316229"/>
                <a:gd name="connsiteX1" fmla="*/ 273125 w 273124"/>
                <a:gd name="connsiteY1" fmla="*/ 158115 h 316229"/>
                <a:gd name="connsiteX2" fmla="*/ 0 w 273124"/>
                <a:gd name="connsiteY2" fmla="*/ 0 h 316229"/>
              </a:gdLst>
              <a:ahLst/>
              <a:cxnLst>
                <a:cxn ang="0">
                  <a:pos x="connsiteX0" y="connsiteY0"/>
                </a:cxn>
                <a:cxn ang="0">
                  <a:pos x="connsiteX1" y="connsiteY1"/>
                </a:cxn>
                <a:cxn ang="0">
                  <a:pos x="connsiteX2" y="connsiteY2"/>
                </a:cxn>
              </a:cxnLst>
              <a:rect l="l" t="t" r="r" b="b"/>
              <a:pathLst>
                <a:path w="273124" h="316229">
                  <a:moveTo>
                    <a:pt x="0" y="316230"/>
                  </a:moveTo>
                  <a:lnTo>
                    <a:pt x="273125" y="158115"/>
                  </a:lnTo>
                  <a:lnTo>
                    <a:pt x="0" y="0"/>
                  </a:lnTo>
                  <a:close/>
                </a:path>
              </a:pathLst>
            </a:custGeom>
            <a:solidFill>
              <a:srgbClr val="7E2A8C"/>
            </a:solidFill>
            <a:ln w="9512" cap="flat">
              <a:noFill/>
              <a:prstDash val="solid"/>
              <a:miter/>
            </a:ln>
          </p:spPr>
          <p:txBody>
            <a:bodyPr rtlCol="0" anchor="ctr"/>
            <a:lstStyle/>
            <a:p>
              <a:endParaRPr lang="en-US"/>
            </a:p>
          </p:txBody>
        </p:sp>
      </p:grpSp>
      <p:sp>
        <p:nvSpPr>
          <p:cNvPr id="41" name="TextBox 40">
            <a:extLst>
              <a:ext uri="{FF2B5EF4-FFF2-40B4-BE49-F238E27FC236}">
                <a16:creationId xmlns:a16="http://schemas.microsoft.com/office/drawing/2014/main" id="{4CEBD75F-BFA8-B711-7A59-057754D4B0A9}"/>
              </a:ext>
            </a:extLst>
          </p:cNvPr>
          <p:cNvSpPr txBox="1"/>
          <p:nvPr/>
        </p:nvSpPr>
        <p:spPr>
          <a:xfrm>
            <a:off x="488764" y="8665604"/>
            <a:ext cx="2494120" cy="717504"/>
          </a:xfrm>
          <a:prstGeom prst="rect">
            <a:avLst/>
          </a:prstGeom>
          <a:noFill/>
        </p:spPr>
        <p:txBody>
          <a:bodyPr wrap="square" rtlCol="0">
            <a:spAutoFit/>
          </a:bodyPr>
          <a:lstStyle/>
          <a:p>
            <a:pPr>
              <a:lnSpc>
                <a:spcPts val="1580"/>
              </a:lnSpc>
            </a:pPr>
            <a:r>
              <a:rPr lang="en-US" sz="1800" b="1" dirty="0">
                <a:solidFill>
                  <a:schemeClr val="bg1"/>
                </a:solidFill>
                <a:latin typeface="Calibri" panose="020F0502020204030204" pitchFamily="34" charset="0"/>
                <a:cs typeface="Calibri" panose="020F0502020204030204" pitchFamily="34" charset="0"/>
              </a:rPr>
              <a:t>This Toolbox is </a:t>
            </a:r>
          </a:p>
          <a:p>
            <a:pPr>
              <a:lnSpc>
                <a:spcPts val="1580"/>
              </a:lnSpc>
            </a:pPr>
            <a:r>
              <a:rPr lang="en-US" sz="1800" b="1" dirty="0">
                <a:solidFill>
                  <a:schemeClr val="bg1"/>
                </a:solidFill>
                <a:latin typeface="Calibri" panose="020F0502020204030204" pitchFamily="34" charset="0"/>
                <a:cs typeface="Calibri" panose="020F0502020204030204" pitchFamily="34" charset="0"/>
              </a:rPr>
              <a:t>divided in the</a:t>
            </a:r>
          </a:p>
          <a:p>
            <a:pPr>
              <a:lnSpc>
                <a:spcPts val="1580"/>
              </a:lnSpc>
            </a:pPr>
            <a:r>
              <a:rPr lang="en-US" sz="1800" b="1" dirty="0">
                <a:solidFill>
                  <a:schemeClr val="bg1"/>
                </a:solidFill>
                <a:latin typeface="Calibri" panose="020F0502020204030204" pitchFamily="34" charset="0"/>
                <a:cs typeface="Calibri" panose="020F0502020204030204" pitchFamily="34" charset="0"/>
              </a:rPr>
              <a:t>following sections:</a:t>
            </a:r>
          </a:p>
        </p:txBody>
      </p:sp>
      <p:cxnSp>
        <p:nvCxnSpPr>
          <p:cNvPr id="44" name="Straight Connector 43">
            <a:extLst>
              <a:ext uri="{FF2B5EF4-FFF2-40B4-BE49-F238E27FC236}">
                <a16:creationId xmlns:a16="http://schemas.microsoft.com/office/drawing/2014/main" id="{01128EA0-9436-6522-F051-C0BE2F584335}"/>
              </a:ext>
            </a:extLst>
          </p:cNvPr>
          <p:cNvCxnSpPr>
            <a:cxnSpLocks/>
          </p:cNvCxnSpPr>
          <p:nvPr/>
        </p:nvCxnSpPr>
        <p:spPr>
          <a:xfrm>
            <a:off x="2874320" y="8463397"/>
            <a:ext cx="0" cy="1660424"/>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nvGrpSpPr>
          <p:cNvPr id="62" name="Graphic 2">
            <a:extLst>
              <a:ext uri="{FF2B5EF4-FFF2-40B4-BE49-F238E27FC236}">
                <a16:creationId xmlns:a16="http://schemas.microsoft.com/office/drawing/2014/main" id="{CD6683CA-410E-A33E-8B8C-9C59508181BB}"/>
              </a:ext>
            </a:extLst>
          </p:cNvPr>
          <p:cNvGrpSpPr/>
          <p:nvPr/>
        </p:nvGrpSpPr>
        <p:grpSpPr>
          <a:xfrm rot="17172349" flipH="1">
            <a:off x="6130277" y="-392485"/>
            <a:ext cx="1891493" cy="2549099"/>
            <a:chOff x="-2438426" y="3400425"/>
            <a:chExt cx="821276" cy="1106805"/>
          </a:xfrm>
        </p:grpSpPr>
        <p:sp>
          <p:nvSpPr>
            <p:cNvPr id="63" name="Freeform 62">
              <a:extLst>
                <a:ext uri="{FF2B5EF4-FFF2-40B4-BE49-F238E27FC236}">
                  <a16:creationId xmlns:a16="http://schemas.microsoft.com/office/drawing/2014/main" id="{1D141AFD-0B66-B0C5-0FAE-A1924E01BA45}"/>
                </a:ext>
              </a:extLst>
            </p:cNvPr>
            <p:cNvSpPr/>
            <p:nvPr/>
          </p:nvSpPr>
          <p:spPr>
            <a:xfrm>
              <a:off x="-2438426" y="3558540"/>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dirty="0"/>
            </a:p>
          </p:txBody>
        </p:sp>
        <p:sp>
          <p:nvSpPr>
            <p:cNvPr id="128" name="Freeform 127">
              <a:extLst>
                <a:ext uri="{FF2B5EF4-FFF2-40B4-BE49-F238E27FC236}">
                  <a16:creationId xmlns:a16="http://schemas.microsoft.com/office/drawing/2014/main" id="{E6A14661-AEB7-E3E9-1FD3-B9245029C63E}"/>
                </a:ext>
              </a:extLst>
            </p:cNvPr>
            <p:cNvSpPr/>
            <p:nvPr/>
          </p:nvSpPr>
          <p:spPr>
            <a:xfrm>
              <a:off x="-2438426" y="3400425"/>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dirty="0"/>
            </a:p>
          </p:txBody>
        </p:sp>
        <p:sp>
          <p:nvSpPr>
            <p:cNvPr id="129" name="Freeform 128">
              <a:extLst>
                <a:ext uri="{FF2B5EF4-FFF2-40B4-BE49-F238E27FC236}">
                  <a16:creationId xmlns:a16="http://schemas.microsoft.com/office/drawing/2014/main" id="{ED03D602-065D-7773-50D5-89161B958EB7}"/>
                </a:ext>
              </a:extLst>
            </p:cNvPr>
            <p:cNvSpPr/>
            <p:nvPr/>
          </p:nvSpPr>
          <p:spPr>
            <a:xfrm>
              <a:off x="-1890274" y="3874769"/>
              <a:ext cx="273124" cy="316230"/>
            </a:xfrm>
            <a:custGeom>
              <a:avLst/>
              <a:gdLst>
                <a:gd name="connsiteX0" fmla="*/ 273125 w 273124"/>
                <a:gd name="connsiteY0" fmla="*/ 0 h 316230"/>
                <a:gd name="connsiteX1" fmla="*/ 0 w 273124"/>
                <a:gd name="connsiteY1" fmla="*/ 158115 h 316230"/>
                <a:gd name="connsiteX2" fmla="*/ 273125 w 273124"/>
                <a:gd name="connsiteY2" fmla="*/ 316230 h 316230"/>
              </a:gdLst>
              <a:ahLst/>
              <a:cxnLst>
                <a:cxn ang="0">
                  <a:pos x="connsiteX0" y="connsiteY0"/>
                </a:cxn>
                <a:cxn ang="0">
                  <a:pos x="connsiteX1" y="connsiteY1"/>
                </a:cxn>
                <a:cxn ang="0">
                  <a:pos x="connsiteX2" y="connsiteY2"/>
                </a:cxn>
              </a:cxnLst>
              <a:rect l="l" t="t" r="r" b="b"/>
              <a:pathLst>
                <a:path w="273124" h="316230">
                  <a:moveTo>
                    <a:pt x="273125" y="0"/>
                  </a:moveTo>
                  <a:lnTo>
                    <a:pt x="0" y="158115"/>
                  </a:lnTo>
                  <a:lnTo>
                    <a:pt x="273125" y="316230"/>
                  </a:lnTo>
                  <a:close/>
                </a:path>
              </a:pathLst>
            </a:custGeom>
            <a:solidFill>
              <a:srgbClr val="BC0A78"/>
            </a:solidFill>
            <a:ln w="9512" cap="flat">
              <a:noFill/>
              <a:prstDash val="solid"/>
              <a:miter/>
            </a:ln>
          </p:spPr>
          <p:txBody>
            <a:bodyPr rtlCol="0" anchor="ctr"/>
            <a:lstStyle/>
            <a:p>
              <a:endParaRPr lang="en-US" dirty="0"/>
            </a:p>
          </p:txBody>
        </p:sp>
        <p:sp>
          <p:nvSpPr>
            <p:cNvPr id="130" name="Freeform 129">
              <a:extLst>
                <a:ext uri="{FF2B5EF4-FFF2-40B4-BE49-F238E27FC236}">
                  <a16:creationId xmlns:a16="http://schemas.microsoft.com/office/drawing/2014/main" id="{39B3BAAE-A557-D4F5-2264-6AB5DA1F7569}"/>
                </a:ext>
              </a:extLst>
            </p:cNvPr>
            <p:cNvSpPr/>
            <p:nvPr/>
          </p:nvSpPr>
          <p:spPr>
            <a:xfrm>
              <a:off x="-1890274" y="4032884"/>
              <a:ext cx="273124" cy="316230"/>
            </a:xfrm>
            <a:custGeom>
              <a:avLst/>
              <a:gdLst>
                <a:gd name="connsiteX0" fmla="*/ 0 w 273124"/>
                <a:gd name="connsiteY0" fmla="*/ 316230 h 316230"/>
                <a:gd name="connsiteX1" fmla="*/ 273125 w 273124"/>
                <a:gd name="connsiteY1" fmla="*/ 158115 h 316230"/>
                <a:gd name="connsiteX2" fmla="*/ 0 w 273124"/>
                <a:gd name="connsiteY2" fmla="*/ 0 h 316230"/>
              </a:gdLst>
              <a:ahLst/>
              <a:cxnLst>
                <a:cxn ang="0">
                  <a:pos x="connsiteX0" y="connsiteY0"/>
                </a:cxn>
                <a:cxn ang="0">
                  <a:pos x="connsiteX1" y="connsiteY1"/>
                </a:cxn>
                <a:cxn ang="0">
                  <a:pos x="connsiteX2" y="connsiteY2"/>
                </a:cxn>
              </a:cxnLst>
              <a:rect l="l" t="t" r="r" b="b"/>
              <a:pathLst>
                <a:path w="273124" h="316230">
                  <a:moveTo>
                    <a:pt x="0" y="316230"/>
                  </a:moveTo>
                  <a:lnTo>
                    <a:pt x="273125" y="158115"/>
                  </a:lnTo>
                  <a:lnTo>
                    <a:pt x="0" y="0"/>
                  </a:lnTo>
                  <a:close/>
                </a:path>
              </a:pathLst>
            </a:custGeom>
            <a:solidFill>
              <a:srgbClr val="E90989"/>
            </a:solidFill>
            <a:ln w="9512" cap="flat">
              <a:noFill/>
              <a:prstDash val="solid"/>
              <a:miter/>
            </a:ln>
          </p:spPr>
          <p:txBody>
            <a:bodyPr rtlCol="0" anchor="ctr"/>
            <a:lstStyle/>
            <a:p>
              <a:endParaRPr lang="en-US" dirty="0"/>
            </a:p>
          </p:txBody>
        </p:sp>
        <p:sp>
          <p:nvSpPr>
            <p:cNvPr id="131" name="Freeform 130">
              <a:extLst>
                <a:ext uri="{FF2B5EF4-FFF2-40B4-BE49-F238E27FC236}">
                  <a16:creationId xmlns:a16="http://schemas.microsoft.com/office/drawing/2014/main" id="{0121804F-3908-2E91-A16C-65D60042940B}"/>
                </a:ext>
              </a:extLst>
            </p:cNvPr>
            <p:cNvSpPr/>
            <p:nvPr/>
          </p:nvSpPr>
          <p:spPr>
            <a:xfrm>
              <a:off x="-2164350" y="3400425"/>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E90989"/>
            </a:solidFill>
            <a:ln w="9512" cap="flat">
              <a:noFill/>
              <a:prstDash val="solid"/>
              <a:miter/>
            </a:ln>
          </p:spPr>
          <p:txBody>
            <a:bodyPr rtlCol="0" anchor="ctr"/>
            <a:lstStyle/>
            <a:p>
              <a:endParaRPr lang="en-US" dirty="0"/>
            </a:p>
          </p:txBody>
        </p:sp>
        <p:sp>
          <p:nvSpPr>
            <p:cNvPr id="132" name="Freeform 131">
              <a:extLst>
                <a:ext uri="{FF2B5EF4-FFF2-40B4-BE49-F238E27FC236}">
                  <a16:creationId xmlns:a16="http://schemas.microsoft.com/office/drawing/2014/main" id="{C9783806-A79F-483A-3510-6BB6560A14F9}"/>
                </a:ext>
              </a:extLst>
            </p:cNvPr>
            <p:cNvSpPr/>
            <p:nvPr/>
          </p:nvSpPr>
          <p:spPr>
            <a:xfrm>
              <a:off x="-2164350" y="3558540"/>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BC0A78"/>
            </a:solidFill>
            <a:ln w="9512" cap="flat">
              <a:noFill/>
              <a:prstDash val="solid"/>
              <a:miter/>
            </a:ln>
          </p:spPr>
          <p:txBody>
            <a:bodyPr rtlCol="0" anchor="ctr"/>
            <a:lstStyle/>
            <a:p>
              <a:endParaRPr lang="en-US" dirty="0"/>
            </a:p>
          </p:txBody>
        </p:sp>
        <p:sp>
          <p:nvSpPr>
            <p:cNvPr id="133" name="Freeform 132">
              <a:extLst>
                <a:ext uri="{FF2B5EF4-FFF2-40B4-BE49-F238E27FC236}">
                  <a16:creationId xmlns:a16="http://schemas.microsoft.com/office/drawing/2014/main" id="{E1773ADA-FA50-7754-7A5F-4E36CB080DB5}"/>
                </a:ext>
              </a:extLst>
            </p:cNvPr>
            <p:cNvSpPr/>
            <p:nvPr/>
          </p:nvSpPr>
          <p:spPr>
            <a:xfrm>
              <a:off x="-2438426" y="3874769"/>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dirty="0"/>
            </a:p>
          </p:txBody>
        </p:sp>
        <p:sp>
          <p:nvSpPr>
            <p:cNvPr id="134" name="Freeform 133">
              <a:extLst>
                <a:ext uri="{FF2B5EF4-FFF2-40B4-BE49-F238E27FC236}">
                  <a16:creationId xmlns:a16="http://schemas.microsoft.com/office/drawing/2014/main" id="{E52928A7-1099-9C91-A742-481729A30569}"/>
                </a:ext>
              </a:extLst>
            </p:cNvPr>
            <p:cNvSpPr/>
            <p:nvPr/>
          </p:nvSpPr>
          <p:spPr>
            <a:xfrm>
              <a:off x="-2438426" y="4032884"/>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dirty="0"/>
            </a:p>
          </p:txBody>
        </p:sp>
        <p:sp>
          <p:nvSpPr>
            <p:cNvPr id="135" name="Freeform 134">
              <a:extLst>
                <a:ext uri="{FF2B5EF4-FFF2-40B4-BE49-F238E27FC236}">
                  <a16:creationId xmlns:a16="http://schemas.microsoft.com/office/drawing/2014/main" id="{869344FB-B058-E8E8-96CB-B9FA372EC5A8}"/>
                </a:ext>
              </a:extLst>
            </p:cNvPr>
            <p:cNvSpPr/>
            <p:nvPr/>
          </p:nvSpPr>
          <p:spPr>
            <a:xfrm>
              <a:off x="-2438426" y="4191000"/>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451A54"/>
            </a:solidFill>
            <a:ln w="9512" cap="flat">
              <a:noFill/>
              <a:prstDash val="solid"/>
              <a:miter/>
            </a:ln>
          </p:spPr>
          <p:txBody>
            <a:bodyPr rtlCol="0" anchor="ctr"/>
            <a:lstStyle/>
            <a:p>
              <a:endParaRPr lang="en-US" dirty="0"/>
            </a:p>
          </p:txBody>
        </p:sp>
        <p:sp>
          <p:nvSpPr>
            <p:cNvPr id="136" name="Freeform 135">
              <a:extLst>
                <a:ext uri="{FF2B5EF4-FFF2-40B4-BE49-F238E27FC236}">
                  <a16:creationId xmlns:a16="http://schemas.microsoft.com/office/drawing/2014/main" id="{79F74C7C-C0AB-7E5F-7454-E5F3E5FC7FC6}"/>
                </a:ext>
              </a:extLst>
            </p:cNvPr>
            <p:cNvSpPr/>
            <p:nvPr/>
          </p:nvSpPr>
          <p:spPr>
            <a:xfrm>
              <a:off x="-2164350" y="4191000"/>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573568"/>
            </a:solidFill>
            <a:ln w="9512" cap="flat">
              <a:noFill/>
              <a:prstDash val="solid"/>
              <a:miter/>
            </a:ln>
          </p:spPr>
          <p:txBody>
            <a:bodyPr rtlCol="0" anchor="ctr"/>
            <a:lstStyle/>
            <a:p>
              <a:endParaRPr lang="en-US" dirty="0"/>
            </a:p>
          </p:txBody>
        </p:sp>
        <p:sp>
          <p:nvSpPr>
            <p:cNvPr id="137" name="Freeform 136">
              <a:extLst>
                <a:ext uri="{FF2B5EF4-FFF2-40B4-BE49-F238E27FC236}">
                  <a16:creationId xmlns:a16="http://schemas.microsoft.com/office/drawing/2014/main" id="{A0D91C4C-18D6-C2A1-BCB1-8998650882E6}"/>
                </a:ext>
              </a:extLst>
            </p:cNvPr>
            <p:cNvSpPr/>
            <p:nvPr/>
          </p:nvSpPr>
          <p:spPr>
            <a:xfrm>
              <a:off x="-2438426" y="3716655"/>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451A54"/>
            </a:solidFill>
            <a:ln w="9512" cap="flat">
              <a:noFill/>
              <a:prstDash val="solid"/>
              <a:miter/>
            </a:ln>
          </p:spPr>
          <p:txBody>
            <a:bodyPr rtlCol="0" anchor="ctr"/>
            <a:lstStyle/>
            <a:p>
              <a:endParaRPr lang="en-US" dirty="0"/>
            </a:p>
          </p:txBody>
        </p:sp>
        <p:sp>
          <p:nvSpPr>
            <p:cNvPr id="138" name="Freeform 137">
              <a:extLst>
                <a:ext uri="{FF2B5EF4-FFF2-40B4-BE49-F238E27FC236}">
                  <a16:creationId xmlns:a16="http://schemas.microsoft.com/office/drawing/2014/main" id="{9E4B6093-2C71-5F67-3468-4A809C0D80B9}"/>
                </a:ext>
              </a:extLst>
            </p:cNvPr>
            <p:cNvSpPr/>
            <p:nvPr/>
          </p:nvSpPr>
          <p:spPr>
            <a:xfrm>
              <a:off x="-1890274" y="3558540"/>
              <a:ext cx="273124" cy="316229"/>
            </a:xfrm>
            <a:custGeom>
              <a:avLst/>
              <a:gdLst>
                <a:gd name="connsiteX0" fmla="*/ 273125 w 273124"/>
                <a:gd name="connsiteY0" fmla="*/ 0 h 316229"/>
                <a:gd name="connsiteX1" fmla="*/ 0 w 273124"/>
                <a:gd name="connsiteY1" fmla="*/ 158115 h 316229"/>
                <a:gd name="connsiteX2" fmla="*/ 273125 w 273124"/>
                <a:gd name="connsiteY2" fmla="*/ 316230 h 316229"/>
              </a:gdLst>
              <a:ahLst/>
              <a:cxnLst>
                <a:cxn ang="0">
                  <a:pos x="connsiteX0" y="connsiteY0"/>
                </a:cxn>
                <a:cxn ang="0">
                  <a:pos x="connsiteX1" y="connsiteY1"/>
                </a:cxn>
                <a:cxn ang="0">
                  <a:pos x="connsiteX2" y="connsiteY2"/>
                </a:cxn>
              </a:cxnLst>
              <a:rect l="l" t="t" r="r" b="b"/>
              <a:pathLst>
                <a:path w="273124" h="316229">
                  <a:moveTo>
                    <a:pt x="273125" y="0"/>
                  </a:moveTo>
                  <a:lnTo>
                    <a:pt x="0" y="158115"/>
                  </a:lnTo>
                  <a:lnTo>
                    <a:pt x="273125" y="316230"/>
                  </a:lnTo>
                  <a:close/>
                </a:path>
              </a:pathLst>
            </a:custGeom>
            <a:solidFill>
              <a:srgbClr val="451A54"/>
            </a:solidFill>
            <a:ln w="9512" cap="flat">
              <a:noFill/>
              <a:prstDash val="solid"/>
              <a:miter/>
            </a:ln>
          </p:spPr>
          <p:txBody>
            <a:bodyPr rtlCol="0" anchor="ctr"/>
            <a:lstStyle/>
            <a:p>
              <a:endParaRPr lang="en-US" dirty="0"/>
            </a:p>
          </p:txBody>
        </p:sp>
        <p:sp>
          <p:nvSpPr>
            <p:cNvPr id="139" name="Freeform 138">
              <a:extLst>
                <a:ext uri="{FF2B5EF4-FFF2-40B4-BE49-F238E27FC236}">
                  <a16:creationId xmlns:a16="http://schemas.microsoft.com/office/drawing/2014/main" id="{8866A90E-9353-2E57-DAE6-76BF81672356}"/>
                </a:ext>
              </a:extLst>
            </p:cNvPr>
            <p:cNvSpPr/>
            <p:nvPr/>
          </p:nvSpPr>
          <p:spPr>
            <a:xfrm>
              <a:off x="-2164350" y="371665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A63CBC"/>
            </a:solidFill>
            <a:ln w="9512" cap="flat">
              <a:noFill/>
              <a:prstDash val="solid"/>
              <a:miter/>
            </a:ln>
          </p:spPr>
          <p:txBody>
            <a:bodyPr rtlCol="0" anchor="ctr"/>
            <a:lstStyle/>
            <a:p>
              <a:endParaRPr lang="en-US" dirty="0"/>
            </a:p>
          </p:txBody>
        </p:sp>
        <p:sp>
          <p:nvSpPr>
            <p:cNvPr id="140" name="Freeform 139">
              <a:extLst>
                <a:ext uri="{FF2B5EF4-FFF2-40B4-BE49-F238E27FC236}">
                  <a16:creationId xmlns:a16="http://schemas.microsoft.com/office/drawing/2014/main" id="{836B0545-4A6A-CB05-7C8B-AD643B5F2AA9}"/>
                </a:ext>
              </a:extLst>
            </p:cNvPr>
            <p:cNvSpPr/>
            <p:nvPr/>
          </p:nvSpPr>
          <p:spPr>
            <a:xfrm>
              <a:off x="-1890274" y="3716655"/>
              <a:ext cx="273124" cy="316229"/>
            </a:xfrm>
            <a:custGeom>
              <a:avLst/>
              <a:gdLst>
                <a:gd name="connsiteX0" fmla="*/ 0 w 273124"/>
                <a:gd name="connsiteY0" fmla="*/ 316230 h 316229"/>
                <a:gd name="connsiteX1" fmla="*/ 273125 w 273124"/>
                <a:gd name="connsiteY1" fmla="*/ 158115 h 316229"/>
                <a:gd name="connsiteX2" fmla="*/ 0 w 273124"/>
                <a:gd name="connsiteY2" fmla="*/ 0 h 316229"/>
              </a:gdLst>
              <a:ahLst/>
              <a:cxnLst>
                <a:cxn ang="0">
                  <a:pos x="connsiteX0" y="connsiteY0"/>
                </a:cxn>
                <a:cxn ang="0">
                  <a:pos x="connsiteX1" y="connsiteY1"/>
                </a:cxn>
                <a:cxn ang="0">
                  <a:pos x="connsiteX2" y="connsiteY2"/>
                </a:cxn>
              </a:cxnLst>
              <a:rect l="l" t="t" r="r" b="b"/>
              <a:pathLst>
                <a:path w="273124" h="316229">
                  <a:moveTo>
                    <a:pt x="0" y="316230"/>
                  </a:moveTo>
                  <a:lnTo>
                    <a:pt x="273125" y="158115"/>
                  </a:lnTo>
                  <a:lnTo>
                    <a:pt x="0" y="0"/>
                  </a:lnTo>
                  <a:close/>
                </a:path>
              </a:pathLst>
            </a:custGeom>
            <a:solidFill>
              <a:srgbClr val="7E2A8C"/>
            </a:solidFill>
            <a:ln w="9512"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524059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EA704-BDEA-062F-5A83-F719EF167C45}"/>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C0D28860-F8EB-92B5-41C1-8843E2013D7E}"/>
              </a:ext>
            </a:extLst>
          </p:cNvPr>
          <p:cNvSpPr/>
          <p:nvPr/>
        </p:nvSpPr>
        <p:spPr>
          <a:xfrm>
            <a:off x="-32641" y="2802182"/>
            <a:ext cx="2757406" cy="5001862"/>
          </a:xfrm>
          <a:prstGeom prst="rect">
            <a:avLst/>
          </a:prstGeom>
          <a:solidFill>
            <a:srgbClr val="7D2A8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2">
            <a:extLst>
              <a:ext uri="{FF2B5EF4-FFF2-40B4-BE49-F238E27FC236}">
                <a16:creationId xmlns:a16="http://schemas.microsoft.com/office/drawing/2014/main" id="{DD19D45A-7B46-91AB-5E4D-5DBBB3B10795}"/>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6</a:t>
            </a:fld>
            <a:endParaRPr lang="en-US"/>
          </a:p>
        </p:txBody>
      </p:sp>
      <p:grpSp>
        <p:nvGrpSpPr>
          <p:cNvPr id="27" name="Graphic 2">
            <a:extLst>
              <a:ext uri="{FF2B5EF4-FFF2-40B4-BE49-F238E27FC236}">
                <a16:creationId xmlns:a16="http://schemas.microsoft.com/office/drawing/2014/main" id="{0BCEE961-8BFF-E085-7EA0-3A2D32EFA22A}"/>
              </a:ext>
            </a:extLst>
          </p:cNvPr>
          <p:cNvGrpSpPr/>
          <p:nvPr/>
        </p:nvGrpSpPr>
        <p:grpSpPr>
          <a:xfrm rot="8514844">
            <a:off x="-367165" y="6105613"/>
            <a:ext cx="2045606" cy="2756792"/>
            <a:chOff x="-2438426" y="3400425"/>
            <a:chExt cx="821276" cy="1106805"/>
          </a:xfrm>
        </p:grpSpPr>
        <p:sp>
          <p:nvSpPr>
            <p:cNvPr id="28" name="Freeform 27">
              <a:extLst>
                <a:ext uri="{FF2B5EF4-FFF2-40B4-BE49-F238E27FC236}">
                  <a16:creationId xmlns:a16="http://schemas.microsoft.com/office/drawing/2014/main" id="{CB3554EF-E94F-2B7F-B070-6BE7AC27AA75}"/>
                </a:ext>
              </a:extLst>
            </p:cNvPr>
            <p:cNvSpPr/>
            <p:nvPr/>
          </p:nvSpPr>
          <p:spPr>
            <a:xfrm>
              <a:off x="-2438426" y="3558540"/>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636ACA8-2CFC-84D7-517E-973E834E2D41}"/>
                </a:ext>
              </a:extLst>
            </p:cNvPr>
            <p:cNvSpPr/>
            <p:nvPr/>
          </p:nvSpPr>
          <p:spPr>
            <a:xfrm>
              <a:off x="-2438426" y="3400425"/>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CA273D3-B653-3FD6-40E9-7A89A7F2D6EE}"/>
                </a:ext>
              </a:extLst>
            </p:cNvPr>
            <p:cNvSpPr/>
            <p:nvPr/>
          </p:nvSpPr>
          <p:spPr>
            <a:xfrm>
              <a:off x="-1890274" y="3874769"/>
              <a:ext cx="273124" cy="316230"/>
            </a:xfrm>
            <a:custGeom>
              <a:avLst/>
              <a:gdLst>
                <a:gd name="connsiteX0" fmla="*/ 273125 w 273124"/>
                <a:gd name="connsiteY0" fmla="*/ 0 h 316230"/>
                <a:gd name="connsiteX1" fmla="*/ 0 w 273124"/>
                <a:gd name="connsiteY1" fmla="*/ 158115 h 316230"/>
                <a:gd name="connsiteX2" fmla="*/ 273125 w 273124"/>
                <a:gd name="connsiteY2" fmla="*/ 316230 h 316230"/>
              </a:gdLst>
              <a:ahLst/>
              <a:cxnLst>
                <a:cxn ang="0">
                  <a:pos x="connsiteX0" y="connsiteY0"/>
                </a:cxn>
                <a:cxn ang="0">
                  <a:pos x="connsiteX1" y="connsiteY1"/>
                </a:cxn>
                <a:cxn ang="0">
                  <a:pos x="connsiteX2" y="connsiteY2"/>
                </a:cxn>
              </a:cxnLst>
              <a:rect l="l" t="t" r="r" b="b"/>
              <a:pathLst>
                <a:path w="273124" h="316230">
                  <a:moveTo>
                    <a:pt x="273125" y="0"/>
                  </a:moveTo>
                  <a:lnTo>
                    <a:pt x="0" y="158115"/>
                  </a:lnTo>
                  <a:lnTo>
                    <a:pt x="273125" y="316230"/>
                  </a:lnTo>
                  <a:close/>
                </a:path>
              </a:pathLst>
            </a:custGeom>
            <a:solidFill>
              <a:srgbClr val="BC0A78"/>
            </a:solidFill>
            <a:ln w="951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F1B1126-0CFD-A9AD-D544-BAE0818FFC27}"/>
                </a:ext>
              </a:extLst>
            </p:cNvPr>
            <p:cNvSpPr/>
            <p:nvPr/>
          </p:nvSpPr>
          <p:spPr>
            <a:xfrm>
              <a:off x="-1890274" y="4032884"/>
              <a:ext cx="273124" cy="316230"/>
            </a:xfrm>
            <a:custGeom>
              <a:avLst/>
              <a:gdLst>
                <a:gd name="connsiteX0" fmla="*/ 0 w 273124"/>
                <a:gd name="connsiteY0" fmla="*/ 316230 h 316230"/>
                <a:gd name="connsiteX1" fmla="*/ 273125 w 273124"/>
                <a:gd name="connsiteY1" fmla="*/ 158115 h 316230"/>
                <a:gd name="connsiteX2" fmla="*/ 0 w 273124"/>
                <a:gd name="connsiteY2" fmla="*/ 0 h 316230"/>
              </a:gdLst>
              <a:ahLst/>
              <a:cxnLst>
                <a:cxn ang="0">
                  <a:pos x="connsiteX0" y="connsiteY0"/>
                </a:cxn>
                <a:cxn ang="0">
                  <a:pos x="connsiteX1" y="connsiteY1"/>
                </a:cxn>
                <a:cxn ang="0">
                  <a:pos x="connsiteX2" y="connsiteY2"/>
                </a:cxn>
              </a:cxnLst>
              <a:rect l="l" t="t" r="r" b="b"/>
              <a:pathLst>
                <a:path w="273124" h="316230">
                  <a:moveTo>
                    <a:pt x="0" y="316230"/>
                  </a:moveTo>
                  <a:lnTo>
                    <a:pt x="273125" y="158115"/>
                  </a:lnTo>
                  <a:lnTo>
                    <a:pt x="0" y="0"/>
                  </a:lnTo>
                  <a:close/>
                </a:path>
              </a:pathLst>
            </a:custGeom>
            <a:solidFill>
              <a:srgbClr val="E90989"/>
            </a:solidFill>
            <a:ln w="9512"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1E691CE0-1C2F-A817-A04C-0D5D85E37F53}"/>
                </a:ext>
              </a:extLst>
            </p:cNvPr>
            <p:cNvSpPr/>
            <p:nvPr/>
          </p:nvSpPr>
          <p:spPr>
            <a:xfrm>
              <a:off x="-2164350" y="3400425"/>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E90989"/>
            </a:solidFill>
            <a:ln w="9512"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718FCDA-BB30-DCEA-1590-CD3A68253AFE}"/>
                </a:ext>
              </a:extLst>
            </p:cNvPr>
            <p:cNvSpPr/>
            <p:nvPr/>
          </p:nvSpPr>
          <p:spPr>
            <a:xfrm>
              <a:off x="-2164350" y="3558540"/>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BC0A78"/>
            </a:solidFill>
            <a:ln w="9512"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D809A4A-F086-A9D7-E1EB-4E55B1098917}"/>
                </a:ext>
              </a:extLst>
            </p:cNvPr>
            <p:cNvSpPr/>
            <p:nvPr/>
          </p:nvSpPr>
          <p:spPr>
            <a:xfrm>
              <a:off x="-2438426" y="3874769"/>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601E4341-99BD-D6FF-6EC4-A4A2F6CA9761}"/>
                </a:ext>
              </a:extLst>
            </p:cNvPr>
            <p:cNvSpPr/>
            <p:nvPr/>
          </p:nvSpPr>
          <p:spPr>
            <a:xfrm>
              <a:off x="-2438426" y="4032884"/>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BCD9C3B-195D-050E-4437-E1A357283057}"/>
                </a:ext>
              </a:extLst>
            </p:cNvPr>
            <p:cNvSpPr/>
            <p:nvPr/>
          </p:nvSpPr>
          <p:spPr>
            <a:xfrm>
              <a:off x="-2438426" y="4191000"/>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451A54"/>
            </a:solidFill>
            <a:ln w="9512"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B4AA9C54-34FD-C40B-F62F-ECBF8FF2F376}"/>
                </a:ext>
              </a:extLst>
            </p:cNvPr>
            <p:cNvSpPr/>
            <p:nvPr/>
          </p:nvSpPr>
          <p:spPr>
            <a:xfrm>
              <a:off x="-2164350" y="4191000"/>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573568"/>
            </a:solidFill>
            <a:ln w="9512"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3399197-9E8A-EDFE-A310-2246DD0097AF}"/>
                </a:ext>
              </a:extLst>
            </p:cNvPr>
            <p:cNvSpPr/>
            <p:nvPr/>
          </p:nvSpPr>
          <p:spPr>
            <a:xfrm>
              <a:off x="-1890274" y="3558540"/>
              <a:ext cx="273124" cy="316229"/>
            </a:xfrm>
            <a:custGeom>
              <a:avLst/>
              <a:gdLst>
                <a:gd name="connsiteX0" fmla="*/ 273125 w 273124"/>
                <a:gd name="connsiteY0" fmla="*/ 0 h 316229"/>
                <a:gd name="connsiteX1" fmla="*/ 0 w 273124"/>
                <a:gd name="connsiteY1" fmla="*/ 158115 h 316229"/>
                <a:gd name="connsiteX2" fmla="*/ 273125 w 273124"/>
                <a:gd name="connsiteY2" fmla="*/ 316230 h 316229"/>
              </a:gdLst>
              <a:ahLst/>
              <a:cxnLst>
                <a:cxn ang="0">
                  <a:pos x="connsiteX0" y="connsiteY0"/>
                </a:cxn>
                <a:cxn ang="0">
                  <a:pos x="connsiteX1" y="connsiteY1"/>
                </a:cxn>
                <a:cxn ang="0">
                  <a:pos x="connsiteX2" y="connsiteY2"/>
                </a:cxn>
              </a:cxnLst>
              <a:rect l="l" t="t" r="r" b="b"/>
              <a:pathLst>
                <a:path w="273124" h="316229">
                  <a:moveTo>
                    <a:pt x="273125" y="0"/>
                  </a:moveTo>
                  <a:lnTo>
                    <a:pt x="0" y="158115"/>
                  </a:lnTo>
                  <a:lnTo>
                    <a:pt x="273125" y="316230"/>
                  </a:lnTo>
                  <a:close/>
                </a:path>
              </a:pathLst>
            </a:custGeom>
            <a:solidFill>
              <a:srgbClr val="451A54"/>
            </a:solidFill>
            <a:ln w="9512"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347F49B-5B7B-E788-06E5-D21354CF2A79}"/>
                </a:ext>
              </a:extLst>
            </p:cNvPr>
            <p:cNvSpPr/>
            <p:nvPr/>
          </p:nvSpPr>
          <p:spPr>
            <a:xfrm>
              <a:off x="-2164350" y="371665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A63CBC"/>
            </a:solidFill>
            <a:ln w="9512"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5595B16A-C52C-A585-C5F0-93BF643E3342}"/>
                </a:ext>
              </a:extLst>
            </p:cNvPr>
            <p:cNvSpPr/>
            <p:nvPr/>
          </p:nvSpPr>
          <p:spPr>
            <a:xfrm>
              <a:off x="-1890274" y="3716655"/>
              <a:ext cx="273124" cy="316229"/>
            </a:xfrm>
            <a:custGeom>
              <a:avLst/>
              <a:gdLst>
                <a:gd name="connsiteX0" fmla="*/ 0 w 273124"/>
                <a:gd name="connsiteY0" fmla="*/ 316230 h 316229"/>
                <a:gd name="connsiteX1" fmla="*/ 273125 w 273124"/>
                <a:gd name="connsiteY1" fmla="*/ 158115 h 316229"/>
                <a:gd name="connsiteX2" fmla="*/ 0 w 273124"/>
                <a:gd name="connsiteY2" fmla="*/ 0 h 316229"/>
              </a:gdLst>
              <a:ahLst/>
              <a:cxnLst>
                <a:cxn ang="0">
                  <a:pos x="connsiteX0" y="connsiteY0"/>
                </a:cxn>
                <a:cxn ang="0">
                  <a:pos x="connsiteX1" y="connsiteY1"/>
                </a:cxn>
                <a:cxn ang="0">
                  <a:pos x="connsiteX2" y="connsiteY2"/>
                </a:cxn>
              </a:cxnLst>
              <a:rect l="l" t="t" r="r" b="b"/>
              <a:pathLst>
                <a:path w="273124" h="316229">
                  <a:moveTo>
                    <a:pt x="0" y="316230"/>
                  </a:moveTo>
                  <a:lnTo>
                    <a:pt x="273125" y="158115"/>
                  </a:lnTo>
                  <a:lnTo>
                    <a:pt x="0" y="0"/>
                  </a:lnTo>
                  <a:close/>
                </a:path>
              </a:pathLst>
            </a:custGeom>
            <a:solidFill>
              <a:srgbClr val="7E2A8C"/>
            </a:solidFill>
            <a:ln w="9512"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96961A0A-88DB-016B-677F-403AC45E6A09}"/>
              </a:ext>
            </a:extLst>
          </p:cNvPr>
          <p:cNvSpPr txBox="1"/>
          <p:nvPr/>
        </p:nvSpPr>
        <p:spPr>
          <a:xfrm>
            <a:off x="-3138" y="653169"/>
            <a:ext cx="5184737" cy="369332"/>
          </a:xfrm>
          <a:prstGeom prst="rect">
            <a:avLst/>
          </a:prstGeom>
          <a:solidFill>
            <a:srgbClr val="EA0E8B"/>
          </a:solidFill>
        </p:spPr>
        <p:txBody>
          <a:bodyPr wrap="square" rtlCol="0" anchor="ctr">
            <a:spAutoFit/>
          </a:bodyPr>
          <a:lstStyle/>
          <a:p>
            <a:pPr marL="360363"/>
            <a:r>
              <a:rPr lang="en-US" sz="1800" b="1" dirty="0">
                <a:solidFill>
                  <a:schemeClr val="bg1"/>
                </a:solidFill>
                <a:latin typeface="Calibri" panose="020F0502020204030204" pitchFamily="34" charset="0"/>
                <a:cs typeface="Calibri" panose="020F0502020204030204" pitchFamily="34" charset="0"/>
              </a:rPr>
              <a:t>Why is the FabConnectHer Toolbox important?</a:t>
            </a:r>
          </a:p>
        </p:txBody>
      </p:sp>
      <p:sp>
        <p:nvSpPr>
          <p:cNvPr id="3" name="TextBox 2">
            <a:extLst>
              <a:ext uri="{FF2B5EF4-FFF2-40B4-BE49-F238E27FC236}">
                <a16:creationId xmlns:a16="http://schemas.microsoft.com/office/drawing/2014/main" id="{0272B0DD-3EBD-3FAE-5FD5-3CB367DA34EA}"/>
              </a:ext>
            </a:extLst>
          </p:cNvPr>
          <p:cNvSpPr txBox="1"/>
          <p:nvPr/>
        </p:nvSpPr>
        <p:spPr>
          <a:xfrm>
            <a:off x="425702" y="1283165"/>
            <a:ext cx="6076698" cy="1323436"/>
          </a:xfrm>
          <a:prstGeom prst="rect">
            <a:avLst/>
          </a:prstGeom>
          <a:noFill/>
        </p:spPr>
        <p:txBody>
          <a:bodyPr wrap="square" numCol="1" spcCol="216000" rtlCol="0">
            <a:spAutoFit/>
          </a:bodyPr>
          <a:lstStyle/>
          <a:p>
            <a:pPr>
              <a:lnSpc>
                <a:spcPts val="1580"/>
              </a:lnSpc>
            </a:pPr>
            <a:r>
              <a:rPr lang="en-US" sz="1500" dirty="0">
                <a:solidFill>
                  <a:srgbClr val="262626"/>
                </a:solidFill>
                <a:latin typeface="Calibri" panose="020F0502020204030204" pitchFamily="34" charset="0"/>
                <a:cs typeface="Calibri" panose="020F0502020204030204" pitchFamily="34" charset="0"/>
              </a:rPr>
              <a:t>The </a:t>
            </a:r>
            <a:r>
              <a:rPr lang="en-US" sz="1500" b="1" dirty="0">
                <a:solidFill>
                  <a:srgbClr val="262626"/>
                </a:solidFill>
                <a:latin typeface="Calibri" panose="020F0502020204030204" pitchFamily="34" charset="0"/>
                <a:cs typeface="Calibri" panose="020F0502020204030204" pitchFamily="34" charset="0"/>
              </a:rPr>
              <a:t>FabConnectHer Toolbox </a:t>
            </a:r>
            <a:r>
              <a:rPr lang="en-US" sz="1500" dirty="0">
                <a:solidFill>
                  <a:srgbClr val="262626"/>
                </a:solidFill>
                <a:latin typeface="Calibri" panose="020F0502020204030204" pitchFamily="34" charset="0"/>
                <a:cs typeface="Calibri" panose="020F0502020204030204" pitchFamily="34" charset="0"/>
              </a:rPr>
              <a:t>is designed to make it </a:t>
            </a:r>
            <a:r>
              <a:rPr lang="en-US" sz="1500" b="1" dirty="0">
                <a:solidFill>
                  <a:srgbClr val="262626"/>
                </a:solidFill>
                <a:latin typeface="Calibri" panose="020F0502020204030204" pitchFamily="34" charset="0"/>
                <a:cs typeface="Calibri" panose="020F0502020204030204" pitchFamily="34" charset="0"/>
              </a:rPr>
              <a:t>easier for educators, trainers, and FabLab facilitators to create inclusive and engaging STEAM learning experiences</a:t>
            </a:r>
            <a:r>
              <a:rPr lang="en-US" sz="1500" dirty="0">
                <a:solidFill>
                  <a:srgbClr val="262626"/>
                </a:solidFill>
                <a:latin typeface="Calibri" panose="020F0502020204030204" pitchFamily="34" charset="0"/>
                <a:cs typeface="Calibri" panose="020F0502020204030204" pitchFamily="34" charset="0"/>
              </a:rPr>
              <a:t>. Whether you’re looking to set up a learning </a:t>
            </a:r>
            <a:r>
              <a:rPr lang="en-US" sz="1500" dirty="0" err="1">
                <a:solidFill>
                  <a:srgbClr val="262626"/>
                </a:solidFill>
                <a:latin typeface="Calibri" panose="020F0502020204030204" pitchFamily="34" charset="0"/>
                <a:cs typeface="Calibri" panose="020F0502020204030204" pitchFamily="34" charset="0"/>
              </a:rPr>
              <a:t>centre</a:t>
            </a:r>
            <a:r>
              <a:rPr lang="en-US" sz="1500" dirty="0">
                <a:solidFill>
                  <a:srgbClr val="262626"/>
                </a:solidFill>
                <a:latin typeface="Calibri" panose="020F0502020204030204" pitchFamily="34" charset="0"/>
                <a:cs typeface="Calibri" panose="020F0502020204030204" pitchFamily="34" charset="0"/>
              </a:rPr>
              <a:t>, introduce creative digital skills, or support women and girls in technology, this Toolbox gives you practical, ready-to-use resources.</a:t>
            </a:r>
          </a:p>
          <a:p>
            <a:pPr>
              <a:lnSpc>
                <a:spcPts val="1580"/>
              </a:lnSpc>
            </a:pPr>
            <a:endParaRPr lang="en-US" sz="1500" dirty="0">
              <a:solidFill>
                <a:srgbClr val="262626"/>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710EC39-2EC3-B3D9-935A-DA1CB91B28BA}"/>
              </a:ext>
            </a:extLst>
          </p:cNvPr>
          <p:cNvSpPr txBox="1"/>
          <p:nvPr/>
        </p:nvSpPr>
        <p:spPr>
          <a:xfrm>
            <a:off x="333519" y="3006758"/>
            <a:ext cx="1686754" cy="784830"/>
          </a:xfrm>
          <a:prstGeom prst="rect">
            <a:avLst/>
          </a:prstGeom>
          <a:noFill/>
        </p:spPr>
        <p:txBody>
          <a:bodyPr wrap="square" rtlCol="0">
            <a:spAutoFit/>
          </a:bodyPr>
          <a:lstStyle/>
          <a:p>
            <a:pPr>
              <a:lnSpc>
                <a:spcPts val="1780"/>
              </a:lnSpc>
            </a:pPr>
            <a:r>
              <a:rPr lang="en-US" sz="1800" dirty="0">
                <a:solidFill>
                  <a:schemeClr val="bg1"/>
                </a:solidFill>
                <a:latin typeface="Calibri" panose="020F0502020204030204" pitchFamily="34" charset="0"/>
                <a:cs typeface="Calibri" panose="020F0502020204030204" pitchFamily="34" charset="0"/>
              </a:rPr>
              <a:t>Here’s how it can help you:</a:t>
            </a:r>
          </a:p>
          <a:p>
            <a:pPr>
              <a:lnSpc>
                <a:spcPts val="1780"/>
              </a:lnSpc>
            </a:pPr>
            <a:endParaRPr lang="en-US" sz="1600" dirty="0">
              <a:solidFill>
                <a:schemeClr val="bg1"/>
              </a:solidFill>
              <a:latin typeface="Calibri" panose="020F0502020204030204" pitchFamily="34" charset="0"/>
              <a:cs typeface="Calibri" panose="020F0502020204030204" pitchFamily="34" charset="0"/>
            </a:endParaRPr>
          </a:p>
        </p:txBody>
      </p:sp>
      <p:cxnSp>
        <p:nvCxnSpPr>
          <p:cNvPr id="16" name="Straight Connector 15">
            <a:extLst>
              <a:ext uri="{FF2B5EF4-FFF2-40B4-BE49-F238E27FC236}">
                <a16:creationId xmlns:a16="http://schemas.microsoft.com/office/drawing/2014/main" id="{A2D74DFC-DFE7-35D2-3F0C-02FE3D601CE9}"/>
              </a:ext>
            </a:extLst>
          </p:cNvPr>
          <p:cNvCxnSpPr>
            <a:cxnSpLocks/>
          </p:cNvCxnSpPr>
          <p:nvPr/>
        </p:nvCxnSpPr>
        <p:spPr>
          <a:xfrm>
            <a:off x="2724766" y="2889396"/>
            <a:ext cx="4727077" cy="0"/>
          </a:xfrm>
          <a:prstGeom prst="line">
            <a:avLst/>
          </a:prstGeom>
          <a:ln w="12700">
            <a:solidFill>
              <a:srgbClr val="2C6756"/>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86D66F7-66AF-DE80-F395-5D918ED25060}"/>
              </a:ext>
            </a:extLst>
          </p:cNvPr>
          <p:cNvSpPr/>
          <p:nvPr/>
        </p:nvSpPr>
        <p:spPr>
          <a:xfrm>
            <a:off x="2466343" y="3085665"/>
            <a:ext cx="568800" cy="313508"/>
          </a:xfrm>
          <a:prstGeom prst="rect">
            <a:avLst/>
          </a:prstGeom>
          <a:solidFill>
            <a:srgbClr val="EA0E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BA818E6F-8660-B553-13CD-DDD84DE94795}"/>
              </a:ext>
            </a:extLst>
          </p:cNvPr>
          <p:cNvSpPr/>
          <p:nvPr/>
        </p:nvSpPr>
        <p:spPr>
          <a:xfrm>
            <a:off x="2466343" y="4244654"/>
            <a:ext cx="568800" cy="313200"/>
          </a:xfrm>
          <a:prstGeom prst="rect">
            <a:avLst/>
          </a:prstGeom>
          <a:solidFill>
            <a:srgbClr val="EA0E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886FD281-73CF-BDDC-AF4B-7CA242A15692}"/>
              </a:ext>
            </a:extLst>
          </p:cNvPr>
          <p:cNvSpPr/>
          <p:nvPr/>
        </p:nvSpPr>
        <p:spPr>
          <a:xfrm>
            <a:off x="2466343" y="5302424"/>
            <a:ext cx="568800" cy="313508"/>
          </a:xfrm>
          <a:prstGeom prst="rect">
            <a:avLst/>
          </a:prstGeom>
          <a:solidFill>
            <a:srgbClr val="EA0E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492C873B-5C63-74F7-23C8-5B6EB9FC8D8F}"/>
              </a:ext>
            </a:extLst>
          </p:cNvPr>
          <p:cNvCxnSpPr>
            <a:cxnSpLocks/>
          </p:cNvCxnSpPr>
          <p:nvPr/>
        </p:nvCxnSpPr>
        <p:spPr>
          <a:xfrm>
            <a:off x="2724766" y="4163049"/>
            <a:ext cx="4834909" cy="0"/>
          </a:xfrm>
          <a:prstGeom prst="line">
            <a:avLst/>
          </a:prstGeom>
          <a:ln w="12700">
            <a:solidFill>
              <a:srgbClr val="2C6756"/>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FD1A945-5D2B-8CDF-ED92-64C6E263AB4A}"/>
              </a:ext>
            </a:extLst>
          </p:cNvPr>
          <p:cNvCxnSpPr>
            <a:cxnSpLocks/>
          </p:cNvCxnSpPr>
          <p:nvPr/>
        </p:nvCxnSpPr>
        <p:spPr>
          <a:xfrm>
            <a:off x="2724765" y="5222671"/>
            <a:ext cx="4834909" cy="0"/>
          </a:xfrm>
          <a:prstGeom prst="line">
            <a:avLst/>
          </a:prstGeom>
          <a:ln w="12700">
            <a:solidFill>
              <a:srgbClr val="2C6756"/>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C1CABC3-E82A-2FFA-6786-BB241172ED5D}"/>
              </a:ext>
            </a:extLst>
          </p:cNvPr>
          <p:cNvCxnSpPr>
            <a:cxnSpLocks/>
          </p:cNvCxnSpPr>
          <p:nvPr/>
        </p:nvCxnSpPr>
        <p:spPr>
          <a:xfrm>
            <a:off x="2724766" y="6201123"/>
            <a:ext cx="4834909" cy="0"/>
          </a:xfrm>
          <a:prstGeom prst="line">
            <a:avLst/>
          </a:prstGeom>
          <a:ln w="12700">
            <a:solidFill>
              <a:srgbClr val="2C6756"/>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4AB3C6-1A4C-1FE6-8E49-B36C47FF27C2}"/>
              </a:ext>
            </a:extLst>
          </p:cNvPr>
          <p:cNvCxnSpPr>
            <a:cxnSpLocks/>
          </p:cNvCxnSpPr>
          <p:nvPr/>
        </p:nvCxnSpPr>
        <p:spPr>
          <a:xfrm>
            <a:off x="2724766" y="7077768"/>
            <a:ext cx="4834909" cy="0"/>
          </a:xfrm>
          <a:prstGeom prst="line">
            <a:avLst/>
          </a:prstGeom>
          <a:ln w="12700">
            <a:solidFill>
              <a:srgbClr val="2C6756"/>
            </a:solidFill>
            <a:prstDash val="sysDash"/>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1B6B5E73-7B56-7E00-3EE9-33B160C5A2E7}"/>
              </a:ext>
            </a:extLst>
          </p:cNvPr>
          <p:cNvSpPr/>
          <p:nvPr/>
        </p:nvSpPr>
        <p:spPr>
          <a:xfrm>
            <a:off x="2454982" y="6300578"/>
            <a:ext cx="568800" cy="313508"/>
          </a:xfrm>
          <a:prstGeom prst="rect">
            <a:avLst/>
          </a:prstGeom>
          <a:solidFill>
            <a:srgbClr val="EA0E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8345F182-1969-3B49-ED32-0842B96E7DB6}"/>
              </a:ext>
            </a:extLst>
          </p:cNvPr>
          <p:cNvSpPr/>
          <p:nvPr/>
        </p:nvSpPr>
        <p:spPr>
          <a:xfrm>
            <a:off x="2454982" y="7193264"/>
            <a:ext cx="568800" cy="313508"/>
          </a:xfrm>
          <a:prstGeom prst="rect">
            <a:avLst/>
          </a:prstGeom>
          <a:solidFill>
            <a:srgbClr val="EA0E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6FDC4831-3DAD-9438-DBD1-51B805688493}"/>
              </a:ext>
            </a:extLst>
          </p:cNvPr>
          <p:cNvSpPr txBox="1"/>
          <p:nvPr/>
        </p:nvSpPr>
        <p:spPr>
          <a:xfrm>
            <a:off x="2621303" y="3112160"/>
            <a:ext cx="4622334" cy="5268109"/>
          </a:xfrm>
          <a:prstGeom prst="rect">
            <a:avLst/>
          </a:prstGeom>
          <a:noFill/>
        </p:spPr>
        <p:txBody>
          <a:bodyPr wrap="square" rtlCol="0">
            <a:spAutoFit/>
          </a:bodyPr>
          <a:lstStyle/>
          <a:p>
            <a:pPr>
              <a:lnSpc>
                <a:spcPts val="1580"/>
              </a:lnSpc>
            </a:pPr>
            <a:r>
              <a:rPr lang="en-US" sz="1600" b="1" dirty="0">
                <a:solidFill>
                  <a:schemeClr val="bg1"/>
                </a:solidFill>
                <a:latin typeface="Calibri" panose="020F0502020204030204" pitchFamily="34" charset="0"/>
                <a:cs typeface="Calibri" panose="020F0502020204030204" pitchFamily="34" charset="0"/>
              </a:rPr>
              <a:t>01	  </a:t>
            </a:r>
            <a:r>
              <a:rPr lang="en-IE" sz="1600" b="1" u="none" strike="noStrike" dirty="0">
                <a:solidFill>
                  <a:srgbClr val="EA0E8B"/>
                </a:solidFill>
                <a:effectLst/>
                <a:latin typeface="Calibri" panose="020F0502020204030204" pitchFamily="34" charset="0"/>
                <a:ea typeface="Calibri" panose="020F0502020204030204" pitchFamily="34" charset="0"/>
              </a:rPr>
              <a:t>Access Ready-to-Use Learning Materials</a:t>
            </a:r>
            <a:r>
              <a:rPr lang="en-US" sz="1600" b="1" dirty="0">
                <a:solidFill>
                  <a:srgbClr val="EA0E8B"/>
                </a:solidFill>
                <a:latin typeface="Calibri" panose="020F0502020204030204" pitchFamily="34" charset="0"/>
                <a:cs typeface="Calibri" panose="020F0502020204030204" pitchFamily="34" charset="0"/>
              </a:rPr>
              <a:t>) </a:t>
            </a:r>
          </a:p>
          <a:p>
            <a:pPr marL="447675"/>
            <a:endParaRPr lang="en-US" sz="500" dirty="0">
              <a:solidFill>
                <a:srgbClr val="262626"/>
              </a:solidFill>
              <a:latin typeface="Calibri" panose="020F0502020204030204" pitchFamily="34" charset="0"/>
              <a:cs typeface="Calibri" panose="020F0502020204030204" pitchFamily="34" charset="0"/>
            </a:endParaRPr>
          </a:p>
          <a:p>
            <a:pPr marL="447675" lvl="0">
              <a:lnSpc>
                <a:spcPts val="1220"/>
              </a:lnSpc>
            </a:pPr>
            <a:r>
              <a:rPr lang="en-US" sz="1150" dirty="0">
                <a:solidFill>
                  <a:srgbClr val="262626"/>
                </a:solidFill>
                <a:latin typeface="Calibri" panose="020F0502020204030204" pitchFamily="34" charset="0"/>
                <a:cs typeface="Calibri" panose="020F0502020204030204" pitchFamily="34" charset="0"/>
              </a:rPr>
              <a:t>Get open educational resources (OERs) designed to teach creativity, technology, career skills, and entrepreneurship in an inclusive way. These materials are designed for diverse abilities and skill levels.</a:t>
            </a:r>
          </a:p>
          <a:p>
            <a:pPr marL="447675" lvl="0">
              <a:lnSpc>
                <a:spcPts val="1220"/>
              </a:lnSpc>
            </a:pPr>
            <a:endParaRPr lang="en-US" sz="1400" b="1" dirty="0">
              <a:solidFill>
                <a:srgbClr val="262626"/>
              </a:solidFill>
              <a:latin typeface="Calibri" panose="020F0502020204030204" pitchFamily="34" charset="0"/>
              <a:cs typeface="Calibri" panose="020F0502020204030204" pitchFamily="34" charset="0"/>
            </a:endParaRPr>
          </a:p>
          <a:p>
            <a:pPr marL="447675" lvl="0">
              <a:lnSpc>
                <a:spcPts val="1220"/>
              </a:lnSpc>
            </a:pPr>
            <a:endParaRPr lang="en-US" sz="1400" b="1" dirty="0">
              <a:solidFill>
                <a:srgbClr val="262626"/>
              </a:solidFill>
              <a:latin typeface="Calibri" panose="020F0502020204030204" pitchFamily="34" charset="0"/>
              <a:cs typeface="Calibri" panose="020F0502020204030204" pitchFamily="34" charset="0"/>
            </a:endParaRPr>
          </a:p>
          <a:p>
            <a:pPr marL="9525" lvl="0">
              <a:lnSpc>
                <a:spcPts val="1220"/>
              </a:lnSpc>
              <a:tabLst>
                <a:tab pos="442913" algn="l"/>
              </a:tabLst>
            </a:pPr>
            <a:r>
              <a:rPr lang="en-US" sz="1600" b="1" dirty="0">
                <a:solidFill>
                  <a:schemeClr val="bg1"/>
                </a:solidFill>
                <a:latin typeface="Calibri" panose="020F0502020204030204" pitchFamily="34" charset="0"/>
                <a:cs typeface="Calibri" panose="020F0502020204030204" pitchFamily="34" charset="0"/>
              </a:rPr>
              <a:t>02	</a:t>
            </a:r>
            <a:r>
              <a:rPr lang="en-US" sz="1600" b="1" dirty="0">
                <a:solidFill>
                  <a:srgbClr val="EA0E8B"/>
                </a:solidFill>
                <a:latin typeface="Calibri" panose="020F0502020204030204" pitchFamily="34" charset="0"/>
                <a:cs typeface="Calibri" panose="020F0502020204030204" pitchFamily="34" charset="0"/>
              </a:rPr>
              <a:t>Set Up and Promote a FabConnectHer 	Learning Centre </a:t>
            </a:r>
          </a:p>
          <a:p>
            <a:pPr marL="447675"/>
            <a:endParaRPr lang="en-US" sz="500" dirty="0">
              <a:solidFill>
                <a:srgbClr val="262626"/>
              </a:solidFill>
              <a:latin typeface="Calibri" panose="020F0502020204030204" pitchFamily="34" charset="0"/>
              <a:cs typeface="Calibri" panose="020F0502020204030204" pitchFamily="34" charset="0"/>
            </a:endParaRPr>
          </a:p>
          <a:p>
            <a:pPr marL="447675" lvl="0">
              <a:lnSpc>
                <a:spcPts val="1220"/>
              </a:lnSpc>
            </a:pPr>
            <a:r>
              <a:rPr lang="en-US" sz="1150" dirty="0">
                <a:solidFill>
                  <a:srgbClr val="262626"/>
                </a:solidFill>
                <a:latin typeface="Calibri" panose="020F0502020204030204" pitchFamily="34" charset="0"/>
                <a:cs typeface="Calibri" panose="020F0502020204030204" pitchFamily="34" charset="0"/>
              </a:rPr>
              <a:t>Follow a step-by-step guide to establish and grow a learning hub that supports women and girls in STEAM.</a:t>
            </a:r>
          </a:p>
          <a:p>
            <a:pPr marL="447675" lvl="0"/>
            <a:endParaRPr lang="en-US" sz="1400" dirty="0">
              <a:solidFill>
                <a:srgbClr val="262626"/>
              </a:solidFill>
              <a:latin typeface="Calibri" panose="020F0502020204030204" pitchFamily="34" charset="0"/>
              <a:cs typeface="Calibri" panose="020F0502020204030204" pitchFamily="34" charset="0"/>
            </a:endParaRPr>
          </a:p>
          <a:p>
            <a:pPr marL="447675" lvl="0">
              <a:lnSpc>
                <a:spcPts val="1220"/>
              </a:lnSpc>
            </a:pPr>
            <a:endParaRPr lang="en-US" sz="1400" b="1" dirty="0">
              <a:solidFill>
                <a:srgbClr val="262626"/>
              </a:solidFill>
              <a:latin typeface="Calibri" panose="020F0502020204030204" pitchFamily="34" charset="0"/>
              <a:cs typeface="Calibri" panose="020F0502020204030204" pitchFamily="34" charset="0"/>
            </a:endParaRPr>
          </a:p>
          <a:p>
            <a:pPr marL="9525" lvl="0">
              <a:lnSpc>
                <a:spcPts val="1220"/>
              </a:lnSpc>
              <a:tabLst>
                <a:tab pos="442913" algn="l"/>
              </a:tabLst>
            </a:pPr>
            <a:r>
              <a:rPr lang="en-US" sz="1600" b="1" dirty="0">
                <a:solidFill>
                  <a:schemeClr val="bg1"/>
                </a:solidFill>
                <a:latin typeface="Calibri" panose="020F0502020204030204" pitchFamily="34" charset="0"/>
                <a:cs typeface="Calibri" panose="020F0502020204030204" pitchFamily="34" charset="0"/>
              </a:rPr>
              <a:t>03	</a:t>
            </a:r>
            <a:r>
              <a:rPr lang="en-US" sz="1600" b="1" dirty="0">
                <a:solidFill>
                  <a:srgbClr val="EA0E8B"/>
                </a:solidFill>
                <a:latin typeface="Calibri" panose="020F0502020204030204" pitchFamily="34" charset="0"/>
                <a:cs typeface="Calibri" panose="020F0502020204030204" pitchFamily="34" charset="0"/>
              </a:rPr>
              <a:t>Use the Best Teaching Strategies</a:t>
            </a:r>
          </a:p>
          <a:p>
            <a:pPr marL="447675" lvl="0"/>
            <a:endParaRPr lang="en-US" sz="500" dirty="0">
              <a:solidFill>
                <a:srgbClr val="262626"/>
              </a:solidFill>
              <a:latin typeface="Calibri" panose="020F0502020204030204" pitchFamily="34" charset="0"/>
              <a:cs typeface="Calibri" panose="020F0502020204030204" pitchFamily="34" charset="0"/>
            </a:endParaRPr>
          </a:p>
          <a:p>
            <a:pPr marL="447675" lvl="0">
              <a:lnSpc>
                <a:spcPts val="1220"/>
              </a:lnSpc>
            </a:pPr>
            <a:r>
              <a:rPr lang="en-US" sz="1150" dirty="0">
                <a:solidFill>
                  <a:srgbClr val="262626"/>
                </a:solidFill>
                <a:latin typeface="Calibri" panose="020F0502020204030204" pitchFamily="34" charset="0"/>
                <a:cs typeface="Calibri" panose="020F0502020204030204" pitchFamily="34" charset="0"/>
              </a:rPr>
              <a:t>Learn how to apply effective, learner-</a:t>
            </a:r>
            <a:r>
              <a:rPr lang="en-US" sz="1150" dirty="0" err="1">
                <a:solidFill>
                  <a:srgbClr val="262626"/>
                </a:solidFill>
                <a:latin typeface="Calibri" panose="020F0502020204030204" pitchFamily="34" charset="0"/>
                <a:cs typeface="Calibri" panose="020F0502020204030204" pitchFamily="34" charset="0"/>
              </a:rPr>
              <a:t>centred</a:t>
            </a:r>
            <a:r>
              <a:rPr lang="en-US" sz="1150" dirty="0">
                <a:solidFill>
                  <a:srgbClr val="262626"/>
                </a:solidFill>
                <a:latin typeface="Calibri" panose="020F0502020204030204" pitchFamily="34" charset="0"/>
                <a:cs typeface="Calibri" panose="020F0502020204030204" pitchFamily="34" charset="0"/>
              </a:rPr>
              <a:t> teaching methods for different ability levels, whether you're running in-person, hybrid, or digital classes.</a:t>
            </a:r>
          </a:p>
          <a:p>
            <a:pPr marL="447675" lvl="0"/>
            <a:endParaRPr lang="en-US" sz="1100" dirty="0">
              <a:solidFill>
                <a:srgbClr val="262626"/>
              </a:solidFill>
              <a:latin typeface="Calibri" panose="020F0502020204030204" pitchFamily="34" charset="0"/>
              <a:cs typeface="Calibri" panose="020F0502020204030204" pitchFamily="34" charset="0"/>
            </a:endParaRPr>
          </a:p>
          <a:p>
            <a:pPr marL="447675" lvl="0"/>
            <a:endParaRPr lang="en-US" sz="1100" dirty="0">
              <a:solidFill>
                <a:srgbClr val="262626"/>
              </a:solidFill>
              <a:latin typeface="Calibri" panose="020F0502020204030204" pitchFamily="34" charset="0"/>
              <a:cs typeface="Calibri" panose="020F0502020204030204" pitchFamily="34" charset="0"/>
            </a:endParaRPr>
          </a:p>
          <a:p>
            <a:pPr marL="9525" lvl="0">
              <a:lnSpc>
                <a:spcPts val="1220"/>
              </a:lnSpc>
              <a:tabLst>
                <a:tab pos="442913" algn="l"/>
              </a:tabLst>
            </a:pPr>
            <a:r>
              <a:rPr lang="en-US" sz="1600" b="1" dirty="0">
                <a:solidFill>
                  <a:schemeClr val="bg1"/>
                </a:solidFill>
                <a:latin typeface="Calibri" panose="020F0502020204030204" pitchFamily="34" charset="0"/>
                <a:cs typeface="Calibri" panose="020F0502020204030204" pitchFamily="34" charset="0"/>
              </a:rPr>
              <a:t>04	</a:t>
            </a:r>
            <a:r>
              <a:rPr lang="en-US" sz="1600" b="1" dirty="0">
                <a:solidFill>
                  <a:srgbClr val="EA0E8B"/>
                </a:solidFill>
                <a:latin typeface="Calibri" panose="020F0502020204030204" pitchFamily="34" charset="0"/>
                <a:cs typeface="Calibri" panose="020F0502020204030204" pitchFamily="34" charset="0"/>
              </a:rPr>
              <a:t>Ensure Real-World Relevance </a:t>
            </a:r>
          </a:p>
          <a:p>
            <a:pPr marL="447675" lvl="0"/>
            <a:endParaRPr lang="en-US" sz="500" dirty="0">
              <a:solidFill>
                <a:srgbClr val="262626"/>
              </a:solidFill>
              <a:latin typeface="Calibri" panose="020F0502020204030204" pitchFamily="34" charset="0"/>
              <a:cs typeface="Calibri" panose="020F0502020204030204" pitchFamily="34" charset="0"/>
            </a:endParaRPr>
          </a:p>
          <a:p>
            <a:pPr marL="447675" lvl="0">
              <a:lnSpc>
                <a:spcPts val="1220"/>
              </a:lnSpc>
            </a:pPr>
            <a:r>
              <a:rPr lang="en-US" sz="1150" dirty="0">
                <a:solidFill>
                  <a:srgbClr val="262626"/>
                </a:solidFill>
                <a:latin typeface="Calibri" panose="020F0502020204030204" pitchFamily="34" charset="0"/>
                <a:cs typeface="Calibri" panose="020F0502020204030204" pitchFamily="34" charset="0"/>
              </a:rPr>
              <a:t>Benefit from resources that have been tested with learners to make sure they meet real needs.</a:t>
            </a:r>
          </a:p>
          <a:p>
            <a:pPr marL="447675" lvl="0"/>
            <a:endParaRPr lang="en-US" sz="1100" dirty="0">
              <a:solidFill>
                <a:srgbClr val="262626"/>
              </a:solidFill>
              <a:latin typeface="Calibri" panose="020F0502020204030204" pitchFamily="34" charset="0"/>
              <a:cs typeface="Calibri" panose="020F0502020204030204" pitchFamily="34" charset="0"/>
            </a:endParaRPr>
          </a:p>
          <a:p>
            <a:pPr marL="447675" lvl="0"/>
            <a:endParaRPr lang="en-US" sz="1100" dirty="0">
              <a:solidFill>
                <a:srgbClr val="262626"/>
              </a:solidFill>
              <a:latin typeface="Calibri" panose="020F0502020204030204" pitchFamily="34" charset="0"/>
              <a:cs typeface="Calibri" panose="020F0502020204030204" pitchFamily="34" charset="0"/>
            </a:endParaRPr>
          </a:p>
          <a:p>
            <a:pPr marL="9525" lvl="0">
              <a:lnSpc>
                <a:spcPts val="1220"/>
              </a:lnSpc>
              <a:tabLst>
                <a:tab pos="442913" algn="l"/>
              </a:tabLst>
            </a:pPr>
            <a:r>
              <a:rPr lang="en-US" sz="1600" b="1" dirty="0">
                <a:solidFill>
                  <a:schemeClr val="bg1"/>
                </a:solidFill>
                <a:latin typeface="Calibri" panose="020F0502020204030204" pitchFamily="34" charset="0"/>
                <a:cs typeface="Calibri" panose="020F0502020204030204" pitchFamily="34" charset="0"/>
              </a:rPr>
              <a:t>05	</a:t>
            </a:r>
            <a:r>
              <a:rPr lang="en-US" sz="1600" b="1" dirty="0">
                <a:solidFill>
                  <a:srgbClr val="EA0E8B"/>
                </a:solidFill>
                <a:latin typeface="Calibri" panose="020F0502020204030204" pitchFamily="34" charset="0"/>
                <a:cs typeface="Calibri" panose="020F0502020204030204" pitchFamily="34" charset="0"/>
              </a:rPr>
              <a:t>Reach More People </a:t>
            </a:r>
          </a:p>
          <a:p>
            <a:pPr marL="447675" lvl="0"/>
            <a:endParaRPr lang="en-US" sz="500" dirty="0">
              <a:solidFill>
                <a:srgbClr val="262626"/>
              </a:solidFill>
              <a:latin typeface="Calibri" panose="020F0502020204030204" pitchFamily="34" charset="0"/>
              <a:cs typeface="Calibri" panose="020F0502020204030204" pitchFamily="34" charset="0"/>
            </a:endParaRPr>
          </a:p>
          <a:p>
            <a:pPr marL="447675" lvl="0">
              <a:lnSpc>
                <a:spcPts val="1220"/>
              </a:lnSpc>
            </a:pPr>
            <a:r>
              <a:rPr lang="en-US" sz="1150" dirty="0">
                <a:solidFill>
                  <a:srgbClr val="262626"/>
                </a:solidFill>
                <a:latin typeface="Calibri" panose="020F0502020204030204" pitchFamily="34" charset="0"/>
                <a:cs typeface="Calibri" panose="020F0502020204030204" pitchFamily="34" charset="0"/>
              </a:rPr>
              <a:t>Access the materials in a digital, open-access format, making it easy to share with the wider VET education sector and FabLab community.</a:t>
            </a:r>
          </a:p>
          <a:p>
            <a:pPr marL="447675" lvl="0">
              <a:lnSpc>
                <a:spcPts val="1220"/>
              </a:lnSpc>
            </a:pPr>
            <a:endParaRPr lang="en-US" sz="1100" dirty="0">
              <a:solidFill>
                <a:srgbClr val="262626"/>
              </a:solidFill>
              <a:latin typeface="Calibri" panose="020F0502020204030204" pitchFamily="34" charset="0"/>
              <a:cs typeface="Calibri" panose="020F0502020204030204" pitchFamily="34" charset="0"/>
            </a:endParaRPr>
          </a:p>
          <a:p>
            <a:pPr>
              <a:lnSpc>
                <a:spcPts val="1220"/>
              </a:lnSpc>
            </a:pPr>
            <a:endParaRPr lang="en-US" sz="1100" dirty="0">
              <a:solidFill>
                <a:srgbClr val="262626"/>
              </a:solidFill>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73F2B98F-5467-9A52-5B07-90035901B4CF}"/>
              </a:ext>
            </a:extLst>
          </p:cNvPr>
          <p:cNvSpPr txBox="1"/>
          <p:nvPr/>
        </p:nvSpPr>
        <p:spPr>
          <a:xfrm>
            <a:off x="2310927" y="8742761"/>
            <a:ext cx="4628354" cy="761491"/>
          </a:xfrm>
          <a:prstGeom prst="rect">
            <a:avLst/>
          </a:prstGeom>
          <a:noFill/>
        </p:spPr>
        <p:txBody>
          <a:bodyPr wrap="square" numCol="1" spcCol="216000" rtlCol="0">
            <a:spAutoFit/>
          </a:bodyPr>
          <a:lstStyle/>
          <a:p>
            <a:pPr>
              <a:lnSpc>
                <a:spcPts val="1280"/>
              </a:lnSpc>
            </a:pPr>
            <a:r>
              <a:rPr lang="en-US" sz="1300" dirty="0">
                <a:solidFill>
                  <a:srgbClr val="262626"/>
                </a:solidFill>
                <a:latin typeface="Calibri" panose="020F0502020204030204" pitchFamily="34" charset="0"/>
                <a:cs typeface="Calibri" panose="020F0502020204030204" pitchFamily="34" charset="0"/>
              </a:rPr>
              <a:t>By using the r</a:t>
            </a:r>
            <a:r>
              <a:rPr lang="en-US" sz="1300" b="1" dirty="0">
                <a:solidFill>
                  <a:srgbClr val="262626"/>
                </a:solidFill>
                <a:latin typeface="Calibri" panose="020F0502020204030204" pitchFamily="34" charset="0"/>
                <a:cs typeface="Calibri" panose="020F0502020204030204" pitchFamily="34" charset="0"/>
              </a:rPr>
              <a:t>esources in this Toolbox</a:t>
            </a:r>
            <a:r>
              <a:rPr lang="en-US" sz="1300" dirty="0">
                <a:solidFill>
                  <a:srgbClr val="262626"/>
                </a:solidFill>
                <a:latin typeface="Calibri" panose="020F0502020204030204" pitchFamily="34" charset="0"/>
                <a:cs typeface="Calibri" panose="020F0502020204030204" pitchFamily="34" charset="0"/>
              </a:rPr>
              <a:t>, you can create meaningful </a:t>
            </a:r>
            <a:r>
              <a:rPr lang="en-US" sz="1300" b="1" dirty="0">
                <a:solidFill>
                  <a:srgbClr val="262626"/>
                </a:solidFill>
                <a:latin typeface="Calibri" panose="020F0502020204030204" pitchFamily="34" charset="0"/>
                <a:cs typeface="Calibri" panose="020F0502020204030204" pitchFamily="34" charset="0"/>
              </a:rPr>
              <a:t>learning opportunities</a:t>
            </a:r>
            <a:r>
              <a:rPr lang="en-US" sz="1300" dirty="0">
                <a:solidFill>
                  <a:srgbClr val="262626"/>
                </a:solidFill>
                <a:latin typeface="Calibri" panose="020F0502020204030204" pitchFamily="34" charset="0"/>
                <a:cs typeface="Calibri" panose="020F0502020204030204" pitchFamily="34" charset="0"/>
              </a:rPr>
              <a:t>, </a:t>
            </a:r>
            <a:r>
              <a:rPr lang="en-US" sz="1300" b="1" dirty="0">
                <a:solidFill>
                  <a:srgbClr val="262626"/>
                </a:solidFill>
                <a:latin typeface="Calibri" panose="020F0502020204030204" pitchFamily="34" charset="0"/>
                <a:cs typeface="Calibri" panose="020F0502020204030204" pitchFamily="34" charset="0"/>
              </a:rPr>
              <a:t>expand access to STEAM education</a:t>
            </a:r>
            <a:r>
              <a:rPr lang="en-US" sz="1300" dirty="0">
                <a:solidFill>
                  <a:srgbClr val="262626"/>
                </a:solidFill>
                <a:latin typeface="Calibri" panose="020F0502020204030204" pitchFamily="34" charset="0"/>
                <a:cs typeface="Calibri" panose="020F0502020204030204" pitchFamily="34" charset="0"/>
              </a:rPr>
              <a:t>, and help more women and girls gain confidence in technology.</a:t>
            </a:r>
          </a:p>
          <a:p>
            <a:pPr>
              <a:lnSpc>
                <a:spcPts val="1280"/>
              </a:lnSpc>
            </a:pPr>
            <a:endParaRPr lang="en-US" sz="1300" dirty="0">
              <a:solidFill>
                <a:srgbClr val="262626"/>
              </a:solidFill>
              <a:latin typeface="Calibri" panose="020F0502020204030204" pitchFamily="34" charset="0"/>
              <a:cs typeface="Calibri" panose="020F0502020204030204" pitchFamily="34" charset="0"/>
            </a:endParaRPr>
          </a:p>
        </p:txBody>
      </p:sp>
      <p:sp>
        <p:nvSpPr>
          <p:cNvPr id="51" name="Rectangle 50">
            <a:extLst>
              <a:ext uri="{FF2B5EF4-FFF2-40B4-BE49-F238E27FC236}">
                <a16:creationId xmlns:a16="http://schemas.microsoft.com/office/drawing/2014/main" id="{377C51F8-137E-A286-0275-25D918879B7A}"/>
              </a:ext>
            </a:extLst>
          </p:cNvPr>
          <p:cNvSpPr/>
          <p:nvPr/>
        </p:nvSpPr>
        <p:spPr>
          <a:xfrm>
            <a:off x="2067997" y="8514090"/>
            <a:ext cx="5958403" cy="1006913"/>
          </a:xfrm>
          <a:prstGeom prst="rect">
            <a:avLst/>
          </a:prstGeom>
          <a:noFill/>
          <a:ln>
            <a:solidFill>
              <a:srgbClr val="EA0E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aphic 2">
            <a:extLst>
              <a:ext uri="{FF2B5EF4-FFF2-40B4-BE49-F238E27FC236}">
                <a16:creationId xmlns:a16="http://schemas.microsoft.com/office/drawing/2014/main" id="{742D466E-DA59-9A49-86E6-74ED7AA9CD11}"/>
              </a:ext>
            </a:extLst>
          </p:cNvPr>
          <p:cNvGrpSpPr/>
          <p:nvPr/>
        </p:nvGrpSpPr>
        <p:grpSpPr>
          <a:xfrm>
            <a:off x="1530685" y="9128317"/>
            <a:ext cx="957136" cy="921603"/>
            <a:chOff x="5495623" y="2716950"/>
            <a:chExt cx="1439007" cy="1385585"/>
          </a:xfrm>
        </p:grpSpPr>
        <p:sp>
          <p:nvSpPr>
            <p:cNvPr id="55" name="Freeform 54">
              <a:extLst>
                <a:ext uri="{FF2B5EF4-FFF2-40B4-BE49-F238E27FC236}">
                  <a16:creationId xmlns:a16="http://schemas.microsoft.com/office/drawing/2014/main" id="{82540706-993E-7397-C101-5D2CD4DFAE5F}"/>
                </a:ext>
              </a:extLst>
            </p:cNvPr>
            <p:cNvSpPr/>
            <p:nvPr/>
          </p:nvSpPr>
          <p:spPr>
            <a:xfrm>
              <a:off x="5852278" y="2830125"/>
              <a:ext cx="818816" cy="688776"/>
            </a:xfrm>
            <a:custGeom>
              <a:avLst/>
              <a:gdLst>
                <a:gd name="connsiteX0" fmla="*/ 0 w 818816"/>
                <a:gd name="connsiteY0" fmla="*/ 217242 h 688776"/>
                <a:gd name="connsiteX1" fmla="*/ 133607 w 818816"/>
                <a:gd name="connsiteY1" fmla="*/ 16063 h 688776"/>
                <a:gd name="connsiteX2" fmla="*/ 367420 w 818816"/>
                <a:gd name="connsiteY2" fmla="*/ 66561 h 688776"/>
                <a:gd name="connsiteX3" fmla="*/ 385343 w 818816"/>
                <a:gd name="connsiteY3" fmla="*/ 85295 h 688776"/>
                <a:gd name="connsiteX4" fmla="*/ 433409 w 818816"/>
                <a:gd name="connsiteY4" fmla="*/ 85295 h 688776"/>
                <a:gd name="connsiteX5" fmla="*/ 457034 w 818816"/>
                <a:gd name="connsiteY5" fmla="*/ 61674 h 688776"/>
                <a:gd name="connsiteX6" fmla="*/ 671295 w 818816"/>
                <a:gd name="connsiteY6" fmla="*/ 11991 h 688776"/>
                <a:gd name="connsiteX7" fmla="*/ 814678 w 818816"/>
                <a:gd name="connsiteY7" fmla="*/ 180590 h 688776"/>
                <a:gd name="connsiteX8" fmla="*/ 755207 w 818816"/>
                <a:gd name="connsiteY8" fmla="*/ 378511 h 688776"/>
                <a:gd name="connsiteX9" fmla="*/ 581680 w 818816"/>
                <a:gd name="connsiteY9" fmla="*/ 544667 h 688776"/>
                <a:gd name="connsiteX10" fmla="*/ 422818 w 818816"/>
                <a:gd name="connsiteY10" fmla="*/ 682315 h 688776"/>
                <a:gd name="connsiteX11" fmla="*/ 399192 w 818816"/>
                <a:gd name="connsiteY11" fmla="*/ 683945 h 688776"/>
                <a:gd name="connsiteX12" fmla="*/ 83912 w 818816"/>
                <a:gd name="connsiteY12" fmla="*/ 400502 h 688776"/>
                <a:gd name="connsiteX13" fmla="*/ 3259 w 818816"/>
                <a:gd name="connsiteY13" fmla="*/ 247378 h 688776"/>
                <a:gd name="connsiteX14" fmla="*/ 815 w 818816"/>
                <a:gd name="connsiteY14" fmla="*/ 217242 h 68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8816" h="688776">
                  <a:moveTo>
                    <a:pt x="0" y="217242"/>
                  </a:moveTo>
                  <a:cubicBezTo>
                    <a:pt x="0" y="128463"/>
                    <a:pt x="52954" y="49457"/>
                    <a:pt x="133607" y="16063"/>
                  </a:cubicBezTo>
                  <a:cubicBezTo>
                    <a:pt x="214260" y="-17331"/>
                    <a:pt x="303875" y="2217"/>
                    <a:pt x="367420" y="66561"/>
                  </a:cubicBezTo>
                  <a:cubicBezTo>
                    <a:pt x="373123" y="73078"/>
                    <a:pt x="379640" y="78779"/>
                    <a:pt x="385343" y="85295"/>
                  </a:cubicBezTo>
                  <a:cubicBezTo>
                    <a:pt x="400822" y="100770"/>
                    <a:pt x="417115" y="100770"/>
                    <a:pt x="433409" y="85295"/>
                  </a:cubicBezTo>
                  <a:cubicBezTo>
                    <a:pt x="441556" y="77150"/>
                    <a:pt x="448888" y="69005"/>
                    <a:pt x="457034" y="61674"/>
                  </a:cubicBezTo>
                  <a:cubicBezTo>
                    <a:pt x="518950" y="4660"/>
                    <a:pt x="590642" y="-14073"/>
                    <a:pt x="671295" y="11991"/>
                  </a:cubicBezTo>
                  <a:cubicBezTo>
                    <a:pt x="751948" y="38869"/>
                    <a:pt x="800014" y="97512"/>
                    <a:pt x="814678" y="180590"/>
                  </a:cubicBezTo>
                  <a:cubicBezTo>
                    <a:pt x="828528" y="256338"/>
                    <a:pt x="807346" y="323940"/>
                    <a:pt x="755207" y="378511"/>
                  </a:cubicBezTo>
                  <a:cubicBezTo>
                    <a:pt x="699808" y="436340"/>
                    <a:pt x="640337" y="490910"/>
                    <a:pt x="581680" y="544667"/>
                  </a:cubicBezTo>
                  <a:cubicBezTo>
                    <a:pt x="529541" y="591907"/>
                    <a:pt x="475772" y="636704"/>
                    <a:pt x="422818" y="682315"/>
                  </a:cubicBezTo>
                  <a:cubicBezTo>
                    <a:pt x="414671" y="688831"/>
                    <a:pt x="408968" y="692089"/>
                    <a:pt x="399192" y="683945"/>
                  </a:cubicBezTo>
                  <a:cubicBezTo>
                    <a:pt x="291655" y="592722"/>
                    <a:pt x="184117" y="500684"/>
                    <a:pt x="83912" y="400502"/>
                  </a:cubicBezTo>
                  <a:cubicBezTo>
                    <a:pt x="41549" y="357334"/>
                    <a:pt x="10591" y="308465"/>
                    <a:pt x="3259" y="247378"/>
                  </a:cubicBezTo>
                  <a:cubicBezTo>
                    <a:pt x="1629" y="237604"/>
                    <a:pt x="1629" y="227016"/>
                    <a:pt x="815" y="217242"/>
                  </a:cubicBezTo>
                  <a:close/>
                </a:path>
              </a:pathLst>
            </a:custGeom>
            <a:solidFill>
              <a:srgbClr val="EA0E8B"/>
            </a:solidFill>
            <a:ln w="8132" cap="flat">
              <a:noFill/>
              <a:prstDash val="solid"/>
              <a:miter/>
            </a:ln>
          </p:spPr>
          <p:txBody>
            <a:bodyPr rtlCol="0" anchor="ctr"/>
            <a:lstStyle/>
            <a:p>
              <a:endParaRPr lang="en-US"/>
            </a:p>
          </p:txBody>
        </p:sp>
        <p:grpSp>
          <p:nvGrpSpPr>
            <p:cNvPr id="54" name="Graphic 2">
              <a:extLst>
                <a:ext uri="{FF2B5EF4-FFF2-40B4-BE49-F238E27FC236}">
                  <a16:creationId xmlns:a16="http://schemas.microsoft.com/office/drawing/2014/main" id="{795C7ED9-9DB7-CD78-D5BE-C031A873E917}"/>
                </a:ext>
              </a:extLst>
            </p:cNvPr>
            <p:cNvGrpSpPr/>
            <p:nvPr/>
          </p:nvGrpSpPr>
          <p:grpSpPr>
            <a:xfrm>
              <a:off x="5495623" y="2716950"/>
              <a:ext cx="1439007" cy="1385585"/>
              <a:chOff x="5495623" y="2716950"/>
              <a:chExt cx="1439007" cy="1385585"/>
            </a:xfrm>
            <a:solidFill>
              <a:srgbClr val="000000"/>
            </a:solidFill>
          </p:grpSpPr>
          <p:sp>
            <p:nvSpPr>
              <p:cNvPr id="56" name="Freeform 55">
                <a:extLst>
                  <a:ext uri="{FF2B5EF4-FFF2-40B4-BE49-F238E27FC236}">
                    <a16:creationId xmlns:a16="http://schemas.microsoft.com/office/drawing/2014/main" id="{B5DCB89A-771E-6C6F-7AD4-A3B48C5B6939}"/>
                  </a:ext>
                </a:extLst>
              </p:cNvPr>
              <p:cNvSpPr/>
              <p:nvPr/>
            </p:nvSpPr>
            <p:spPr>
              <a:xfrm>
                <a:off x="5495623" y="3470539"/>
                <a:ext cx="1439007" cy="631996"/>
              </a:xfrm>
              <a:custGeom>
                <a:avLst/>
                <a:gdLst>
                  <a:gd name="connsiteX0" fmla="*/ 936880 w 1439007"/>
                  <a:gd name="connsiteY0" fmla="*/ 276112 h 631996"/>
                  <a:gd name="connsiteX1" fmla="*/ 1128329 w 1439007"/>
                  <a:gd name="connsiteY1" fmla="*/ 191405 h 631996"/>
                  <a:gd name="connsiteX2" fmla="*/ 1312446 w 1439007"/>
                  <a:gd name="connsiteY2" fmla="*/ 110771 h 631996"/>
                  <a:gd name="connsiteX3" fmla="*/ 1428945 w 1439007"/>
                  <a:gd name="connsiteY3" fmla="*/ 147423 h 631996"/>
                  <a:gd name="connsiteX4" fmla="*/ 1411837 w 1439007"/>
                  <a:gd name="connsiteY4" fmla="*/ 245976 h 631996"/>
                  <a:gd name="connsiteX5" fmla="*/ 1310817 w 1439007"/>
                  <a:gd name="connsiteY5" fmla="*/ 326610 h 631996"/>
                  <a:gd name="connsiteX6" fmla="*/ 874964 w 1439007"/>
                  <a:gd name="connsiteY6" fmla="*/ 609238 h 631996"/>
                  <a:gd name="connsiteX7" fmla="*/ 731581 w 1439007"/>
                  <a:gd name="connsiteY7" fmla="*/ 623899 h 631996"/>
                  <a:gd name="connsiteX8" fmla="*/ 327501 w 1439007"/>
                  <a:gd name="connsiteY8" fmla="*/ 522902 h 631996"/>
                  <a:gd name="connsiteX9" fmla="*/ 320168 w 1439007"/>
                  <a:gd name="connsiteY9" fmla="*/ 521273 h 631996"/>
                  <a:gd name="connsiteX10" fmla="*/ 272102 w 1439007"/>
                  <a:gd name="connsiteY10" fmla="*/ 552224 h 631996"/>
                  <a:gd name="connsiteX11" fmla="*/ 39105 w 1439007"/>
                  <a:gd name="connsiteY11" fmla="*/ 552224 h 631996"/>
                  <a:gd name="connsiteX12" fmla="*/ 0 w 1439007"/>
                  <a:gd name="connsiteY12" fmla="*/ 513943 h 631996"/>
                  <a:gd name="connsiteX13" fmla="*/ 0 w 1439007"/>
                  <a:gd name="connsiteY13" fmla="*/ 38281 h 631996"/>
                  <a:gd name="connsiteX14" fmla="*/ 39105 w 1439007"/>
                  <a:gd name="connsiteY14" fmla="*/ 0 h 631996"/>
                  <a:gd name="connsiteX15" fmla="*/ 281064 w 1439007"/>
                  <a:gd name="connsiteY15" fmla="*/ 0 h 631996"/>
                  <a:gd name="connsiteX16" fmla="*/ 317724 w 1439007"/>
                  <a:gd name="connsiteY16" fmla="*/ 22806 h 631996"/>
                  <a:gd name="connsiteX17" fmla="*/ 329130 w 1439007"/>
                  <a:gd name="connsiteY17" fmla="*/ 29322 h 631996"/>
                  <a:gd name="connsiteX18" fmla="*/ 392675 w 1439007"/>
                  <a:gd name="connsiteY18" fmla="*/ 35023 h 631996"/>
                  <a:gd name="connsiteX19" fmla="*/ 518950 w 1439007"/>
                  <a:gd name="connsiteY19" fmla="*/ 84707 h 631996"/>
                  <a:gd name="connsiteX20" fmla="*/ 619155 w 1439007"/>
                  <a:gd name="connsiteY20" fmla="*/ 153938 h 631996"/>
                  <a:gd name="connsiteX21" fmla="*/ 780461 w 1439007"/>
                  <a:gd name="connsiteY21" fmla="*/ 207695 h 631996"/>
                  <a:gd name="connsiteX22" fmla="*/ 851339 w 1439007"/>
                  <a:gd name="connsiteY22" fmla="*/ 216654 h 631996"/>
                  <a:gd name="connsiteX23" fmla="*/ 936880 w 1439007"/>
                  <a:gd name="connsiteY23" fmla="*/ 276112 h 631996"/>
                  <a:gd name="connsiteX24" fmla="*/ 320168 w 1439007"/>
                  <a:gd name="connsiteY24" fmla="*/ 91223 h 631996"/>
                  <a:gd name="connsiteX25" fmla="*/ 318539 w 1439007"/>
                  <a:gd name="connsiteY25" fmla="*/ 98553 h 631996"/>
                  <a:gd name="connsiteX26" fmla="*/ 318539 w 1439007"/>
                  <a:gd name="connsiteY26" fmla="*/ 448784 h 631996"/>
                  <a:gd name="connsiteX27" fmla="*/ 328315 w 1439007"/>
                  <a:gd name="connsiteY27" fmla="*/ 460186 h 631996"/>
                  <a:gd name="connsiteX28" fmla="*/ 755207 w 1439007"/>
                  <a:gd name="connsiteY28" fmla="*/ 566885 h 631996"/>
                  <a:gd name="connsiteX29" fmla="*/ 857041 w 1439007"/>
                  <a:gd name="connsiteY29" fmla="*/ 548966 h 631996"/>
                  <a:gd name="connsiteX30" fmla="*/ 938509 w 1439007"/>
                  <a:gd name="connsiteY30" fmla="*/ 498467 h 631996"/>
                  <a:gd name="connsiteX31" fmla="*/ 1298597 w 1439007"/>
                  <a:gd name="connsiteY31" fmla="*/ 259822 h 631996"/>
                  <a:gd name="connsiteX32" fmla="*/ 1363771 w 1439007"/>
                  <a:gd name="connsiteY32" fmla="*/ 207695 h 631996"/>
                  <a:gd name="connsiteX33" fmla="*/ 1372732 w 1439007"/>
                  <a:gd name="connsiteY33" fmla="*/ 176744 h 631996"/>
                  <a:gd name="connsiteX34" fmla="*/ 1345033 w 1439007"/>
                  <a:gd name="connsiteY34" fmla="*/ 166156 h 631996"/>
                  <a:gd name="connsiteX35" fmla="*/ 1326296 w 1439007"/>
                  <a:gd name="connsiteY35" fmla="*/ 171043 h 631996"/>
                  <a:gd name="connsiteX36" fmla="*/ 952359 w 1439007"/>
                  <a:gd name="connsiteY36" fmla="*/ 337199 h 631996"/>
                  <a:gd name="connsiteX37" fmla="*/ 939324 w 1439007"/>
                  <a:gd name="connsiteY37" fmla="*/ 352674 h 631996"/>
                  <a:gd name="connsiteX38" fmla="*/ 891258 w 1439007"/>
                  <a:gd name="connsiteY38" fmla="*/ 412946 h 631996"/>
                  <a:gd name="connsiteX39" fmla="*/ 817937 w 1439007"/>
                  <a:gd name="connsiteY39" fmla="*/ 428421 h 631996"/>
                  <a:gd name="connsiteX40" fmla="*/ 550722 w 1439007"/>
                  <a:gd name="connsiteY40" fmla="*/ 388511 h 631996"/>
                  <a:gd name="connsiteX41" fmla="*/ 521394 w 1439007"/>
                  <a:gd name="connsiteY41" fmla="*/ 351859 h 631996"/>
                  <a:gd name="connsiteX42" fmla="*/ 563757 w 1439007"/>
                  <a:gd name="connsiteY42" fmla="*/ 329054 h 631996"/>
                  <a:gd name="connsiteX43" fmla="*/ 623229 w 1439007"/>
                  <a:gd name="connsiteY43" fmla="*/ 342086 h 631996"/>
                  <a:gd name="connsiteX44" fmla="*/ 819566 w 1439007"/>
                  <a:gd name="connsiteY44" fmla="*/ 367335 h 631996"/>
                  <a:gd name="connsiteX45" fmla="*/ 857856 w 1439007"/>
                  <a:gd name="connsiteY45" fmla="*/ 360819 h 631996"/>
                  <a:gd name="connsiteX46" fmla="*/ 880667 w 1439007"/>
                  <a:gd name="connsiteY46" fmla="*/ 311135 h 631996"/>
                  <a:gd name="connsiteX47" fmla="*/ 854597 w 1439007"/>
                  <a:gd name="connsiteY47" fmla="*/ 281813 h 631996"/>
                  <a:gd name="connsiteX48" fmla="*/ 802458 w 1439007"/>
                  <a:gd name="connsiteY48" fmla="*/ 272854 h 631996"/>
                  <a:gd name="connsiteX49" fmla="*/ 540946 w 1439007"/>
                  <a:gd name="connsiteY49" fmla="*/ 176744 h 631996"/>
                  <a:gd name="connsiteX50" fmla="*/ 458664 w 1439007"/>
                  <a:gd name="connsiteY50" fmla="*/ 121359 h 631996"/>
                  <a:gd name="connsiteX51" fmla="*/ 319354 w 1439007"/>
                  <a:gd name="connsiteY51" fmla="*/ 91223 h 631996"/>
                  <a:gd name="connsiteX52" fmla="*/ 61916 w 1439007"/>
                  <a:gd name="connsiteY52" fmla="*/ 61901 h 631996"/>
                  <a:gd name="connsiteX53" fmla="*/ 61916 w 1439007"/>
                  <a:gd name="connsiteY53" fmla="*/ 491137 h 631996"/>
                  <a:gd name="connsiteX54" fmla="*/ 255809 w 1439007"/>
                  <a:gd name="connsiteY54" fmla="*/ 491137 h 631996"/>
                  <a:gd name="connsiteX55" fmla="*/ 255809 w 1439007"/>
                  <a:gd name="connsiteY55" fmla="*/ 61901 h 631996"/>
                  <a:gd name="connsiteX56" fmla="*/ 61916 w 1439007"/>
                  <a:gd name="connsiteY56" fmla="*/ 61901 h 63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39007" h="631996">
                    <a:moveTo>
                      <a:pt x="936880" y="276112"/>
                    </a:moveTo>
                    <a:cubicBezTo>
                      <a:pt x="1001239" y="247605"/>
                      <a:pt x="1064784" y="219098"/>
                      <a:pt x="1128329" y="191405"/>
                    </a:cubicBezTo>
                    <a:cubicBezTo>
                      <a:pt x="1189430" y="164527"/>
                      <a:pt x="1250531" y="136834"/>
                      <a:pt x="1312446" y="110771"/>
                    </a:cubicBezTo>
                    <a:cubicBezTo>
                      <a:pt x="1348292" y="95295"/>
                      <a:pt x="1406949" y="100997"/>
                      <a:pt x="1428945" y="147423"/>
                    </a:cubicBezTo>
                    <a:cubicBezTo>
                      <a:pt x="1446053" y="183260"/>
                      <a:pt x="1441980" y="219098"/>
                      <a:pt x="1411837" y="245976"/>
                    </a:cubicBezTo>
                    <a:cubicBezTo>
                      <a:pt x="1380065" y="274483"/>
                      <a:pt x="1346663" y="302990"/>
                      <a:pt x="1310817" y="326610"/>
                    </a:cubicBezTo>
                    <a:cubicBezTo>
                      <a:pt x="1166619" y="421905"/>
                      <a:pt x="1021606" y="516386"/>
                      <a:pt x="874964" y="609238"/>
                    </a:cubicBezTo>
                    <a:cubicBezTo>
                      <a:pt x="830972" y="636931"/>
                      <a:pt x="781276" y="636116"/>
                      <a:pt x="731581" y="623899"/>
                    </a:cubicBezTo>
                    <a:cubicBezTo>
                      <a:pt x="597159" y="590505"/>
                      <a:pt x="461923" y="556296"/>
                      <a:pt x="327501" y="522902"/>
                    </a:cubicBezTo>
                    <a:cubicBezTo>
                      <a:pt x="325871" y="522902"/>
                      <a:pt x="323427" y="522902"/>
                      <a:pt x="320168" y="521273"/>
                    </a:cubicBezTo>
                    <a:cubicBezTo>
                      <a:pt x="315280" y="548966"/>
                      <a:pt x="295728" y="553038"/>
                      <a:pt x="272102" y="552224"/>
                    </a:cubicBezTo>
                    <a:cubicBezTo>
                      <a:pt x="194708" y="551409"/>
                      <a:pt x="116499" y="552224"/>
                      <a:pt x="39105" y="552224"/>
                    </a:cubicBezTo>
                    <a:cubicBezTo>
                      <a:pt x="10591" y="552224"/>
                      <a:pt x="0" y="541635"/>
                      <a:pt x="0" y="513943"/>
                    </a:cubicBezTo>
                    <a:cubicBezTo>
                      <a:pt x="0" y="355117"/>
                      <a:pt x="0" y="197106"/>
                      <a:pt x="0" y="38281"/>
                    </a:cubicBezTo>
                    <a:cubicBezTo>
                      <a:pt x="0" y="9774"/>
                      <a:pt x="10591" y="0"/>
                      <a:pt x="39105" y="0"/>
                    </a:cubicBezTo>
                    <a:cubicBezTo>
                      <a:pt x="119758" y="0"/>
                      <a:pt x="200411" y="0"/>
                      <a:pt x="281064" y="0"/>
                    </a:cubicBezTo>
                    <a:cubicBezTo>
                      <a:pt x="298987" y="0"/>
                      <a:pt x="311207" y="4887"/>
                      <a:pt x="317724" y="22806"/>
                    </a:cubicBezTo>
                    <a:cubicBezTo>
                      <a:pt x="318539" y="26064"/>
                      <a:pt x="325056" y="28507"/>
                      <a:pt x="329130" y="29322"/>
                    </a:cubicBezTo>
                    <a:cubicBezTo>
                      <a:pt x="350312" y="31765"/>
                      <a:pt x="371493" y="32580"/>
                      <a:pt x="392675" y="35023"/>
                    </a:cubicBezTo>
                    <a:cubicBezTo>
                      <a:pt x="439111" y="39910"/>
                      <a:pt x="480660" y="58643"/>
                      <a:pt x="518950" y="84707"/>
                    </a:cubicBezTo>
                    <a:cubicBezTo>
                      <a:pt x="552352" y="107512"/>
                      <a:pt x="585753" y="131133"/>
                      <a:pt x="619155" y="153938"/>
                    </a:cubicBezTo>
                    <a:cubicBezTo>
                      <a:pt x="668036" y="187333"/>
                      <a:pt x="722620" y="201993"/>
                      <a:pt x="780461" y="207695"/>
                    </a:cubicBezTo>
                    <a:cubicBezTo>
                      <a:pt x="804087" y="210138"/>
                      <a:pt x="827713" y="213396"/>
                      <a:pt x="851339" y="216654"/>
                    </a:cubicBezTo>
                    <a:cubicBezTo>
                      <a:pt x="887999" y="222355"/>
                      <a:pt x="918957" y="238645"/>
                      <a:pt x="936880" y="276112"/>
                    </a:cubicBezTo>
                    <a:close/>
                    <a:moveTo>
                      <a:pt x="320168" y="91223"/>
                    </a:moveTo>
                    <a:cubicBezTo>
                      <a:pt x="320168" y="94481"/>
                      <a:pt x="318539" y="96924"/>
                      <a:pt x="318539" y="98553"/>
                    </a:cubicBezTo>
                    <a:cubicBezTo>
                      <a:pt x="318539" y="215025"/>
                      <a:pt x="318539" y="332312"/>
                      <a:pt x="318539" y="448784"/>
                    </a:cubicBezTo>
                    <a:cubicBezTo>
                      <a:pt x="318539" y="452856"/>
                      <a:pt x="324242" y="459372"/>
                      <a:pt x="328315" y="460186"/>
                    </a:cubicBezTo>
                    <a:cubicBezTo>
                      <a:pt x="470069" y="496024"/>
                      <a:pt x="612638" y="531861"/>
                      <a:pt x="755207" y="566885"/>
                    </a:cubicBezTo>
                    <a:cubicBezTo>
                      <a:pt x="791052" y="575844"/>
                      <a:pt x="825269" y="570143"/>
                      <a:pt x="857041" y="548966"/>
                    </a:cubicBezTo>
                    <a:cubicBezTo>
                      <a:pt x="883926" y="531047"/>
                      <a:pt x="911625" y="515572"/>
                      <a:pt x="938509" y="498467"/>
                    </a:cubicBezTo>
                    <a:cubicBezTo>
                      <a:pt x="1059081" y="419462"/>
                      <a:pt x="1178839" y="339642"/>
                      <a:pt x="1298597" y="259822"/>
                    </a:cubicBezTo>
                    <a:cubicBezTo>
                      <a:pt x="1321408" y="244347"/>
                      <a:pt x="1342589" y="225613"/>
                      <a:pt x="1363771" y="207695"/>
                    </a:cubicBezTo>
                    <a:cubicBezTo>
                      <a:pt x="1373547" y="199550"/>
                      <a:pt x="1378435" y="189776"/>
                      <a:pt x="1372732" y="176744"/>
                    </a:cubicBezTo>
                    <a:cubicBezTo>
                      <a:pt x="1367030" y="163712"/>
                      <a:pt x="1355624" y="165341"/>
                      <a:pt x="1345033" y="166156"/>
                    </a:cubicBezTo>
                    <a:cubicBezTo>
                      <a:pt x="1338516" y="166156"/>
                      <a:pt x="1331999" y="168599"/>
                      <a:pt x="1326296" y="171043"/>
                    </a:cubicBezTo>
                    <a:cubicBezTo>
                      <a:pt x="1201650" y="226428"/>
                      <a:pt x="1077004" y="280999"/>
                      <a:pt x="952359" y="337199"/>
                    </a:cubicBezTo>
                    <a:cubicBezTo>
                      <a:pt x="946656" y="339642"/>
                      <a:pt x="940953" y="346973"/>
                      <a:pt x="939324" y="352674"/>
                    </a:cubicBezTo>
                    <a:cubicBezTo>
                      <a:pt x="931992" y="379552"/>
                      <a:pt x="915698" y="399914"/>
                      <a:pt x="891258" y="412946"/>
                    </a:cubicBezTo>
                    <a:cubicBezTo>
                      <a:pt x="868447" y="425978"/>
                      <a:pt x="844006" y="429236"/>
                      <a:pt x="817937" y="428421"/>
                    </a:cubicBezTo>
                    <a:cubicBezTo>
                      <a:pt x="727507" y="425978"/>
                      <a:pt x="638708" y="408059"/>
                      <a:pt x="550722" y="388511"/>
                    </a:cubicBezTo>
                    <a:cubicBezTo>
                      <a:pt x="528726" y="383625"/>
                      <a:pt x="517321" y="369778"/>
                      <a:pt x="521394" y="351859"/>
                    </a:cubicBezTo>
                    <a:cubicBezTo>
                      <a:pt x="525467" y="332312"/>
                      <a:pt x="540946" y="324167"/>
                      <a:pt x="563757" y="329054"/>
                    </a:cubicBezTo>
                    <a:cubicBezTo>
                      <a:pt x="583310" y="333126"/>
                      <a:pt x="602862" y="338828"/>
                      <a:pt x="623229" y="342086"/>
                    </a:cubicBezTo>
                    <a:cubicBezTo>
                      <a:pt x="688403" y="351045"/>
                      <a:pt x="753577" y="360004"/>
                      <a:pt x="819566" y="367335"/>
                    </a:cubicBezTo>
                    <a:cubicBezTo>
                      <a:pt x="831786" y="368964"/>
                      <a:pt x="845636" y="365706"/>
                      <a:pt x="857856" y="360819"/>
                    </a:cubicBezTo>
                    <a:cubicBezTo>
                      <a:pt x="877408" y="354303"/>
                      <a:pt x="883111" y="339642"/>
                      <a:pt x="880667" y="311135"/>
                    </a:cubicBezTo>
                    <a:cubicBezTo>
                      <a:pt x="879852" y="294845"/>
                      <a:pt x="869262" y="285071"/>
                      <a:pt x="854597" y="281813"/>
                    </a:cubicBezTo>
                    <a:cubicBezTo>
                      <a:pt x="837489" y="277741"/>
                      <a:pt x="819566" y="274483"/>
                      <a:pt x="802458" y="272854"/>
                    </a:cubicBezTo>
                    <a:cubicBezTo>
                      <a:pt x="705511" y="267152"/>
                      <a:pt x="617526" y="237016"/>
                      <a:pt x="540946" y="176744"/>
                    </a:cubicBezTo>
                    <a:cubicBezTo>
                      <a:pt x="514877" y="156382"/>
                      <a:pt x="487177" y="138463"/>
                      <a:pt x="458664" y="121359"/>
                    </a:cubicBezTo>
                    <a:cubicBezTo>
                      <a:pt x="416301" y="95295"/>
                      <a:pt x="367420" y="92852"/>
                      <a:pt x="319354" y="91223"/>
                    </a:cubicBezTo>
                    <a:close/>
                    <a:moveTo>
                      <a:pt x="61916" y="61901"/>
                    </a:moveTo>
                    <a:lnTo>
                      <a:pt x="61916" y="491137"/>
                    </a:lnTo>
                    <a:lnTo>
                      <a:pt x="255809" y="491137"/>
                    </a:lnTo>
                    <a:lnTo>
                      <a:pt x="255809" y="61901"/>
                    </a:lnTo>
                    <a:lnTo>
                      <a:pt x="61916" y="61901"/>
                    </a:lnTo>
                    <a:close/>
                  </a:path>
                </a:pathLst>
              </a:custGeom>
              <a:solidFill>
                <a:srgbClr val="000000"/>
              </a:solidFill>
              <a:ln w="8132"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6DFFA0B-5FDC-8D8A-1637-AB40CE557DF0}"/>
                  </a:ext>
                </a:extLst>
              </p:cNvPr>
              <p:cNvSpPr/>
              <p:nvPr/>
            </p:nvSpPr>
            <p:spPr>
              <a:xfrm>
                <a:off x="5768068" y="2716950"/>
                <a:ext cx="941772" cy="813556"/>
              </a:xfrm>
              <a:custGeom>
                <a:avLst/>
                <a:gdLst>
                  <a:gd name="connsiteX0" fmla="*/ 470541 w 941772"/>
                  <a:gd name="connsiteY0" fmla="*/ 84078 h 813556"/>
                  <a:gd name="connsiteX1" fmla="*/ 632662 w 941772"/>
                  <a:gd name="connsiteY1" fmla="*/ 3444 h 813556"/>
                  <a:gd name="connsiteX2" fmla="*/ 934093 w 941772"/>
                  <a:gd name="connsiteY2" fmla="*/ 216840 h 813556"/>
                  <a:gd name="connsiteX3" fmla="*/ 858328 w 941772"/>
                  <a:gd name="connsiteY3" fmla="*/ 485622 h 813556"/>
                  <a:gd name="connsiteX4" fmla="*/ 620442 w 941772"/>
                  <a:gd name="connsiteY4" fmla="*/ 707977 h 813556"/>
                  <a:gd name="connsiteX5" fmla="*/ 521866 w 941772"/>
                  <a:gd name="connsiteY5" fmla="*/ 791869 h 813556"/>
                  <a:gd name="connsiteX6" fmla="*/ 420031 w 941772"/>
                  <a:gd name="connsiteY6" fmla="*/ 791869 h 813556"/>
                  <a:gd name="connsiteX7" fmla="*/ 99863 w 941772"/>
                  <a:gd name="connsiteY7" fmla="*/ 503540 h 813556"/>
                  <a:gd name="connsiteX8" fmla="*/ 2916 w 941772"/>
                  <a:gd name="connsiteY8" fmla="*/ 317837 h 813556"/>
                  <a:gd name="connsiteX9" fmla="*/ 147114 w 941772"/>
                  <a:gd name="connsiteY9" fmla="*/ 31951 h 813556"/>
                  <a:gd name="connsiteX10" fmla="*/ 460765 w 941772"/>
                  <a:gd name="connsiteY10" fmla="*/ 73490 h 813556"/>
                  <a:gd name="connsiteX11" fmla="*/ 470541 w 941772"/>
                  <a:gd name="connsiteY11" fmla="*/ 82449 h 813556"/>
                  <a:gd name="connsiteX12" fmla="*/ 60758 w 941772"/>
                  <a:gd name="connsiteY12" fmla="*/ 279556 h 813556"/>
                  <a:gd name="connsiteX13" fmla="*/ 63202 w 941772"/>
                  <a:gd name="connsiteY13" fmla="*/ 309692 h 813556"/>
                  <a:gd name="connsiteX14" fmla="*/ 143856 w 941772"/>
                  <a:gd name="connsiteY14" fmla="*/ 462816 h 813556"/>
                  <a:gd name="connsiteX15" fmla="*/ 459136 w 941772"/>
                  <a:gd name="connsiteY15" fmla="*/ 746258 h 813556"/>
                  <a:gd name="connsiteX16" fmla="*/ 482762 w 941772"/>
                  <a:gd name="connsiteY16" fmla="*/ 744629 h 813556"/>
                  <a:gd name="connsiteX17" fmla="*/ 641624 w 941772"/>
                  <a:gd name="connsiteY17" fmla="*/ 606980 h 813556"/>
                  <a:gd name="connsiteX18" fmla="*/ 815150 w 941772"/>
                  <a:gd name="connsiteY18" fmla="*/ 440825 h 813556"/>
                  <a:gd name="connsiteX19" fmla="*/ 874622 w 941772"/>
                  <a:gd name="connsiteY19" fmla="*/ 242904 h 813556"/>
                  <a:gd name="connsiteX20" fmla="*/ 731238 w 941772"/>
                  <a:gd name="connsiteY20" fmla="*/ 74304 h 813556"/>
                  <a:gd name="connsiteX21" fmla="*/ 516978 w 941772"/>
                  <a:gd name="connsiteY21" fmla="*/ 123988 h 813556"/>
                  <a:gd name="connsiteX22" fmla="*/ 493352 w 941772"/>
                  <a:gd name="connsiteY22" fmla="*/ 147609 h 813556"/>
                  <a:gd name="connsiteX23" fmla="*/ 445286 w 941772"/>
                  <a:gd name="connsiteY23" fmla="*/ 147609 h 813556"/>
                  <a:gd name="connsiteX24" fmla="*/ 427363 w 941772"/>
                  <a:gd name="connsiteY24" fmla="*/ 128875 h 813556"/>
                  <a:gd name="connsiteX25" fmla="*/ 193551 w 941772"/>
                  <a:gd name="connsiteY25" fmla="*/ 78377 h 813556"/>
                  <a:gd name="connsiteX26" fmla="*/ 59944 w 941772"/>
                  <a:gd name="connsiteY26" fmla="*/ 279556 h 81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1772" h="813556">
                    <a:moveTo>
                      <a:pt x="470541" y="84078"/>
                    </a:moveTo>
                    <a:cubicBezTo>
                      <a:pt x="516163" y="39281"/>
                      <a:pt x="569932" y="11589"/>
                      <a:pt x="632662" y="3444"/>
                    </a:cubicBezTo>
                    <a:cubicBezTo>
                      <a:pt x="771158" y="-14475"/>
                      <a:pt x="904765" y="79191"/>
                      <a:pt x="934093" y="216840"/>
                    </a:cubicBezTo>
                    <a:cubicBezTo>
                      <a:pt x="956089" y="319466"/>
                      <a:pt x="930835" y="411503"/>
                      <a:pt x="858328" y="485622"/>
                    </a:cubicBezTo>
                    <a:cubicBezTo>
                      <a:pt x="782563" y="562998"/>
                      <a:pt x="700281" y="634673"/>
                      <a:pt x="620442" y="707977"/>
                    </a:cubicBezTo>
                    <a:cubicBezTo>
                      <a:pt x="588670" y="737299"/>
                      <a:pt x="555268" y="764177"/>
                      <a:pt x="521866" y="791869"/>
                    </a:cubicBezTo>
                    <a:cubicBezTo>
                      <a:pt x="487650" y="820377"/>
                      <a:pt x="454248" y="821191"/>
                      <a:pt x="420031" y="791869"/>
                    </a:cubicBezTo>
                    <a:cubicBezTo>
                      <a:pt x="310050" y="699018"/>
                      <a:pt x="200883" y="606166"/>
                      <a:pt x="99863" y="503540"/>
                    </a:cubicBezTo>
                    <a:cubicBezTo>
                      <a:pt x="48538" y="451413"/>
                      <a:pt x="13507" y="391141"/>
                      <a:pt x="2916" y="317837"/>
                    </a:cubicBezTo>
                    <a:cubicBezTo>
                      <a:pt x="-14192" y="204623"/>
                      <a:pt x="45279" y="85707"/>
                      <a:pt x="147114" y="31951"/>
                    </a:cubicBezTo>
                    <a:cubicBezTo>
                      <a:pt x="250578" y="-22620"/>
                      <a:pt x="376039" y="-6330"/>
                      <a:pt x="460765" y="73490"/>
                    </a:cubicBezTo>
                    <a:cubicBezTo>
                      <a:pt x="464024" y="75933"/>
                      <a:pt x="466468" y="79191"/>
                      <a:pt x="470541" y="82449"/>
                    </a:cubicBezTo>
                    <a:close/>
                    <a:moveTo>
                      <a:pt x="60758" y="279556"/>
                    </a:moveTo>
                    <a:cubicBezTo>
                      <a:pt x="60758" y="289330"/>
                      <a:pt x="61573" y="299918"/>
                      <a:pt x="63202" y="309692"/>
                    </a:cubicBezTo>
                    <a:cubicBezTo>
                      <a:pt x="71349" y="370779"/>
                      <a:pt x="101492" y="419648"/>
                      <a:pt x="143856" y="462816"/>
                    </a:cubicBezTo>
                    <a:cubicBezTo>
                      <a:pt x="244061" y="562998"/>
                      <a:pt x="351598" y="654221"/>
                      <a:pt x="459136" y="746258"/>
                    </a:cubicBezTo>
                    <a:cubicBezTo>
                      <a:pt x="468912" y="754403"/>
                      <a:pt x="474615" y="751959"/>
                      <a:pt x="482762" y="744629"/>
                    </a:cubicBezTo>
                    <a:cubicBezTo>
                      <a:pt x="535716" y="699018"/>
                      <a:pt x="590299" y="654221"/>
                      <a:pt x="641624" y="606980"/>
                    </a:cubicBezTo>
                    <a:cubicBezTo>
                      <a:pt x="701095" y="553224"/>
                      <a:pt x="759752" y="498653"/>
                      <a:pt x="815150" y="440825"/>
                    </a:cubicBezTo>
                    <a:cubicBezTo>
                      <a:pt x="867290" y="386254"/>
                      <a:pt x="888471" y="317837"/>
                      <a:pt x="874622" y="242904"/>
                    </a:cubicBezTo>
                    <a:cubicBezTo>
                      <a:pt x="859957" y="159826"/>
                      <a:pt x="811892" y="101183"/>
                      <a:pt x="731238" y="74304"/>
                    </a:cubicBezTo>
                    <a:cubicBezTo>
                      <a:pt x="651400" y="47426"/>
                      <a:pt x="578894" y="66160"/>
                      <a:pt x="516978" y="123988"/>
                    </a:cubicBezTo>
                    <a:cubicBezTo>
                      <a:pt x="508831" y="131319"/>
                      <a:pt x="501499" y="140278"/>
                      <a:pt x="493352" y="147609"/>
                    </a:cubicBezTo>
                    <a:cubicBezTo>
                      <a:pt x="477059" y="163084"/>
                      <a:pt x="460765" y="163084"/>
                      <a:pt x="445286" y="147609"/>
                    </a:cubicBezTo>
                    <a:cubicBezTo>
                      <a:pt x="438769" y="141907"/>
                      <a:pt x="433066" y="135391"/>
                      <a:pt x="427363" y="128875"/>
                    </a:cubicBezTo>
                    <a:cubicBezTo>
                      <a:pt x="363819" y="64531"/>
                      <a:pt x="274204" y="44983"/>
                      <a:pt x="193551" y="78377"/>
                    </a:cubicBezTo>
                    <a:cubicBezTo>
                      <a:pt x="112898" y="111771"/>
                      <a:pt x="60758" y="190776"/>
                      <a:pt x="59944" y="279556"/>
                    </a:cubicBezTo>
                    <a:close/>
                  </a:path>
                </a:pathLst>
              </a:custGeom>
              <a:solidFill>
                <a:srgbClr val="262626"/>
              </a:solidFill>
              <a:ln w="8132"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121983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C5D0F-70CB-F958-59CC-CA59BCE87489}"/>
            </a:ext>
          </a:extLst>
        </p:cNvPr>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E152F7E3-3CF9-9CC3-DB6E-289FC63E6C9F}"/>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7</a:t>
            </a:fld>
            <a:endParaRPr lang="en-US"/>
          </a:p>
        </p:txBody>
      </p:sp>
      <p:sp>
        <p:nvSpPr>
          <p:cNvPr id="2" name="TextBox 1">
            <a:extLst>
              <a:ext uri="{FF2B5EF4-FFF2-40B4-BE49-F238E27FC236}">
                <a16:creationId xmlns:a16="http://schemas.microsoft.com/office/drawing/2014/main" id="{64619A25-7759-83CA-2D59-F645DD002AD9}"/>
              </a:ext>
            </a:extLst>
          </p:cNvPr>
          <p:cNvSpPr txBox="1"/>
          <p:nvPr/>
        </p:nvSpPr>
        <p:spPr>
          <a:xfrm>
            <a:off x="-25650" y="652265"/>
            <a:ext cx="6385261" cy="369332"/>
          </a:xfrm>
          <a:prstGeom prst="rect">
            <a:avLst/>
          </a:prstGeom>
          <a:solidFill>
            <a:srgbClr val="EA0E8B"/>
          </a:solidFill>
        </p:spPr>
        <p:txBody>
          <a:bodyPr wrap="square" rtlCol="0" anchor="ctr">
            <a:spAutoFit/>
          </a:bodyPr>
          <a:lstStyle/>
          <a:p>
            <a:pPr marL="355600"/>
            <a:r>
              <a:rPr lang="en-US" sz="1800" b="1" dirty="0">
                <a:solidFill>
                  <a:schemeClr val="bg1"/>
                </a:solidFill>
                <a:latin typeface="Calibri" panose="020F0502020204030204" pitchFamily="34" charset="0"/>
                <a:cs typeface="Calibri" panose="020F0502020204030204" pitchFamily="34" charset="0"/>
              </a:rPr>
              <a:t>How can the FabConnectHer Toolbox be used effectively?</a:t>
            </a:r>
          </a:p>
        </p:txBody>
      </p:sp>
      <p:sp>
        <p:nvSpPr>
          <p:cNvPr id="8" name="TextBox 7">
            <a:extLst>
              <a:ext uri="{FF2B5EF4-FFF2-40B4-BE49-F238E27FC236}">
                <a16:creationId xmlns:a16="http://schemas.microsoft.com/office/drawing/2014/main" id="{5337B96A-FC6A-9884-CE7A-F6D6DD71D6A1}"/>
              </a:ext>
            </a:extLst>
          </p:cNvPr>
          <p:cNvSpPr txBox="1"/>
          <p:nvPr/>
        </p:nvSpPr>
        <p:spPr>
          <a:xfrm>
            <a:off x="-54226" y="3326730"/>
            <a:ext cx="7613901" cy="553998"/>
          </a:xfrm>
          <a:prstGeom prst="rect">
            <a:avLst/>
          </a:prstGeom>
          <a:noFill/>
        </p:spPr>
        <p:txBody>
          <a:bodyPr wrap="square" rtlCol="0">
            <a:spAutoFit/>
          </a:bodyPr>
          <a:lstStyle/>
          <a:p>
            <a:pPr algn="ctr">
              <a:lnSpc>
                <a:spcPts val="1780"/>
              </a:lnSpc>
            </a:pPr>
            <a:r>
              <a:rPr lang="en-US" sz="2200" dirty="0">
                <a:solidFill>
                  <a:srgbClr val="7D2A8D"/>
                </a:solidFill>
                <a:latin typeface="Calibri" panose="020F0502020204030204" pitchFamily="34" charset="0"/>
                <a:cs typeface="Calibri" panose="020F0502020204030204" pitchFamily="34" charset="0"/>
              </a:rPr>
              <a:t>The </a:t>
            </a:r>
            <a:r>
              <a:rPr lang="en-US" sz="2200" b="1" dirty="0">
                <a:solidFill>
                  <a:srgbClr val="7D2A8D"/>
                </a:solidFill>
                <a:latin typeface="Calibri" panose="020F0502020204030204" pitchFamily="34" charset="0"/>
                <a:cs typeface="Calibri" panose="020F0502020204030204" pitchFamily="34" charset="0"/>
              </a:rPr>
              <a:t>Toolbox</a:t>
            </a:r>
            <a:r>
              <a:rPr lang="en-US" sz="2200" dirty="0">
                <a:solidFill>
                  <a:srgbClr val="7D2A8D"/>
                </a:solidFill>
                <a:latin typeface="Calibri" panose="020F0502020204030204" pitchFamily="34" charset="0"/>
                <a:cs typeface="Calibri" panose="020F0502020204030204" pitchFamily="34" charset="0"/>
              </a:rPr>
              <a:t> follows the </a:t>
            </a:r>
            <a:r>
              <a:rPr lang="en-US" sz="2200" b="1" dirty="0">
                <a:solidFill>
                  <a:srgbClr val="7D2A8D"/>
                </a:solidFill>
                <a:latin typeface="Calibri" panose="020F0502020204030204" pitchFamily="34" charset="0"/>
                <a:cs typeface="Calibri" panose="020F0502020204030204" pitchFamily="34" charset="0"/>
              </a:rPr>
              <a:t>5R Permissions of OER:</a:t>
            </a:r>
          </a:p>
          <a:p>
            <a:pPr>
              <a:lnSpc>
                <a:spcPts val="1780"/>
              </a:lnSpc>
            </a:pPr>
            <a:endParaRPr lang="en-US" sz="1600" dirty="0">
              <a:solidFill>
                <a:srgbClr val="EA0E8B"/>
              </a:solidFill>
              <a:latin typeface="Calibri" panose="020F0502020204030204" pitchFamily="34" charset="0"/>
              <a:cs typeface="Calibri" panose="020F0502020204030204" pitchFamily="34" charset="0"/>
            </a:endParaRPr>
          </a:p>
        </p:txBody>
      </p:sp>
      <p:grpSp>
        <p:nvGrpSpPr>
          <p:cNvPr id="172" name="Group 171">
            <a:extLst>
              <a:ext uri="{FF2B5EF4-FFF2-40B4-BE49-F238E27FC236}">
                <a16:creationId xmlns:a16="http://schemas.microsoft.com/office/drawing/2014/main" id="{1CDA9E9E-61AE-EA67-BA31-38BBA9524769}"/>
              </a:ext>
            </a:extLst>
          </p:cNvPr>
          <p:cNvGrpSpPr/>
          <p:nvPr/>
        </p:nvGrpSpPr>
        <p:grpSpPr>
          <a:xfrm>
            <a:off x="1578435" y="3808306"/>
            <a:ext cx="4399021" cy="1784281"/>
            <a:chOff x="1578435" y="2660453"/>
            <a:chExt cx="4399021" cy="2376000"/>
          </a:xfrm>
        </p:grpSpPr>
        <p:cxnSp>
          <p:nvCxnSpPr>
            <p:cNvPr id="25" name="Straight Connector 24">
              <a:extLst>
                <a:ext uri="{FF2B5EF4-FFF2-40B4-BE49-F238E27FC236}">
                  <a16:creationId xmlns:a16="http://schemas.microsoft.com/office/drawing/2014/main" id="{24958105-2007-79AE-3926-065FABEB0F61}"/>
                </a:ext>
              </a:extLst>
            </p:cNvPr>
            <p:cNvCxnSpPr>
              <a:cxnSpLocks/>
            </p:cNvCxnSpPr>
            <p:nvPr/>
          </p:nvCxnSpPr>
          <p:spPr>
            <a:xfrm flipV="1">
              <a:off x="1578435" y="2660453"/>
              <a:ext cx="0" cy="237600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7AF526-5FFB-2505-2B44-7DBA6CCA0720}"/>
                </a:ext>
              </a:extLst>
            </p:cNvPr>
            <p:cNvCxnSpPr>
              <a:cxnSpLocks/>
            </p:cNvCxnSpPr>
            <p:nvPr/>
          </p:nvCxnSpPr>
          <p:spPr>
            <a:xfrm flipV="1">
              <a:off x="3036386" y="2660453"/>
              <a:ext cx="0" cy="237600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FBC7A31-BA80-F675-5945-1ADDD5BF8E78}"/>
                </a:ext>
              </a:extLst>
            </p:cNvPr>
            <p:cNvCxnSpPr>
              <a:cxnSpLocks/>
            </p:cNvCxnSpPr>
            <p:nvPr/>
          </p:nvCxnSpPr>
          <p:spPr>
            <a:xfrm flipV="1">
              <a:off x="4511115" y="2660453"/>
              <a:ext cx="0" cy="237600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C649045-BF28-D203-F097-2CC78557A8C0}"/>
                </a:ext>
              </a:extLst>
            </p:cNvPr>
            <p:cNvCxnSpPr>
              <a:cxnSpLocks/>
            </p:cNvCxnSpPr>
            <p:nvPr/>
          </p:nvCxnSpPr>
          <p:spPr>
            <a:xfrm flipV="1">
              <a:off x="5977456" y="2660453"/>
              <a:ext cx="0" cy="237600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31202209-3BB2-A4FD-EA4D-DD7E9E4FFE3C}"/>
              </a:ext>
            </a:extLst>
          </p:cNvPr>
          <p:cNvGrpSpPr>
            <a:grpSpLocks noChangeAspect="1"/>
          </p:cNvGrpSpPr>
          <p:nvPr/>
        </p:nvGrpSpPr>
        <p:grpSpPr>
          <a:xfrm>
            <a:off x="606553" y="3938612"/>
            <a:ext cx="542110" cy="541578"/>
            <a:chOff x="10376768" y="2334933"/>
            <a:chExt cx="920484" cy="919581"/>
          </a:xfrm>
          <a:solidFill>
            <a:srgbClr val="262626"/>
          </a:solidFill>
        </p:grpSpPr>
        <p:sp>
          <p:nvSpPr>
            <p:cNvPr id="50" name="Freeform 49">
              <a:extLst>
                <a:ext uri="{FF2B5EF4-FFF2-40B4-BE49-F238E27FC236}">
                  <a16:creationId xmlns:a16="http://schemas.microsoft.com/office/drawing/2014/main" id="{A32FA871-9808-0B30-8AD5-FC218493AE93}"/>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A0E8B"/>
            </a:solidFill>
            <a:ln w="902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5DF5F05-CF5F-C6FE-7529-7F66FE7A2415}"/>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A0E8B"/>
            </a:solidFill>
            <a:ln w="9028" cap="flat">
              <a:noFill/>
              <a:prstDash val="solid"/>
              <a:miter/>
            </a:ln>
          </p:spPr>
          <p:txBody>
            <a:bodyPr rtlCol="0" anchor="ctr"/>
            <a:lstStyle/>
            <a:p>
              <a:endParaRPr lang="en-US" dirty="0"/>
            </a:p>
          </p:txBody>
        </p:sp>
        <p:grpSp>
          <p:nvGrpSpPr>
            <p:cNvPr id="58" name="Graphic 2">
              <a:extLst>
                <a:ext uri="{FF2B5EF4-FFF2-40B4-BE49-F238E27FC236}">
                  <a16:creationId xmlns:a16="http://schemas.microsoft.com/office/drawing/2014/main" id="{52E70A37-BF73-59E3-E62E-9353D36E62C4}"/>
                </a:ext>
              </a:extLst>
            </p:cNvPr>
            <p:cNvGrpSpPr/>
            <p:nvPr/>
          </p:nvGrpSpPr>
          <p:grpSpPr>
            <a:xfrm>
              <a:off x="10376768" y="2334933"/>
              <a:ext cx="920484" cy="919581"/>
              <a:chOff x="10376768" y="2334933"/>
              <a:chExt cx="920484" cy="919581"/>
            </a:xfrm>
            <a:grpFill/>
          </p:grpSpPr>
          <p:sp>
            <p:nvSpPr>
              <p:cNvPr id="59" name="Freeform 58">
                <a:extLst>
                  <a:ext uri="{FF2B5EF4-FFF2-40B4-BE49-F238E27FC236}">
                    <a16:creationId xmlns:a16="http://schemas.microsoft.com/office/drawing/2014/main" id="{987403FF-77DD-B1CD-2793-742F71131E59}"/>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6D4C19BE-0710-72F0-74B5-43C29D2C4B48}"/>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a:p>
            </p:txBody>
          </p:sp>
        </p:grpSp>
      </p:grpSp>
      <p:grpSp>
        <p:nvGrpSpPr>
          <p:cNvPr id="170" name="Group 169">
            <a:extLst>
              <a:ext uri="{FF2B5EF4-FFF2-40B4-BE49-F238E27FC236}">
                <a16:creationId xmlns:a16="http://schemas.microsoft.com/office/drawing/2014/main" id="{1192F3B8-81BB-27C6-CDFB-FC5AC619E665}"/>
              </a:ext>
            </a:extLst>
          </p:cNvPr>
          <p:cNvGrpSpPr/>
          <p:nvPr/>
        </p:nvGrpSpPr>
        <p:grpSpPr>
          <a:xfrm>
            <a:off x="5032526" y="3942529"/>
            <a:ext cx="600326" cy="536563"/>
            <a:chOff x="5007935" y="3622002"/>
            <a:chExt cx="645238" cy="576704"/>
          </a:xfrm>
        </p:grpSpPr>
        <p:sp>
          <p:nvSpPr>
            <p:cNvPr id="93" name="Freeform 92">
              <a:extLst>
                <a:ext uri="{FF2B5EF4-FFF2-40B4-BE49-F238E27FC236}">
                  <a16:creationId xmlns:a16="http://schemas.microsoft.com/office/drawing/2014/main" id="{121CCCB1-56E0-0F22-8031-B5E383D52C2E}"/>
                </a:ext>
              </a:extLst>
            </p:cNvPr>
            <p:cNvSpPr/>
            <p:nvPr/>
          </p:nvSpPr>
          <p:spPr>
            <a:xfrm>
              <a:off x="5326926" y="3710888"/>
              <a:ext cx="247867" cy="73368"/>
            </a:xfrm>
            <a:custGeom>
              <a:avLst/>
              <a:gdLst>
                <a:gd name="connsiteX0" fmla="*/ 988824 w 988823"/>
                <a:gd name="connsiteY0" fmla="*/ 1318 h 292691"/>
                <a:gd name="connsiteX1" fmla="*/ 988824 w 988823"/>
                <a:gd name="connsiteY1" fmla="*/ 168759 h 292691"/>
                <a:gd name="connsiteX2" fmla="*/ 950590 w 988823"/>
                <a:gd name="connsiteY2" fmla="*/ 206994 h 292691"/>
                <a:gd name="connsiteX3" fmla="*/ 494412 w 988823"/>
                <a:gd name="connsiteY3" fmla="*/ 292692 h 292691"/>
                <a:gd name="connsiteX4" fmla="*/ 43508 w 988823"/>
                <a:gd name="connsiteY4" fmla="*/ 208312 h 292691"/>
                <a:gd name="connsiteX5" fmla="*/ 0 w 988823"/>
                <a:gd name="connsiteY5" fmla="*/ 179307 h 292691"/>
                <a:gd name="connsiteX6" fmla="*/ 0 w 988823"/>
                <a:gd name="connsiteY6" fmla="*/ 0 h 292691"/>
                <a:gd name="connsiteX7" fmla="*/ 987506 w 988823"/>
                <a:gd name="connsiteY7" fmla="*/ 0 h 2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8823" h="292691">
                  <a:moveTo>
                    <a:pt x="988824" y="1318"/>
                  </a:moveTo>
                  <a:lnTo>
                    <a:pt x="988824" y="168759"/>
                  </a:lnTo>
                  <a:cubicBezTo>
                    <a:pt x="988824" y="187217"/>
                    <a:pt x="966411" y="201720"/>
                    <a:pt x="950590" y="206994"/>
                  </a:cubicBezTo>
                  <a:cubicBezTo>
                    <a:pt x="814791" y="250502"/>
                    <a:pt x="635484" y="253139"/>
                    <a:pt x="494412" y="292692"/>
                  </a:cubicBezTo>
                  <a:cubicBezTo>
                    <a:pt x="352021" y="255776"/>
                    <a:pt x="181944" y="249184"/>
                    <a:pt x="43508" y="208312"/>
                  </a:cubicBezTo>
                  <a:cubicBezTo>
                    <a:pt x="30324" y="204357"/>
                    <a:pt x="0" y="196446"/>
                    <a:pt x="0" y="179307"/>
                  </a:cubicBezTo>
                  <a:lnTo>
                    <a:pt x="0" y="0"/>
                  </a:lnTo>
                  <a:lnTo>
                    <a:pt x="987506" y="0"/>
                  </a:lnTo>
                  <a:close/>
                </a:path>
              </a:pathLst>
            </a:custGeom>
            <a:solidFill>
              <a:srgbClr val="EA0E8B"/>
            </a:solidFill>
            <a:ln w="13171" cap="flat">
              <a:noFill/>
              <a:prstDash val="solid"/>
              <a:miter/>
            </a:ln>
          </p:spPr>
          <p:txBody>
            <a:bodyPr rtlCol="0" anchor="ctr"/>
            <a:lstStyle/>
            <a:p>
              <a:endParaRPr lang="en-US"/>
            </a:p>
          </p:txBody>
        </p:sp>
        <p:grpSp>
          <p:nvGrpSpPr>
            <p:cNvPr id="94" name="Graphic 8">
              <a:extLst>
                <a:ext uri="{FF2B5EF4-FFF2-40B4-BE49-F238E27FC236}">
                  <a16:creationId xmlns:a16="http://schemas.microsoft.com/office/drawing/2014/main" id="{34281F77-46FD-9FBF-CF7B-FFFAA0072ABF}"/>
                </a:ext>
              </a:extLst>
            </p:cNvPr>
            <p:cNvGrpSpPr/>
            <p:nvPr/>
          </p:nvGrpSpPr>
          <p:grpSpPr>
            <a:xfrm>
              <a:off x="5007935" y="3622002"/>
              <a:ext cx="645238" cy="576704"/>
              <a:chOff x="6801199" y="1136353"/>
              <a:chExt cx="2574083" cy="2300677"/>
            </a:xfrm>
            <a:solidFill>
              <a:srgbClr val="262626"/>
            </a:solidFill>
          </p:grpSpPr>
          <p:sp>
            <p:nvSpPr>
              <p:cNvPr id="95" name="Freeform 94">
                <a:extLst>
                  <a:ext uri="{FF2B5EF4-FFF2-40B4-BE49-F238E27FC236}">
                    <a16:creationId xmlns:a16="http://schemas.microsoft.com/office/drawing/2014/main" id="{19399060-06C3-D6A4-3321-770CCE55FC03}"/>
                  </a:ext>
                </a:extLst>
              </p:cNvPr>
              <p:cNvSpPr/>
              <p:nvPr/>
            </p:nvSpPr>
            <p:spPr>
              <a:xfrm>
                <a:off x="6801199" y="1136353"/>
                <a:ext cx="2574083" cy="2300677"/>
              </a:xfrm>
              <a:custGeom>
                <a:avLst/>
                <a:gdLst>
                  <a:gd name="connsiteX0" fmla="*/ 2138497 w 2574083"/>
                  <a:gd name="connsiteY0" fmla="*/ 282818 h 2300677"/>
                  <a:gd name="connsiteX1" fmla="*/ 2566987 w 2574083"/>
                  <a:gd name="connsiteY1" fmla="*/ 430482 h 2300677"/>
                  <a:gd name="connsiteX2" fmla="*/ 2568306 w 2574083"/>
                  <a:gd name="connsiteY2" fmla="*/ 770637 h 2300677"/>
                  <a:gd name="connsiteX3" fmla="*/ 2507658 w 2574083"/>
                  <a:gd name="connsiteY3" fmla="*/ 897207 h 2300677"/>
                  <a:gd name="connsiteX4" fmla="*/ 2452284 w 2574083"/>
                  <a:gd name="connsiteY4" fmla="*/ 1370524 h 2300677"/>
                  <a:gd name="connsiteX5" fmla="*/ 2350764 w 2574083"/>
                  <a:gd name="connsiteY5" fmla="*/ 1423261 h 2300677"/>
                  <a:gd name="connsiteX6" fmla="*/ 1812844 w 2574083"/>
                  <a:gd name="connsiteY6" fmla="*/ 1423261 h 2300677"/>
                  <a:gd name="connsiteX7" fmla="*/ 1812844 w 2574083"/>
                  <a:gd name="connsiteY7" fmla="*/ 2157628 h 2300677"/>
                  <a:gd name="connsiteX8" fmla="*/ 1749559 w 2574083"/>
                  <a:gd name="connsiteY8" fmla="*/ 2187952 h 2300677"/>
                  <a:gd name="connsiteX9" fmla="*/ 1045517 w 2574083"/>
                  <a:gd name="connsiteY9" fmla="*/ 2187952 h 2300677"/>
                  <a:gd name="connsiteX10" fmla="*/ 764691 w 2574083"/>
                  <a:gd name="connsiteY10" fmla="*/ 2187952 h 2300677"/>
                  <a:gd name="connsiteX11" fmla="*/ 61966 w 2574083"/>
                  <a:gd name="connsiteY11" fmla="*/ 2187952 h 2300677"/>
                  <a:gd name="connsiteX12" fmla="*/ 0 w 2574083"/>
                  <a:gd name="connsiteY12" fmla="*/ 2156310 h 2300677"/>
                  <a:gd name="connsiteX13" fmla="*/ 0 w 2574083"/>
                  <a:gd name="connsiteY13" fmla="*/ 976313 h 2300677"/>
                  <a:gd name="connsiteX14" fmla="*/ 23732 w 2574083"/>
                  <a:gd name="connsiteY14" fmla="*/ 953900 h 2300677"/>
                  <a:gd name="connsiteX15" fmla="*/ 164804 w 2574083"/>
                  <a:gd name="connsiteY15" fmla="*/ 953900 h 2300677"/>
                  <a:gd name="connsiteX16" fmla="*/ 200402 w 2574083"/>
                  <a:gd name="connsiteY16" fmla="*/ 844470 h 2300677"/>
                  <a:gd name="connsiteX17" fmla="*/ 458814 w 2574083"/>
                  <a:gd name="connsiteY17" fmla="*/ 844470 h 2300677"/>
                  <a:gd name="connsiteX18" fmla="*/ 771283 w 2574083"/>
                  <a:gd name="connsiteY18" fmla="*/ 890615 h 2300677"/>
                  <a:gd name="connsiteX19" fmla="*/ 905763 w 2574083"/>
                  <a:gd name="connsiteY19" fmla="*/ 926212 h 2300677"/>
                  <a:gd name="connsiteX20" fmla="*/ 1034969 w 2574083"/>
                  <a:gd name="connsiteY20" fmla="*/ 894570 h 2300677"/>
                  <a:gd name="connsiteX21" fmla="*/ 974321 w 2574083"/>
                  <a:gd name="connsiteY21" fmla="*/ 781185 h 2300677"/>
                  <a:gd name="connsiteX22" fmla="*/ 974321 w 2574083"/>
                  <a:gd name="connsiteY22" fmla="*/ 429164 h 2300677"/>
                  <a:gd name="connsiteX23" fmla="*/ 1115394 w 2574083"/>
                  <a:gd name="connsiteY23" fmla="*/ 284136 h 2300677"/>
                  <a:gd name="connsiteX24" fmla="*/ 1398856 w 2574083"/>
                  <a:gd name="connsiteY24" fmla="*/ 284136 h 2300677"/>
                  <a:gd name="connsiteX25" fmla="*/ 1546521 w 2574083"/>
                  <a:gd name="connsiteY25" fmla="*/ 27042 h 2300677"/>
                  <a:gd name="connsiteX26" fmla="*/ 1920956 w 2574083"/>
                  <a:gd name="connsiteY26" fmla="*/ 8584 h 2300677"/>
                  <a:gd name="connsiteX27" fmla="*/ 2138497 w 2574083"/>
                  <a:gd name="connsiteY27" fmla="*/ 203712 h 2300677"/>
                  <a:gd name="connsiteX28" fmla="*/ 2138497 w 2574083"/>
                  <a:gd name="connsiteY28" fmla="*/ 284136 h 2300677"/>
                  <a:gd name="connsiteX29" fmla="*/ 2050162 w 2574083"/>
                  <a:gd name="connsiteY29" fmla="*/ 282818 h 2300677"/>
                  <a:gd name="connsiteX30" fmla="*/ 1914363 w 2574083"/>
                  <a:gd name="connsiteY30" fmla="*/ 95600 h 2300677"/>
                  <a:gd name="connsiteX31" fmla="*/ 1626945 w 2574083"/>
                  <a:gd name="connsiteY31" fmla="*/ 95600 h 2300677"/>
                  <a:gd name="connsiteX32" fmla="*/ 1485873 w 2574083"/>
                  <a:gd name="connsiteY32" fmla="*/ 282818 h 2300677"/>
                  <a:gd name="connsiteX33" fmla="*/ 1535973 w 2574083"/>
                  <a:gd name="connsiteY33" fmla="*/ 282818 h 2300677"/>
                  <a:gd name="connsiteX34" fmla="*/ 1626945 w 2574083"/>
                  <a:gd name="connsiteY34" fmla="*/ 144382 h 2300677"/>
                  <a:gd name="connsiteX35" fmla="*/ 1919637 w 2574083"/>
                  <a:gd name="connsiteY35" fmla="*/ 144382 h 2300677"/>
                  <a:gd name="connsiteX36" fmla="*/ 2005335 w 2574083"/>
                  <a:gd name="connsiteY36" fmla="*/ 281499 h 2300677"/>
                  <a:gd name="connsiteX37" fmla="*/ 2050162 w 2574083"/>
                  <a:gd name="connsiteY37" fmla="*/ 281499 h 2300677"/>
                  <a:gd name="connsiteX38" fmla="*/ 1911727 w 2574083"/>
                  <a:gd name="connsiteY38" fmla="*/ 234036 h 2300677"/>
                  <a:gd name="connsiteX39" fmla="*/ 1624308 w 2574083"/>
                  <a:gd name="connsiteY39" fmla="*/ 234036 h 2300677"/>
                  <a:gd name="connsiteX40" fmla="*/ 1624308 w 2574083"/>
                  <a:gd name="connsiteY40" fmla="*/ 284136 h 2300677"/>
                  <a:gd name="connsiteX41" fmla="*/ 1911727 w 2574083"/>
                  <a:gd name="connsiteY41" fmla="*/ 284136 h 2300677"/>
                  <a:gd name="connsiteX42" fmla="*/ 1911727 w 2574083"/>
                  <a:gd name="connsiteY42" fmla="*/ 234036 h 2300677"/>
                  <a:gd name="connsiteX43" fmla="*/ 1189226 w 2574083"/>
                  <a:gd name="connsiteY43" fmla="*/ 371153 h 2300677"/>
                  <a:gd name="connsiteX44" fmla="*/ 1063975 w 2574083"/>
                  <a:gd name="connsiteY44" fmla="*/ 430482 h 2300677"/>
                  <a:gd name="connsiteX45" fmla="*/ 1063975 w 2574083"/>
                  <a:gd name="connsiteY45" fmla="*/ 770637 h 2300677"/>
                  <a:gd name="connsiteX46" fmla="*/ 1103528 w 2574083"/>
                  <a:gd name="connsiteY46" fmla="*/ 831285 h 2300677"/>
                  <a:gd name="connsiteX47" fmla="*/ 1629582 w 2574083"/>
                  <a:gd name="connsiteY47" fmla="*/ 934123 h 2300677"/>
                  <a:gd name="connsiteX48" fmla="*/ 1681001 w 2574083"/>
                  <a:gd name="connsiteY48" fmla="*/ 819419 h 2300677"/>
                  <a:gd name="connsiteX49" fmla="*/ 1828665 w 2574083"/>
                  <a:gd name="connsiteY49" fmla="*/ 807554 h 2300677"/>
                  <a:gd name="connsiteX50" fmla="*/ 1909090 w 2574083"/>
                  <a:gd name="connsiteY50" fmla="*/ 934123 h 2300677"/>
                  <a:gd name="connsiteX51" fmla="*/ 2419323 w 2574083"/>
                  <a:gd name="connsiteY51" fmla="*/ 840514 h 2300677"/>
                  <a:gd name="connsiteX52" fmla="*/ 2482608 w 2574083"/>
                  <a:gd name="connsiteY52" fmla="*/ 756135 h 2300677"/>
                  <a:gd name="connsiteX53" fmla="*/ 2481289 w 2574083"/>
                  <a:gd name="connsiteY53" fmla="*/ 448940 h 2300677"/>
                  <a:gd name="connsiteX54" fmla="*/ 2350764 w 2574083"/>
                  <a:gd name="connsiteY54" fmla="*/ 373789 h 2300677"/>
                  <a:gd name="connsiteX55" fmla="*/ 2350764 w 2574083"/>
                  <a:gd name="connsiteY55" fmla="*/ 574191 h 2300677"/>
                  <a:gd name="connsiteX56" fmla="*/ 2271658 w 2574083"/>
                  <a:gd name="connsiteY56" fmla="*/ 659889 h 2300677"/>
                  <a:gd name="connsiteX57" fmla="*/ 1774610 w 2574083"/>
                  <a:gd name="connsiteY57" fmla="*/ 753498 h 2300677"/>
                  <a:gd name="connsiteX58" fmla="*/ 1281516 w 2574083"/>
                  <a:gd name="connsiteY58" fmla="*/ 661208 h 2300677"/>
                  <a:gd name="connsiteX59" fmla="*/ 1206365 w 2574083"/>
                  <a:gd name="connsiteY59" fmla="*/ 597923 h 2300677"/>
                  <a:gd name="connsiteX60" fmla="*/ 1191863 w 2574083"/>
                  <a:gd name="connsiteY60" fmla="*/ 562325 h 2300677"/>
                  <a:gd name="connsiteX61" fmla="*/ 1191863 w 2574083"/>
                  <a:gd name="connsiteY61" fmla="*/ 372471 h 2300677"/>
                  <a:gd name="connsiteX62" fmla="*/ 2265066 w 2574083"/>
                  <a:gd name="connsiteY62" fmla="*/ 371153 h 2300677"/>
                  <a:gd name="connsiteX63" fmla="*/ 1277561 w 2574083"/>
                  <a:gd name="connsiteY63" fmla="*/ 371153 h 2300677"/>
                  <a:gd name="connsiteX64" fmla="*/ 1277561 w 2574083"/>
                  <a:gd name="connsiteY64" fmla="*/ 550459 h 2300677"/>
                  <a:gd name="connsiteX65" fmla="*/ 1321069 w 2574083"/>
                  <a:gd name="connsiteY65" fmla="*/ 579465 h 2300677"/>
                  <a:gd name="connsiteX66" fmla="*/ 1771973 w 2574083"/>
                  <a:gd name="connsiteY66" fmla="*/ 663844 h 2300677"/>
                  <a:gd name="connsiteX67" fmla="*/ 2228150 w 2574083"/>
                  <a:gd name="connsiteY67" fmla="*/ 578146 h 2300677"/>
                  <a:gd name="connsiteX68" fmla="*/ 2266385 w 2574083"/>
                  <a:gd name="connsiteY68" fmla="*/ 539912 h 2300677"/>
                  <a:gd name="connsiteX69" fmla="*/ 2266385 w 2574083"/>
                  <a:gd name="connsiteY69" fmla="*/ 372471 h 2300677"/>
                  <a:gd name="connsiteX70" fmla="*/ 1818118 w 2574083"/>
                  <a:gd name="connsiteY70" fmla="*/ 894570 h 2300677"/>
                  <a:gd name="connsiteX71" fmla="*/ 1719235 w 2574083"/>
                  <a:gd name="connsiteY71" fmla="*/ 894570 h 2300677"/>
                  <a:gd name="connsiteX72" fmla="*/ 1719235 w 2574083"/>
                  <a:gd name="connsiteY72" fmla="*/ 1087061 h 2300677"/>
                  <a:gd name="connsiteX73" fmla="*/ 1818118 w 2574083"/>
                  <a:gd name="connsiteY73" fmla="*/ 1087061 h 2300677"/>
                  <a:gd name="connsiteX74" fmla="*/ 1818118 w 2574083"/>
                  <a:gd name="connsiteY74" fmla="*/ 894570 h 2300677"/>
                  <a:gd name="connsiteX75" fmla="*/ 863573 w 2574083"/>
                  <a:gd name="connsiteY75" fmla="*/ 1005318 h 2300677"/>
                  <a:gd name="connsiteX76" fmla="*/ 507596 w 2574083"/>
                  <a:gd name="connsiteY76" fmla="*/ 939397 h 2300677"/>
                  <a:gd name="connsiteX77" fmla="*/ 358614 w 2574083"/>
                  <a:gd name="connsiteY77" fmla="*/ 934123 h 2300677"/>
                  <a:gd name="connsiteX78" fmla="*/ 250502 w 2574083"/>
                  <a:gd name="connsiteY78" fmla="*/ 936760 h 2300677"/>
                  <a:gd name="connsiteX79" fmla="*/ 250502 w 2574083"/>
                  <a:gd name="connsiteY79" fmla="*/ 1886031 h 2300677"/>
                  <a:gd name="connsiteX80" fmla="*/ 862255 w 2574083"/>
                  <a:gd name="connsiteY80" fmla="*/ 1957226 h 2300677"/>
                  <a:gd name="connsiteX81" fmla="*/ 862255 w 2574083"/>
                  <a:gd name="connsiteY81" fmla="*/ 1005318 h 2300677"/>
                  <a:gd name="connsiteX82" fmla="*/ 1123304 w 2574083"/>
                  <a:gd name="connsiteY82" fmla="*/ 927531 h 2300677"/>
                  <a:gd name="connsiteX83" fmla="*/ 1123304 w 2574083"/>
                  <a:gd name="connsiteY83" fmla="*/ 1261094 h 2300677"/>
                  <a:gd name="connsiteX84" fmla="*/ 1190544 w 2574083"/>
                  <a:gd name="connsiteY84" fmla="*/ 1332290 h 2300677"/>
                  <a:gd name="connsiteX85" fmla="*/ 2328351 w 2574083"/>
                  <a:gd name="connsiteY85" fmla="*/ 1336245 h 2300677"/>
                  <a:gd name="connsiteX86" fmla="*/ 2414049 w 2574083"/>
                  <a:gd name="connsiteY86" fmla="*/ 1272960 h 2300677"/>
                  <a:gd name="connsiteX87" fmla="*/ 2414049 w 2574083"/>
                  <a:gd name="connsiteY87" fmla="*/ 928849 h 2300677"/>
                  <a:gd name="connsiteX88" fmla="*/ 1911727 w 2574083"/>
                  <a:gd name="connsiteY88" fmla="*/ 1022458 h 2300677"/>
                  <a:gd name="connsiteX89" fmla="*/ 1727146 w 2574083"/>
                  <a:gd name="connsiteY89" fmla="*/ 1176715 h 2300677"/>
                  <a:gd name="connsiteX90" fmla="*/ 1630901 w 2574083"/>
                  <a:gd name="connsiteY90" fmla="*/ 1022458 h 2300677"/>
                  <a:gd name="connsiteX91" fmla="*/ 1123304 w 2574083"/>
                  <a:gd name="connsiteY91" fmla="*/ 928849 h 2300677"/>
                  <a:gd name="connsiteX92" fmla="*/ 1034969 w 2574083"/>
                  <a:gd name="connsiteY92" fmla="*/ 982905 h 2300677"/>
                  <a:gd name="connsiteX93" fmla="*/ 951908 w 2574083"/>
                  <a:gd name="connsiteY93" fmla="*/ 1005318 h 2300677"/>
                  <a:gd name="connsiteX94" fmla="*/ 951908 w 2574083"/>
                  <a:gd name="connsiteY94" fmla="*/ 1957226 h 2300677"/>
                  <a:gd name="connsiteX95" fmla="*/ 1558387 w 2574083"/>
                  <a:gd name="connsiteY95" fmla="*/ 1886031 h 2300677"/>
                  <a:gd name="connsiteX96" fmla="*/ 1558387 w 2574083"/>
                  <a:gd name="connsiteY96" fmla="*/ 1423261 h 2300677"/>
                  <a:gd name="connsiteX97" fmla="*/ 1191863 w 2574083"/>
                  <a:gd name="connsiteY97" fmla="*/ 1423261 h 2300677"/>
                  <a:gd name="connsiteX98" fmla="*/ 1034969 w 2574083"/>
                  <a:gd name="connsiteY98" fmla="*/ 1271642 h 2300677"/>
                  <a:gd name="connsiteX99" fmla="*/ 1034969 w 2574083"/>
                  <a:gd name="connsiteY99" fmla="*/ 982905 h 2300677"/>
                  <a:gd name="connsiteX100" fmla="*/ 163486 w 2574083"/>
                  <a:gd name="connsiteY100" fmla="*/ 1043553 h 2300677"/>
                  <a:gd name="connsiteX101" fmla="*/ 85698 w 2574083"/>
                  <a:gd name="connsiteY101" fmla="*/ 1043553 h 2300677"/>
                  <a:gd name="connsiteX102" fmla="*/ 85698 w 2574083"/>
                  <a:gd name="connsiteY102" fmla="*/ 2100935 h 2300677"/>
                  <a:gd name="connsiteX103" fmla="*/ 822702 w 2574083"/>
                  <a:gd name="connsiteY103" fmla="*/ 2100935 h 2300677"/>
                  <a:gd name="connsiteX104" fmla="*/ 855662 w 2574083"/>
                  <a:gd name="connsiteY104" fmla="*/ 2199818 h 2300677"/>
                  <a:gd name="connsiteX105" fmla="*/ 955863 w 2574083"/>
                  <a:gd name="connsiteY105" fmla="*/ 2199818 h 2300677"/>
                  <a:gd name="connsiteX106" fmla="*/ 988824 w 2574083"/>
                  <a:gd name="connsiteY106" fmla="*/ 2100935 h 2300677"/>
                  <a:gd name="connsiteX107" fmla="*/ 1725828 w 2574083"/>
                  <a:gd name="connsiteY107" fmla="*/ 2100935 h 2300677"/>
                  <a:gd name="connsiteX108" fmla="*/ 1725828 w 2574083"/>
                  <a:gd name="connsiteY108" fmla="*/ 1423261 h 2300677"/>
                  <a:gd name="connsiteX109" fmla="*/ 1648040 w 2574083"/>
                  <a:gd name="connsiteY109" fmla="*/ 1423261 h 2300677"/>
                  <a:gd name="connsiteX110" fmla="*/ 1648040 w 2574083"/>
                  <a:gd name="connsiteY110" fmla="*/ 1949316 h 2300677"/>
                  <a:gd name="connsiteX111" fmla="*/ 1630901 w 2574083"/>
                  <a:gd name="connsiteY111" fmla="*/ 1970411 h 2300677"/>
                  <a:gd name="connsiteX112" fmla="*/ 1562342 w 2574083"/>
                  <a:gd name="connsiteY112" fmla="*/ 1973048 h 2300677"/>
                  <a:gd name="connsiteX113" fmla="*/ 1128578 w 2574083"/>
                  <a:gd name="connsiteY113" fmla="*/ 2008645 h 2300677"/>
                  <a:gd name="connsiteX114" fmla="*/ 905763 w 2574083"/>
                  <a:gd name="connsiteY114" fmla="*/ 2061382 h 2300677"/>
                  <a:gd name="connsiteX115" fmla="*/ 766009 w 2574083"/>
                  <a:gd name="connsiteY115" fmla="*/ 2024466 h 2300677"/>
                  <a:gd name="connsiteX116" fmla="*/ 254457 w 2574083"/>
                  <a:gd name="connsiteY116" fmla="*/ 1973048 h 2300677"/>
                  <a:gd name="connsiteX117" fmla="*/ 179307 w 2574083"/>
                  <a:gd name="connsiteY117" fmla="*/ 1965137 h 2300677"/>
                  <a:gd name="connsiteX118" fmla="*/ 163486 w 2574083"/>
                  <a:gd name="connsiteY118" fmla="*/ 1937450 h 2300677"/>
                  <a:gd name="connsiteX119" fmla="*/ 163486 w 2574083"/>
                  <a:gd name="connsiteY119" fmla="*/ 1042234 h 230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574083" h="2300677">
                    <a:moveTo>
                      <a:pt x="2138497" y="282818"/>
                    </a:moveTo>
                    <a:cubicBezTo>
                      <a:pt x="2284843" y="297320"/>
                      <a:pt x="2539300" y="220851"/>
                      <a:pt x="2566987" y="430482"/>
                    </a:cubicBezTo>
                    <a:cubicBezTo>
                      <a:pt x="2577535" y="506951"/>
                      <a:pt x="2574898" y="691532"/>
                      <a:pt x="2568306" y="770637"/>
                    </a:cubicBezTo>
                    <a:cubicBezTo>
                      <a:pt x="2561713" y="849743"/>
                      <a:pt x="2540619" y="856336"/>
                      <a:pt x="2507658" y="897207"/>
                    </a:cubicBezTo>
                    <a:cubicBezTo>
                      <a:pt x="2491837" y="1027732"/>
                      <a:pt x="2549848" y="1271642"/>
                      <a:pt x="2452284" y="1370524"/>
                    </a:cubicBezTo>
                    <a:cubicBezTo>
                      <a:pt x="2433826" y="1388982"/>
                      <a:pt x="2374496" y="1423261"/>
                      <a:pt x="2350764" y="1423261"/>
                    </a:cubicBezTo>
                    <a:lnTo>
                      <a:pt x="1812844" y="1423261"/>
                    </a:lnTo>
                    <a:lnTo>
                      <a:pt x="1812844" y="2157628"/>
                    </a:lnTo>
                    <a:cubicBezTo>
                      <a:pt x="1812844" y="2176086"/>
                      <a:pt x="1765381" y="2189270"/>
                      <a:pt x="1749559" y="2187952"/>
                    </a:cubicBezTo>
                    <a:lnTo>
                      <a:pt x="1045517" y="2187952"/>
                    </a:lnTo>
                    <a:cubicBezTo>
                      <a:pt x="1053427" y="2338253"/>
                      <a:pt x="755462" y="2338253"/>
                      <a:pt x="764691" y="2187952"/>
                    </a:cubicBezTo>
                    <a:lnTo>
                      <a:pt x="61966" y="2187952"/>
                    </a:lnTo>
                    <a:cubicBezTo>
                      <a:pt x="36916" y="2183997"/>
                      <a:pt x="7911" y="2183997"/>
                      <a:pt x="0" y="2156310"/>
                    </a:cubicBezTo>
                    <a:lnTo>
                      <a:pt x="0" y="976313"/>
                    </a:lnTo>
                    <a:cubicBezTo>
                      <a:pt x="5274" y="972358"/>
                      <a:pt x="22413" y="953900"/>
                      <a:pt x="23732" y="953900"/>
                    </a:cubicBezTo>
                    <a:lnTo>
                      <a:pt x="164804" y="953900"/>
                    </a:lnTo>
                    <a:cubicBezTo>
                      <a:pt x="164804" y="919620"/>
                      <a:pt x="155575" y="851062"/>
                      <a:pt x="200402" y="844470"/>
                    </a:cubicBezTo>
                    <a:cubicBezTo>
                      <a:pt x="274234" y="832604"/>
                      <a:pt x="383664" y="839196"/>
                      <a:pt x="458814" y="844470"/>
                    </a:cubicBezTo>
                    <a:cubicBezTo>
                      <a:pt x="562971" y="852380"/>
                      <a:pt x="669764" y="868201"/>
                      <a:pt x="771283" y="890615"/>
                    </a:cubicBezTo>
                    <a:cubicBezTo>
                      <a:pt x="872802" y="913028"/>
                      <a:pt x="880713" y="924894"/>
                      <a:pt x="905763" y="926212"/>
                    </a:cubicBezTo>
                    <a:cubicBezTo>
                      <a:pt x="930813" y="927531"/>
                      <a:pt x="996735" y="891933"/>
                      <a:pt x="1034969" y="894570"/>
                    </a:cubicBezTo>
                    <a:cubicBezTo>
                      <a:pt x="1004645" y="862928"/>
                      <a:pt x="978277" y="826012"/>
                      <a:pt x="974321" y="781185"/>
                    </a:cubicBezTo>
                    <a:cubicBezTo>
                      <a:pt x="966411" y="698124"/>
                      <a:pt x="966411" y="512225"/>
                      <a:pt x="974321" y="429164"/>
                    </a:cubicBezTo>
                    <a:cubicBezTo>
                      <a:pt x="982232" y="346102"/>
                      <a:pt x="1044198" y="292047"/>
                      <a:pt x="1115394" y="284136"/>
                    </a:cubicBezTo>
                    <a:cubicBezTo>
                      <a:pt x="1186589" y="276225"/>
                      <a:pt x="1309203" y="290728"/>
                      <a:pt x="1398856" y="284136"/>
                    </a:cubicBezTo>
                    <a:cubicBezTo>
                      <a:pt x="1392264" y="174706"/>
                      <a:pt x="1439728" y="67913"/>
                      <a:pt x="1546521" y="27042"/>
                    </a:cubicBezTo>
                    <a:cubicBezTo>
                      <a:pt x="1653314" y="-13830"/>
                      <a:pt x="1839213" y="1992"/>
                      <a:pt x="1920956" y="8584"/>
                    </a:cubicBezTo>
                    <a:cubicBezTo>
                      <a:pt x="2002698" y="15176"/>
                      <a:pt x="2138497" y="104829"/>
                      <a:pt x="2138497" y="203712"/>
                    </a:cubicBezTo>
                    <a:lnTo>
                      <a:pt x="2138497" y="284136"/>
                    </a:lnTo>
                    <a:close/>
                    <a:moveTo>
                      <a:pt x="2050162" y="282818"/>
                    </a:moveTo>
                    <a:cubicBezTo>
                      <a:pt x="2063346" y="187890"/>
                      <a:pt x="2014564" y="106148"/>
                      <a:pt x="1914363" y="95600"/>
                    </a:cubicBezTo>
                    <a:cubicBezTo>
                      <a:pt x="1814162" y="85053"/>
                      <a:pt x="1699459" y="89008"/>
                      <a:pt x="1626945" y="95600"/>
                    </a:cubicBezTo>
                    <a:cubicBezTo>
                      <a:pt x="1554431" y="102192"/>
                      <a:pt x="1476644" y="186572"/>
                      <a:pt x="1485873" y="282818"/>
                    </a:cubicBezTo>
                    <a:lnTo>
                      <a:pt x="1535973" y="282818"/>
                    </a:lnTo>
                    <a:cubicBezTo>
                      <a:pt x="1528063" y="215578"/>
                      <a:pt x="1551795" y="150974"/>
                      <a:pt x="1626945" y="144382"/>
                    </a:cubicBezTo>
                    <a:cubicBezTo>
                      <a:pt x="1702096" y="137790"/>
                      <a:pt x="1851079" y="136472"/>
                      <a:pt x="1919637" y="144382"/>
                    </a:cubicBezTo>
                    <a:cubicBezTo>
                      <a:pt x="1988195" y="152293"/>
                      <a:pt x="2009290" y="220851"/>
                      <a:pt x="2005335" y="281499"/>
                    </a:cubicBezTo>
                    <a:lnTo>
                      <a:pt x="2050162" y="281499"/>
                    </a:lnTo>
                    <a:close/>
                    <a:moveTo>
                      <a:pt x="1911727" y="234036"/>
                    </a:moveTo>
                    <a:lnTo>
                      <a:pt x="1624308" y="234036"/>
                    </a:lnTo>
                    <a:lnTo>
                      <a:pt x="1624308" y="284136"/>
                    </a:lnTo>
                    <a:lnTo>
                      <a:pt x="1911727" y="284136"/>
                    </a:lnTo>
                    <a:lnTo>
                      <a:pt x="1911727" y="234036"/>
                    </a:lnTo>
                    <a:close/>
                    <a:moveTo>
                      <a:pt x="1189226" y="371153"/>
                    </a:moveTo>
                    <a:cubicBezTo>
                      <a:pt x="1135170" y="367197"/>
                      <a:pt x="1078477" y="368516"/>
                      <a:pt x="1063975" y="430482"/>
                    </a:cubicBezTo>
                    <a:cubicBezTo>
                      <a:pt x="1070567" y="537275"/>
                      <a:pt x="1050790" y="665163"/>
                      <a:pt x="1063975" y="770637"/>
                    </a:cubicBezTo>
                    <a:cubicBezTo>
                      <a:pt x="1077159" y="876112"/>
                      <a:pt x="1079796" y="819419"/>
                      <a:pt x="1103528" y="831285"/>
                    </a:cubicBezTo>
                    <a:lnTo>
                      <a:pt x="1629582" y="934123"/>
                    </a:lnTo>
                    <a:cubicBezTo>
                      <a:pt x="1632219" y="886660"/>
                      <a:pt x="1633537" y="844470"/>
                      <a:pt x="1681001" y="819419"/>
                    </a:cubicBezTo>
                    <a:cubicBezTo>
                      <a:pt x="1728464" y="794369"/>
                      <a:pt x="1791749" y="803598"/>
                      <a:pt x="1828665" y="807554"/>
                    </a:cubicBezTo>
                    <a:cubicBezTo>
                      <a:pt x="1894587" y="815464"/>
                      <a:pt x="1918319" y="874794"/>
                      <a:pt x="1909090" y="934123"/>
                    </a:cubicBezTo>
                    <a:lnTo>
                      <a:pt x="2419323" y="840514"/>
                    </a:lnTo>
                    <a:cubicBezTo>
                      <a:pt x="2465468" y="826012"/>
                      <a:pt x="2478652" y="802280"/>
                      <a:pt x="2482608" y="756135"/>
                    </a:cubicBezTo>
                    <a:cubicBezTo>
                      <a:pt x="2489200" y="686258"/>
                      <a:pt x="2490518" y="516180"/>
                      <a:pt x="2481289" y="448940"/>
                    </a:cubicBezTo>
                    <a:cubicBezTo>
                      <a:pt x="2472060" y="381700"/>
                      <a:pt x="2416686" y="368516"/>
                      <a:pt x="2350764" y="373789"/>
                    </a:cubicBezTo>
                    <a:lnTo>
                      <a:pt x="2350764" y="574191"/>
                    </a:lnTo>
                    <a:cubicBezTo>
                      <a:pt x="2350764" y="592649"/>
                      <a:pt x="2296709" y="658571"/>
                      <a:pt x="2271658" y="659889"/>
                    </a:cubicBezTo>
                    <a:lnTo>
                      <a:pt x="1774610" y="753498"/>
                    </a:lnTo>
                    <a:cubicBezTo>
                      <a:pt x="1621672" y="712626"/>
                      <a:pt x="1429180" y="708671"/>
                      <a:pt x="1281516" y="661208"/>
                    </a:cubicBezTo>
                    <a:cubicBezTo>
                      <a:pt x="1133852" y="613744"/>
                      <a:pt x="1222187" y="628247"/>
                      <a:pt x="1206365" y="597923"/>
                    </a:cubicBezTo>
                    <a:cubicBezTo>
                      <a:pt x="1190544" y="567599"/>
                      <a:pt x="1191863" y="564962"/>
                      <a:pt x="1191863" y="562325"/>
                    </a:cubicBezTo>
                    <a:lnTo>
                      <a:pt x="1191863" y="372471"/>
                    </a:lnTo>
                    <a:close/>
                    <a:moveTo>
                      <a:pt x="2265066" y="371153"/>
                    </a:moveTo>
                    <a:lnTo>
                      <a:pt x="1277561" y="371153"/>
                    </a:lnTo>
                    <a:lnTo>
                      <a:pt x="1277561" y="550459"/>
                    </a:lnTo>
                    <a:cubicBezTo>
                      <a:pt x="1277561" y="566280"/>
                      <a:pt x="1307885" y="575510"/>
                      <a:pt x="1321069" y="579465"/>
                    </a:cubicBezTo>
                    <a:cubicBezTo>
                      <a:pt x="1459504" y="620336"/>
                      <a:pt x="1629582" y="626928"/>
                      <a:pt x="1771973" y="663844"/>
                    </a:cubicBezTo>
                    <a:cubicBezTo>
                      <a:pt x="1911727" y="624292"/>
                      <a:pt x="2092352" y="621655"/>
                      <a:pt x="2228150" y="578146"/>
                    </a:cubicBezTo>
                    <a:cubicBezTo>
                      <a:pt x="2363949" y="534638"/>
                      <a:pt x="2266385" y="557052"/>
                      <a:pt x="2266385" y="539912"/>
                    </a:cubicBezTo>
                    <a:lnTo>
                      <a:pt x="2266385" y="372471"/>
                    </a:lnTo>
                    <a:close/>
                    <a:moveTo>
                      <a:pt x="1818118" y="894570"/>
                    </a:moveTo>
                    <a:lnTo>
                      <a:pt x="1719235" y="894570"/>
                    </a:lnTo>
                    <a:lnTo>
                      <a:pt x="1719235" y="1087061"/>
                    </a:lnTo>
                    <a:lnTo>
                      <a:pt x="1818118" y="1087061"/>
                    </a:lnTo>
                    <a:lnTo>
                      <a:pt x="1818118" y="894570"/>
                    </a:lnTo>
                    <a:close/>
                    <a:moveTo>
                      <a:pt x="863573" y="1005318"/>
                    </a:moveTo>
                    <a:cubicBezTo>
                      <a:pt x="747551" y="974994"/>
                      <a:pt x="627574" y="949944"/>
                      <a:pt x="507596" y="939397"/>
                    </a:cubicBezTo>
                    <a:cubicBezTo>
                      <a:pt x="387619" y="928849"/>
                      <a:pt x="408714" y="935441"/>
                      <a:pt x="358614" y="934123"/>
                    </a:cubicBezTo>
                    <a:cubicBezTo>
                      <a:pt x="308513" y="932805"/>
                      <a:pt x="279508" y="916983"/>
                      <a:pt x="250502" y="936760"/>
                    </a:cubicBezTo>
                    <a:lnTo>
                      <a:pt x="250502" y="1886031"/>
                    </a:lnTo>
                    <a:cubicBezTo>
                      <a:pt x="457496" y="1886031"/>
                      <a:pt x="663171" y="1908444"/>
                      <a:pt x="862255" y="1957226"/>
                    </a:cubicBezTo>
                    <a:lnTo>
                      <a:pt x="862255" y="1005318"/>
                    </a:lnTo>
                    <a:close/>
                    <a:moveTo>
                      <a:pt x="1123304" y="927531"/>
                    </a:moveTo>
                    <a:lnTo>
                      <a:pt x="1123304" y="1261094"/>
                    </a:lnTo>
                    <a:cubicBezTo>
                      <a:pt x="1123304" y="1282189"/>
                      <a:pt x="1166812" y="1328334"/>
                      <a:pt x="1190544" y="1332290"/>
                    </a:cubicBezTo>
                    <a:lnTo>
                      <a:pt x="2328351" y="1336245"/>
                    </a:lnTo>
                    <a:cubicBezTo>
                      <a:pt x="2354720" y="1338882"/>
                      <a:pt x="2414049" y="1296692"/>
                      <a:pt x="2414049" y="1272960"/>
                    </a:cubicBezTo>
                    <a:lnTo>
                      <a:pt x="2414049" y="928849"/>
                    </a:lnTo>
                    <a:lnTo>
                      <a:pt x="1911727" y="1022458"/>
                    </a:lnTo>
                    <a:cubicBezTo>
                      <a:pt x="1920956" y="1168804"/>
                      <a:pt x="1855034" y="1185944"/>
                      <a:pt x="1727146" y="1176715"/>
                    </a:cubicBezTo>
                    <a:cubicBezTo>
                      <a:pt x="1599258" y="1167486"/>
                      <a:pt x="1622990" y="1100245"/>
                      <a:pt x="1630901" y="1022458"/>
                    </a:cubicBezTo>
                    <a:lnTo>
                      <a:pt x="1123304" y="928849"/>
                    </a:lnTo>
                    <a:close/>
                    <a:moveTo>
                      <a:pt x="1034969" y="982905"/>
                    </a:moveTo>
                    <a:lnTo>
                      <a:pt x="951908" y="1005318"/>
                    </a:lnTo>
                    <a:lnTo>
                      <a:pt x="951908" y="1957226"/>
                    </a:lnTo>
                    <a:cubicBezTo>
                      <a:pt x="1149673" y="1907126"/>
                      <a:pt x="1354030" y="1884713"/>
                      <a:pt x="1558387" y="1886031"/>
                    </a:cubicBezTo>
                    <a:lnTo>
                      <a:pt x="1558387" y="1423261"/>
                    </a:lnTo>
                    <a:lnTo>
                      <a:pt x="1191863" y="1423261"/>
                    </a:lnTo>
                    <a:cubicBezTo>
                      <a:pt x="1129896" y="1423261"/>
                      <a:pt x="1034969" y="1333608"/>
                      <a:pt x="1034969" y="1271642"/>
                    </a:cubicBezTo>
                    <a:lnTo>
                      <a:pt x="1034969" y="982905"/>
                    </a:lnTo>
                    <a:close/>
                    <a:moveTo>
                      <a:pt x="163486" y="1043553"/>
                    </a:moveTo>
                    <a:lnTo>
                      <a:pt x="85698" y="1043553"/>
                    </a:lnTo>
                    <a:lnTo>
                      <a:pt x="85698" y="2100935"/>
                    </a:lnTo>
                    <a:lnTo>
                      <a:pt x="822702" y="2100935"/>
                    </a:lnTo>
                    <a:cubicBezTo>
                      <a:pt x="855662" y="2100935"/>
                      <a:pt x="853026" y="2178723"/>
                      <a:pt x="855662" y="2199818"/>
                    </a:cubicBezTo>
                    <a:cubicBezTo>
                      <a:pt x="866210" y="2214321"/>
                      <a:pt x="945316" y="2214321"/>
                      <a:pt x="955863" y="2199818"/>
                    </a:cubicBezTo>
                    <a:cubicBezTo>
                      <a:pt x="958500" y="2177405"/>
                      <a:pt x="953226" y="2100935"/>
                      <a:pt x="988824" y="2100935"/>
                    </a:cubicBezTo>
                    <a:lnTo>
                      <a:pt x="1725828" y="2100935"/>
                    </a:lnTo>
                    <a:lnTo>
                      <a:pt x="1725828" y="1423261"/>
                    </a:lnTo>
                    <a:lnTo>
                      <a:pt x="1648040" y="1423261"/>
                    </a:lnTo>
                    <a:lnTo>
                      <a:pt x="1648040" y="1949316"/>
                    </a:lnTo>
                    <a:cubicBezTo>
                      <a:pt x="1648040" y="1953271"/>
                      <a:pt x="1636174" y="1967774"/>
                      <a:pt x="1630901" y="1970411"/>
                    </a:cubicBezTo>
                    <a:cubicBezTo>
                      <a:pt x="1605850" y="1987550"/>
                      <a:pt x="1586074" y="1973048"/>
                      <a:pt x="1562342" y="1973048"/>
                    </a:cubicBezTo>
                    <a:cubicBezTo>
                      <a:pt x="1419951" y="1970411"/>
                      <a:pt x="1268332" y="1983595"/>
                      <a:pt x="1128578" y="2008645"/>
                    </a:cubicBezTo>
                    <a:cubicBezTo>
                      <a:pt x="1073204" y="2019193"/>
                      <a:pt x="946634" y="2061382"/>
                      <a:pt x="905763" y="2061382"/>
                    </a:cubicBezTo>
                    <a:cubicBezTo>
                      <a:pt x="864891" y="2061382"/>
                      <a:pt x="801607" y="2032377"/>
                      <a:pt x="766009" y="2024466"/>
                    </a:cubicBezTo>
                    <a:cubicBezTo>
                      <a:pt x="603842" y="1988869"/>
                      <a:pt x="421898" y="1970411"/>
                      <a:pt x="254457" y="1973048"/>
                    </a:cubicBezTo>
                    <a:cubicBezTo>
                      <a:pt x="228089" y="1973048"/>
                      <a:pt x="205675" y="1988869"/>
                      <a:pt x="179307" y="1965137"/>
                    </a:cubicBezTo>
                    <a:cubicBezTo>
                      <a:pt x="152938" y="1941405"/>
                      <a:pt x="163486" y="1941405"/>
                      <a:pt x="163486" y="1937450"/>
                    </a:cubicBezTo>
                    <a:lnTo>
                      <a:pt x="163486" y="1042234"/>
                    </a:lnTo>
                    <a:close/>
                  </a:path>
                </a:pathLst>
              </a:custGeom>
              <a:grpFill/>
              <a:ln w="13171"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24E7BE64-D1FC-FE7A-CF9E-82C9F9D40B9E}"/>
                  </a:ext>
                </a:extLst>
              </p:cNvPr>
              <p:cNvSpPr/>
              <p:nvPr/>
            </p:nvSpPr>
            <p:spPr>
              <a:xfrm>
                <a:off x="7123918" y="2796573"/>
                <a:ext cx="488116" cy="148023"/>
              </a:xfrm>
              <a:custGeom>
                <a:avLst/>
                <a:gdLst>
                  <a:gd name="connsiteX0" fmla="*/ 445926 w 488116"/>
                  <a:gd name="connsiteY0" fmla="*/ 136157 h 148023"/>
                  <a:gd name="connsiteX1" fmla="*/ 420876 w 488116"/>
                  <a:gd name="connsiteY1" fmla="*/ 148023 h 148023"/>
                  <a:gd name="connsiteX2" fmla="*/ 17436 w 488116"/>
                  <a:gd name="connsiteY2" fmla="*/ 80783 h 148023"/>
                  <a:gd name="connsiteX3" fmla="*/ 53033 w 488116"/>
                  <a:gd name="connsiteY3" fmla="*/ 359 h 148023"/>
                  <a:gd name="connsiteX4" fmla="*/ 427468 w 488116"/>
                  <a:gd name="connsiteY4" fmla="*/ 62325 h 148023"/>
                  <a:gd name="connsiteX5" fmla="*/ 447245 w 488116"/>
                  <a:gd name="connsiteY5" fmla="*/ 136157 h 14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116" h="148023">
                    <a:moveTo>
                      <a:pt x="445926" y="136157"/>
                    </a:moveTo>
                    <a:cubicBezTo>
                      <a:pt x="440652" y="141431"/>
                      <a:pt x="428786" y="144068"/>
                      <a:pt x="420876" y="148023"/>
                    </a:cubicBezTo>
                    <a:lnTo>
                      <a:pt x="17436" y="80783"/>
                    </a:lnTo>
                    <a:cubicBezTo>
                      <a:pt x="-18162" y="49141"/>
                      <a:pt x="4251" y="-4915"/>
                      <a:pt x="53033" y="359"/>
                    </a:cubicBezTo>
                    <a:cubicBezTo>
                      <a:pt x="165100" y="33320"/>
                      <a:pt x="319357" y="26728"/>
                      <a:pt x="427468" y="62325"/>
                    </a:cubicBezTo>
                    <a:cubicBezTo>
                      <a:pt x="535579" y="97923"/>
                      <a:pt x="470976" y="112426"/>
                      <a:pt x="447245" y="136157"/>
                    </a:cubicBezTo>
                    <a:close/>
                  </a:path>
                </a:pathLst>
              </a:custGeom>
              <a:grpFill/>
              <a:ln w="13171"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B71806CF-25AD-06F1-774E-FAA4B62E0B56}"/>
                  </a:ext>
                </a:extLst>
              </p:cNvPr>
              <p:cNvSpPr/>
              <p:nvPr/>
            </p:nvSpPr>
            <p:spPr>
              <a:xfrm>
                <a:off x="7102567" y="2382945"/>
                <a:ext cx="480330" cy="149781"/>
              </a:xfrm>
              <a:custGeom>
                <a:avLst/>
                <a:gdLst>
                  <a:gd name="connsiteX0" fmla="*/ 467278 w 480330"/>
                  <a:gd name="connsiteY0" fmla="*/ 73832 h 149781"/>
                  <a:gd name="connsiteX1" fmla="*/ 427725 w 480330"/>
                  <a:gd name="connsiteY1" fmla="*/ 148983 h 149781"/>
                  <a:gd name="connsiteX2" fmla="*/ 58564 w 480330"/>
                  <a:gd name="connsiteY2" fmla="*/ 88335 h 149781"/>
                  <a:gd name="connsiteX3" fmla="*/ 69111 w 480330"/>
                  <a:gd name="connsiteY3" fmla="*/ 0 h 149781"/>
                  <a:gd name="connsiteX4" fmla="*/ 414540 w 480330"/>
                  <a:gd name="connsiteY4" fmla="*/ 56693 h 149781"/>
                  <a:gd name="connsiteX5" fmla="*/ 467278 w 480330"/>
                  <a:gd name="connsiteY5" fmla="*/ 72514 h 14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330" h="149781">
                    <a:moveTo>
                      <a:pt x="467278" y="73832"/>
                    </a:moveTo>
                    <a:cubicBezTo>
                      <a:pt x="497601" y="104156"/>
                      <a:pt x="471233" y="156893"/>
                      <a:pt x="427725" y="148983"/>
                    </a:cubicBezTo>
                    <a:cubicBezTo>
                      <a:pt x="315658" y="118659"/>
                      <a:pt x="166675" y="122614"/>
                      <a:pt x="58564" y="88335"/>
                    </a:cubicBezTo>
                    <a:cubicBezTo>
                      <a:pt x="-49548" y="54056"/>
                      <a:pt x="15055" y="5274"/>
                      <a:pt x="69111" y="0"/>
                    </a:cubicBezTo>
                    <a:cubicBezTo>
                      <a:pt x="182496" y="25050"/>
                      <a:pt x="302474" y="32961"/>
                      <a:pt x="414540" y="56693"/>
                    </a:cubicBezTo>
                    <a:cubicBezTo>
                      <a:pt x="526607" y="80424"/>
                      <a:pt x="456730" y="63285"/>
                      <a:pt x="467278" y="72514"/>
                    </a:cubicBezTo>
                    <a:close/>
                  </a:path>
                </a:pathLst>
              </a:custGeom>
              <a:grpFill/>
              <a:ln w="13171"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48178D94-CCFB-28D8-01B1-891DAF255F87}"/>
                  </a:ext>
                </a:extLst>
              </p:cNvPr>
              <p:cNvSpPr/>
              <p:nvPr/>
            </p:nvSpPr>
            <p:spPr>
              <a:xfrm>
                <a:off x="7193114" y="2183862"/>
                <a:ext cx="389751" cy="137116"/>
              </a:xfrm>
              <a:custGeom>
                <a:avLst/>
                <a:gdLst>
                  <a:gd name="connsiteX0" fmla="*/ 10206 w 389751"/>
                  <a:gd name="connsiteY0" fmla="*/ 13184 h 137116"/>
                  <a:gd name="connsiteX1" fmla="*/ 55033 w 389751"/>
                  <a:gd name="connsiteY1" fmla="*/ 0 h 137116"/>
                  <a:gd name="connsiteX2" fmla="*/ 343770 w 389751"/>
                  <a:gd name="connsiteY2" fmla="*/ 47464 h 137116"/>
                  <a:gd name="connsiteX3" fmla="*/ 347725 w 389751"/>
                  <a:gd name="connsiteY3" fmla="*/ 137117 h 137116"/>
                  <a:gd name="connsiteX4" fmla="*/ 35256 w 389751"/>
                  <a:gd name="connsiteY4" fmla="*/ 85698 h 137116"/>
                  <a:gd name="connsiteX5" fmla="*/ 10206 w 389751"/>
                  <a:gd name="connsiteY5" fmla="*/ 11866 h 13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751" h="137116">
                    <a:moveTo>
                      <a:pt x="10206" y="13184"/>
                    </a:moveTo>
                    <a:cubicBezTo>
                      <a:pt x="20754" y="1318"/>
                      <a:pt x="40530" y="0"/>
                      <a:pt x="55033" y="0"/>
                    </a:cubicBezTo>
                    <a:cubicBezTo>
                      <a:pt x="116999" y="2637"/>
                      <a:pt x="281803" y="31642"/>
                      <a:pt x="343770" y="47464"/>
                    </a:cubicBezTo>
                    <a:cubicBezTo>
                      <a:pt x="405736" y="63285"/>
                      <a:pt x="403099" y="116022"/>
                      <a:pt x="347725" y="137117"/>
                    </a:cubicBezTo>
                    <a:lnTo>
                      <a:pt x="35256" y="85698"/>
                    </a:lnTo>
                    <a:cubicBezTo>
                      <a:pt x="2296" y="77788"/>
                      <a:pt x="-10889" y="36916"/>
                      <a:pt x="10206" y="11866"/>
                    </a:cubicBezTo>
                    <a:close/>
                  </a:path>
                </a:pathLst>
              </a:custGeom>
              <a:grpFill/>
              <a:ln w="13171"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FC78A3D7-A755-31B5-BB51-2E2CAB47FC5B}"/>
                  </a:ext>
                </a:extLst>
              </p:cNvPr>
              <p:cNvSpPr/>
              <p:nvPr/>
            </p:nvSpPr>
            <p:spPr>
              <a:xfrm>
                <a:off x="7189449" y="2597645"/>
                <a:ext cx="400742" cy="133524"/>
              </a:xfrm>
              <a:custGeom>
                <a:avLst/>
                <a:gdLst>
                  <a:gd name="connsiteX0" fmla="*/ 33647 w 400742"/>
                  <a:gd name="connsiteY0" fmla="*/ 1522 h 133524"/>
                  <a:gd name="connsiteX1" fmla="*/ 70563 w 400742"/>
                  <a:gd name="connsiteY1" fmla="*/ 1522 h 133524"/>
                  <a:gd name="connsiteX2" fmla="*/ 355345 w 400742"/>
                  <a:gd name="connsiteY2" fmla="*/ 47668 h 133524"/>
                  <a:gd name="connsiteX3" fmla="*/ 392261 w 400742"/>
                  <a:gd name="connsiteY3" fmla="*/ 101723 h 133524"/>
                  <a:gd name="connsiteX4" fmla="*/ 328976 w 400742"/>
                  <a:gd name="connsiteY4" fmla="*/ 133366 h 133524"/>
                  <a:gd name="connsiteX5" fmla="*/ 38921 w 400742"/>
                  <a:gd name="connsiteY5" fmla="*/ 87221 h 133524"/>
                  <a:gd name="connsiteX6" fmla="*/ 32329 w 400742"/>
                  <a:gd name="connsiteY6" fmla="*/ 2841 h 13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742" h="133524">
                    <a:moveTo>
                      <a:pt x="33647" y="1522"/>
                    </a:moveTo>
                    <a:cubicBezTo>
                      <a:pt x="45513" y="-1114"/>
                      <a:pt x="58698" y="204"/>
                      <a:pt x="70563" y="1522"/>
                    </a:cubicBezTo>
                    <a:cubicBezTo>
                      <a:pt x="140440" y="6796"/>
                      <a:pt x="289423" y="29209"/>
                      <a:pt x="355345" y="47668"/>
                    </a:cubicBezTo>
                    <a:cubicBezTo>
                      <a:pt x="421266" y="66126"/>
                      <a:pt x="397535" y="75355"/>
                      <a:pt x="392261" y="101723"/>
                    </a:cubicBezTo>
                    <a:cubicBezTo>
                      <a:pt x="386987" y="128092"/>
                      <a:pt x="356663" y="134684"/>
                      <a:pt x="328976" y="133366"/>
                    </a:cubicBezTo>
                    <a:cubicBezTo>
                      <a:pt x="269647" y="130729"/>
                      <a:pt x="95614" y="103042"/>
                      <a:pt x="38921" y="87221"/>
                    </a:cubicBezTo>
                    <a:cubicBezTo>
                      <a:pt x="-17771" y="71399"/>
                      <a:pt x="-5906" y="12070"/>
                      <a:pt x="32329" y="2841"/>
                    </a:cubicBezTo>
                    <a:close/>
                  </a:path>
                </a:pathLst>
              </a:custGeom>
              <a:grpFill/>
              <a:ln w="13171"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F938A245-4BA7-4A51-FA13-95502AC36890}"/>
                  </a:ext>
                </a:extLst>
              </p:cNvPr>
              <p:cNvSpPr/>
              <p:nvPr/>
            </p:nvSpPr>
            <p:spPr>
              <a:xfrm>
                <a:off x="7857224" y="2819325"/>
                <a:ext cx="292871" cy="121393"/>
              </a:xfrm>
              <a:custGeom>
                <a:avLst/>
                <a:gdLst>
                  <a:gd name="connsiteX0" fmla="*/ 242630 w 292871"/>
                  <a:gd name="connsiteY0" fmla="*/ 21 h 121393"/>
                  <a:gd name="connsiteX1" fmla="*/ 268999 w 292871"/>
                  <a:gd name="connsiteY1" fmla="*/ 83082 h 121393"/>
                  <a:gd name="connsiteX2" fmla="*/ 58050 w 292871"/>
                  <a:gd name="connsiteY2" fmla="*/ 121316 h 121393"/>
                  <a:gd name="connsiteX3" fmla="*/ 30363 w 292871"/>
                  <a:gd name="connsiteY3" fmla="*/ 38255 h 121393"/>
                  <a:gd name="connsiteX4" fmla="*/ 242630 w 292871"/>
                  <a:gd name="connsiteY4" fmla="*/ 1339 h 121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871" h="121393">
                    <a:moveTo>
                      <a:pt x="242630" y="21"/>
                    </a:moveTo>
                    <a:cubicBezTo>
                      <a:pt x="290094" y="-1298"/>
                      <a:pt x="313826" y="60668"/>
                      <a:pt x="268999" y="83082"/>
                    </a:cubicBezTo>
                    <a:cubicBezTo>
                      <a:pt x="224172" y="105495"/>
                      <a:pt x="87055" y="119998"/>
                      <a:pt x="58050" y="121316"/>
                    </a:cubicBezTo>
                    <a:cubicBezTo>
                      <a:pt x="-7872" y="123953"/>
                      <a:pt x="-18419" y="58032"/>
                      <a:pt x="30363" y="38255"/>
                    </a:cubicBezTo>
                    <a:cubicBezTo>
                      <a:pt x="79145" y="18479"/>
                      <a:pt x="210988" y="2658"/>
                      <a:pt x="242630" y="1339"/>
                    </a:cubicBezTo>
                    <a:close/>
                  </a:path>
                </a:pathLst>
              </a:custGeom>
              <a:grpFill/>
              <a:ln w="13171"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4BD6D9D3-F350-6339-A7AB-3EFDAA665FFB}"/>
                  </a:ext>
                </a:extLst>
              </p:cNvPr>
              <p:cNvSpPr/>
              <p:nvPr/>
            </p:nvSpPr>
            <p:spPr>
              <a:xfrm>
                <a:off x="7856778" y="2642468"/>
                <a:ext cx="216989" cy="101551"/>
              </a:xfrm>
              <a:custGeom>
                <a:avLst/>
                <a:gdLst>
                  <a:gd name="connsiteX0" fmla="*/ 144194 w 216989"/>
                  <a:gd name="connsiteY0" fmla="*/ 1526 h 101551"/>
                  <a:gd name="connsiteX1" fmla="*/ 216707 w 216989"/>
                  <a:gd name="connsiteY1" fmla="*/ 46353 h 101551"/>
                  <a:gd name="connsiteX2" fmla="*/ 173199 w 216989"/>
                  <a:gd name="connsiteY2" fmla="*/ 85906 h 101551"/>
                  <a:gd name="connsiteX3" fmla="*/ 9714 w 216989"/>
                  <a:gd name="connsiteY3" fmla="*/ 85906 h 101551"/>
                  <a:gd name="connsiteX4" fmla="*/ 142875 w 216989"/>
                  <a:gd name="connsiteY4" fmla="*/ 208 h 101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89" h="101551">
                    <a:moveTo>
                      <a:pt x="144194" y="1526"/>
                    </a:moveTo>
                    <a:cubicBezTo>
                      <a:pt x="182428" y="-1111"/>
                      <a:pt x="220663" y="-6385"/>
                      <a:pt x="216707" y="46353"/>
                    </a:cubicBezTo>
                    <a:cubicBezTo>
                      <a:pt x="212752" y="99090"/>
                      <a:pt x="198249" y="79313"/>
                      <a:pt x="173199" y="85906"/>
                    </a:cubicBezTo>
                    <a:cubicBezTo>
                      <a:pt x="148149" y="92498"/>
                      <a:pt x="29490" y="117548"/>
                      <a:pt x="9714" y="85906"/>
                    </a:cubicBezTo>
                    <a:cubicBezTo>
                      <a:pt x="-37750" y="14710"/>
                      <a:pt x="102004" y="2845"/>
                      <a:pt x="142875" y="208"/>
                    </a:cubicBezTo>
                    <a:close/>
                  </a:path>
                </a:pathLst>
              </a:custGeom>
              <a:grpFill/>
              <a:ln w="13171" cap="flat">
                <a:noFill/>
                <a:prstDash val="solid"/>
                <a:miter/>
              </a:ln>
            </p:spPr>
            <p:txBody>
              <a:bodyPr rtlCol="0" anchor="ctr"/>
              <a:lstStyle/>
              <a:p>
                <a:endParaRPr lang="en-US"/>
              </a:p>
            </p:txBody>
          </p:sp>
        </p:grpSp>
      </p:grpSp>
      <p:grpSp>
        <p:nvGrpSpPr>
          <p:cNvPr id="117" name="Graphic 3">
            <a:extLst>
              <a:ext uri="{FF2B5EF4-FFF2-40B4-BE49-F238E27FC236}">
                <a16:creationId xmlns:a16="http://schemas.microsoft.com/office/drawing/2014/main" id="{7D94142B-21A3-70C7-8D8A-F762DA374B04}"/>
              </a:ext>
            </a:extLst>
          </p:cNvPr>
          <p:cNvGrpSpPr/>
          <p:nvPr/>
        </p:nvGrpSpPr>
        <p:grpSpPr>
          <a:xfrm>
            <a:off x="6466552" y="3928171"/>
            <a:ext cx="549883" cy="550982"/>
            <a:chOff x="2694219" y="430095"/>
            <a:chExt cx="1090872" cy="1093052"/>
          </a:xfrm>
          <a:solidFill>
            <a:srgbClr val="262626"/>
          </a:solidFill>
        </p:grpSpPr>
        <p:sp>
          <p:nvSpPr>
            <p:cNvPr id="118" name="Freeform 117">
              <a:extLst>
                <a:ext uri="{FF2B5EF4-FFF2-40B4-BE49-F238E27FC236}">
                  <a16:creationId xmlns:a16="http://schemas.microsoft.com/office/drawing/2014/main" id="{A3FE845B-1182-1D16-ACE5-6909C9D0502B}"/>
                </a:ext>
              </a:extLst>
            </p:cNvPr>
            <p:cNvSpPr/>
            <p:nvPr/>
          </p:nvSpPr>
          <p:spPr>
            <a:xfrm>
              <a:off x="2904664" y="463008"/>
              <a:ext cx="674720" cy="674719"/>
            </a:xfrm>
            <a:custGeom>
              <a:avLst/>
              <a:gdLst>
                <a:gd name="connsiteX0" fmla="*/ 647292 w 674720"/>
                <a:gd name="connsiteY0" fmla="*/ 282505 h 674719"/>
                <a:gd name="connsiteX1" fmla="*/ 625351 w 674720"/>
                <a:gd name="connsiteY1" fmla="*/ 260562 h 674719"/>
                <a:gd name="connsiteX2" fmla="*/ 595179 w 674720"/>
                <a:gd name="connsiteY2" fmla="*/ 189251 h 674719"/>
                <a:gd name="connsiteX3" fmla="*/ 595179 w 674720"/>
                <a:gd name="connsiteY3" fmla="*/ 156338 h 674719"/>
                <a:gd name="connsiteX4" fmla="*/ 589695 w 674720"/>
                <a:gd name="connsiteY4" fmla="*/ 112453 h 674719"/>
                <a:gd name="connsiteX5" fmla="*/ 562267 w 674720"/>
                <a:gd name="connsiteY5" fmla="*/ 85026 h 674719"/>
                <a:gd name="connsiteX6" fmla="*/ 518382 w 674720"/>
                <a:gd name="connsiteY6" fmla="*/ 79540 h 674719"/>
                <a:gd name="connsiteX7" fmla="*/ 485468 w 674720"/>
                <a:gd name="connsiteY7" fmla="*/ 79540 h 674719"/>
                <a:gd name="connsiteX8" fmla="*/ 414157 w 674720"/>
                <a:gd name="connsiteY8" fmla="*/ 49370 h 674719"/>
                <a:gd name="connsiteX9" fmla="*/ 392215 w 674720"/>
                <a:gd name="connsiteY9" fmla="*/ 27428 h 674719"/>
                <a:gd name="connsiteX10" fmla="*/ 356560 w 674720"/>
                <a:gd name="connsiteY10" fmla="*/ 0 h 674719"/>
                <a:gd name="connsiteX11" fmla="*/ 318160 w 674720"/>
                <a:gd name="connsiteY11" fmla="*/ 0 h 674719"/>
                <a:gd name="connsiteX12" fmla="*/ 282505 w 674720"/>
                <a:gd name="connsiteY12" fmla="*/ 27428 h 674719"/>
                <a:gd name="connsiteX13" fmla="*/ 260563 w 674720"/>
                <a:gd name="connsiteY13" fmla="*/ 49370 h 674719"/>
                <a:gd name="connsiteX14" fmla="*/ 189250 w 674720"/>
                <a:gd name="connsiteY14" fmla="*/ 79540 h 674719"/>
                <a:gd name="connsiteX15" fmla="*/ 156336 w 674720"/>
                <a:gd name="connsiteY15" fmla="*/ 79540 h 674719"/>
                <a:gd name="connsiteX16" fmla="*/ 112453 w 674720"/>
                <a:gd name="connsiteY16" fmla="*/ 85026 h 674719"/>
                <a:gd name="connsiteX17" fmla="*/ 85025 w 674720"/>
                <a:gd name="connsiteY17" fmla="*/ 112453 h 674719"/>
                <a:gd name="connsiteX18" fmla="*/ 79539 w 674720"/>
                <a:gd name="connsiteY18" fmla="*/ 156338 h 674719"/>
                <a:gd name="connsiteX19" fmla="*/ 79539 w 674720"/>
                <a:gd name="connsiteY19" fmla="*/ 189251 h 674719"/>
                <a:gd name="connsiteX20" fmla="*/ 49369 w 674720"/>
                <a:gd name="connsiteY20" fmla="*/ 260562 h 674719"/>
                <a:gd name="connsiteX21" fmla="*/ 27428 w 674720"/>
                <a:gd name="connsiteY21" fmla="*/ 282505 h 674719"/>
                <a:gd name="connsiteX22" fmla="*/ 0 w 674720"/>
                <a:gd name="connsiteY22" fmla="*/ 318161 h 674719"/>
                <a:gd name="connsiteX23" fmla="*/ 0 w 674720"/>
                <a:gd name="connsiteY23" fmla="*/ 318161 h 674719"/>
                <a:gd name="connsiteX24" fmla="*/ 0 w 674720"/>
                <a:gd name="connsiteY24" fmla="*/ 356559 h 674719"/>
                <a:gd name="connsiteX25" fmla="*/ 27428 w 674720"/>
                <a:gd name="connsiteY25" fmla="*/ 392215 h 674719"/>
                <a:gd name="connsiteX26" fmla="*/ 49369 w 674720"/>
                <a:gd name="connsiteY26" fmla="*/ 414157 h 674719"/>
                <a:gd name="connsiteX27" fmla="*/ 79539 w 674720"/>
                <a:gd name="connsiteY27" fmla="*/ 485469 h 674719"/>
                <a:gd name="connsiteX28" fmla="*/ 79539 w 674720"/>
                <a:gd name="connsiteY28" fmla="*/ 518382 h 674719"/>
                <a:gd name="connsiteX29" fmla="*/ 85025 w 674720"/>
                <a:gd name="connsiteY29" fmla="*/ 562266 h 674719"/>
                <a:gd name="connsiteX30" fmla="*/ 112453 w 674720"/>
                <a:gd name="connsiteY30" fmla="*/ 589694 h 674719"/>
                <a:gd name="connsiteX31" fmla="*/ 156336 w 674720"/>
                <a:gd name="connsiteY31" fmla="*/ 595180 h 674719"/>
                <a:gd name="connsiteX32" fmla="*/ 189250 w 674720"/>
                <a:gd name="connsiteY32" fmla="*/ 595180 h 674719"/>
                <a:gd name="connsiteX33" fmla="*/ 260563 w 674720"/>
                <a:gd name="connsiteY33" fmla="*/ 625350 h 674719"/>
                <a:gd name="connsiteX34" fmla="*/ 282505 w 674720"/>
                <a:gd name="connsiteY34" fmla="*/ 647292 h 674719"/>
                <a:gd name="connsiteX35" fmla="*/ 318160 w 674720"/>
                <a:gd name="connsiteY35" fmla="*/ 674720 h 674719"/>
                <a:gd name="connsiteX36" fmla="*/ 356560 w 674720"/>
                <a:gd name="connsiteY36" fmla="*/ 674720 h 674719"/>
                <a:gd name="connsiteX37" fmla="*/ 392215 w 674720"/>
                <a:gd name="connsiteY37" fmla="*/ 647292 h 674719"/>
                <a:gd name="connsiteX38" fmla="*/ 414157 w 674720"/>
                <a:gd name="connsiteY38" fmla="*/ 625350 h 674719"/>
                <a:gd name="connsiteX39" fmla="*/ 485468 w 674720"/>
                <a:gd name="connsiteY39" fmla="*/ 595180 h 674719"/>
                <a:gd name="connsiteX40" fmla="*/ 518382 w 674720"/>
                <a:gd name="connsiteY40" fmla="*/ 595180 h 674719"/>
                <a:gd name="connsiteX41" fmla="*/ 562267 w 674720"/>
                <a:gd name="connsiteY41" fmla="*/ 589694 h 674719"/>
                <a:gd name="connsiteX42" fmla="*/ 589695 w 674720"/>
                <a:gd name="connsiteY42" fmla="*/ 562266 h 674719"/>
                <a:gd name="connsiteX43" fmla="*/ 595179 w 674720"/>
                <a:gd name="connsiteY43" fmla="*/ 518382 h 674719"/>
                <a:gd name="connsiteX44" fmla="*/ 595179 w 674720"/>
                <a:gd name="connsiteY44" fmla="*/ 485469 h 674719"/>
                <a:gd name="connsiteX45" fmla="*/ 625351 w 674720"/>
                <a:gd name="connsiteY45" fmla="*/ 414157 h 674719"/>
                <a:gd name="connsiteX46" fmla="*/ 647292 w 674720"/>
                <a:gd name="connsiteY46" fmla="*/ 392215 h 674719"/>
                <a:gd name="connsiteX47" fmla="*/ 674720 w 674720"/>
                <a:gd name="connsiteY47" fmla="*/ 359302 h 674719"/>
                <a:gd name="connsiteX48" fmla="*/ 674720 w 674720"/>
                <a:gd name="connsiteY48" fmla="*/ 318161 h 674719"/>
                <a:gd name="connsiteX49" fmla="*/ 647292 w 674720"/>
                <a:gd name="connsiteY49" fmla="*/ 282505 h 674719"/>
                <a:gd name="connsiteX50" fmla="*/ 342846 w 674720"/>
                <a:gd name="connsiteY50" fmla="*/ 554038 h 674719"/>
                <a:gd name="connsiteX51" fmla="*/ 112453 w 674720"/>
                <a:gd name="connsiteY51" fmla="*/ 323646 h 674719"/>
                <a:gd name="connsiteX52" fmla="*/ 342846 w 674720"/>
                <a:gd name="connsiteY52" fmla="*/ 93254 h 674719"/>
                <a:gd name="connsiteX53" fmla="*/ 573237 w 674720"/>
                <a:gd name="connsiteY53" fmla="*/ 323646 h 674719"/>
                <a:gd name="connsiteX54" fmla="*/ 342846 w 674720"/>
                <a:gd name="connsiteY54" fmla="*/ 554038 h 67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74720" h="674719">
                  <a:moveTo>
                    <a:pt x="647292" y="282505"/>
                  </a:moveTo>
                  <a:cubicBezTo>
                    <a:pt x="636321" y="279762"/>
                    <a:pt x="628093" y="271534"/>
                    <a:pt x="625351" y="260562"/>
                  </a:cubicBezTo>
                  <a:cubicBezTo>
                    <a:pt x="619865" y="235878"/>
                    <a:pt x="608893" y="211193"/>
                    <a:pt x="595179" y="189251"/>
                  </a:cubicBezTo>
                  <a:cubicBezTo>
                    <a:pt x="589695" y="178280"/>
                    <a:pt x="589695" y="167309"/>
                    <a:pt x="595179" y="156338"/>
                  </a:cubicBezTo>
                  <a:cubicBezTo>
                    <a:pt x="603409" y="142624"/>
                    <a:pt x="600665" y="123424"/>
                    <a:pt x="589695" y="112453"/>
                  </a:cubicBezTo>
                  <a:lnTo>
                    <a:pt x="562267" y="85026"/>
                  </a:lnTo>
                  <a:cubicBezTo>
                    <a:pt x="551296" y="74055"/>
                    <a:pt x="532096" y="71312"/>
                    <a:pt x="518382" y="79540"/>
                  </a:cubicBezTo>
                  <a:cubicBezTo>
                    <a:pt x="507412" y="85026"/>
                    <a:pt x="496440" y="85026"/>
                    <a:pt x="485468" y="79540"/>
                  </a:cubicBezTo>
                  <a:cubicBezTo>
                    <a:pt x="463527" y="65826"/>
                    <a:pt x="438843" y="57598"/>
                    <a:pt x="414157" y="49370"/>
                  </a:cubicBezTo>
                  <a:cubicBezTo>
                    <a:pt x="403185" y="46627"/>
                    <a:pt x="394958" y="38399"/>
                    <a:pt x="392215" y="27428"/>
                  </a:cubicBezTo>
                  <a:cubicBezTo>
                    <a:pt x="389472" y="10971"/>
                    <a:pt x="373016" y="0"/>
                    <a:pt x="356560" y="0"/>
                  </a:cubicBezTo>
                  <a:lnTo>
                    <a:pt x="318160" y="0"/>
                  </a:lnTo>
                  <a:cubicBezTo>
                    <a:pt x="301704" y="0"/>
                    <a:pt x="285247" y="10971"/>
                    <a:pt x="282505" y="27428"/>
                  </a:cubicBezTo>
                  <a:cubicBezTo>
                    <a:pt x="279761" y="38399"/>
                    <a:pt x="271533" y="46627"/>
                    <a:pt x="260563" y="49370"/>
                  </a:cubicBezTo>
                  <a:cubicBezTo>
                    <a:pt x="235877" y="54855"/>
                    <a:pt x="211192" y="65826"/>
                    <a:pt x="189250" y="79540"/>
                  </a:cubicBezTo>
                  <a:cubicBezTo>
                    <a:pt x="178280" y="85026"/>
                    <a:pt x="167308" y="85026"/>
                    <a:pt x="156336" y="79540"/>
                  </a:cubicBezTo>
                  <a:cubicBezTo>
                    <a:pt x="142623" y="71312"/>
                    <a:pt x="123425" y="74055"/>
                    <a:pt x="112453" y="85026"/>
                  </a:cubicBezTo>
                  <a:lnTo>
                    <a:pt x="85025" y="112453"/>
                  </a:lnTo>
                  <a:cubicBezTo>
                    <a:pt x="74053" y="123424"/>
                    <a:pt x="71311" y="142624"/>
                    <a:pt x="79539" y="156338"/>
                  </a:cubicBezTo>
                  <a:cubicBezTo>
                    <a:pt x="85025" y="167309"/>
                    <a:pt x="85025" y="178280"/>
                    <a:pt x="79539" y="189251"/>
                  </a:cubicBezTo>
                  <a:cubicBezTo>
                    <a:pt x="65825" y="211193"/>
                    <a:pt x="57597" y="235878"/>
                    <a:pt x="49369" y="260562"/>
                  </a:cubicBezTo>
                  <a:cubicBezTo>
                    <a:pt x="46626" y="271534"/>
                    <a:pt x="38398" y="279762"/>
                    <a:pt x="27428" y="282505"/>
                  </a:cubicBezTo>
                  <a:cubicBezTo>
                    <a:pt x="10970" y="285247"/>
                    <a:pt x="0" y="301704"/>
                    <a:pt x="0" y="318161"/>
                  </a:cubicBezTo>
                  <a:lnTo>
                    <a:pt x="0" y="318161"/>
                  </a:lnTo>
                  <a:lnTo>
                    <a:pt x="0" y="356559"/>
                  </a:lnTo>
                  <a:cubicBezTo>
                    <a:pt x="0" y="373016"/>
                    <a:pt x="10970" y="389472"/>
                    <a:pt x="27428" y="392215"/>
                  </a:cubicBezTo>
                  <a:cubicBezTo>
                    <a:pt x="38398" y="394958"/>
                    <a:pt x="46626" y="403186"/>
                    <a:pt x="49369" y="414157"/>
                  </a:cubicBezTo>
                  <a:cubicBezTo>
                    <a:pt x="54855" y="438842"/>
                    <a:pt x="65825" y="463527"/>
                    <a:pt x="79539" y="485469"/>
                  </a:cubicBezTo>
                  <a:cubicBezTo>
                    <a:pt x="85025" y="496440"/>
                    <a:pt x="85025" y="507411"/>
                    <a:pt x="79539" y="518382"/>
                  </a:cubicBezTo>
                  <a:cubicBezTo>
                    <a:pt x="71311" y="532096"/>
                    <a:pt x="74053" y="551295"/>
                    <a:pt x="85025" y="562266"/>
                  </a:cubicBezTo>
                  <a:lnTo>
                    <a:pt x="112453" y="589694"/>
                  </a:lnTo>
                  <a:cubicBezTo>
                    <a:pt x="123425" y="600665"/>
                    <a:pt x="142623" y="603408"/>
                    <a:pt x="156336" y="595180"/>
                  </a:cubicBezTo>
                  <a:cubicBezTo>
                    <a:pt x="167308" y="589694"/>
                    <a:pt x="178280" y="589694"/>
                    <a:pt x="189250" y="595180"/>
                  </a:cubicBezTo>
                  <a:cubicBezTo>
                    <a:pt x="211192" y="608893"/>
                    <a:pt x="235877" y="617122"/>
                    <a:pt x="260563" y="625350"/>
                  </a:cubicBezTo>
                  <a:cubicBezTo>
                    <a:pt x="271533" y="628093"/>
                    <a:pt x="279761" y="636321"/>
                    <a:pt x="282505" y="647292"/>
                  </a:cubicBezTo>
                  <a:cubicBezTo>
                    <a:pt x="285247" y="663749"/>
                    <a:pt x="301704" y="674720"/>
                    <a:pt x="318160" y="674720"/>
                  </a:cubicBezTo>
                  <a:lnTo>
                    <a:pt x="356560" y="674720"/>
                  </a:lnTo>
                  <a:cubicBezTo>
                    <a:pt x="373016" y="674720"/>
                    <a:pt x="389472" y="663749"/>
                    <a:pt x="392215" y="647292"/>
                  </a:cubicBezTo>
                  <a:cubicBezTo>
                    <a:pt x="394958" y="636321"/>
                    <a:pt x="403185" y="628093"/>
                    <a:pt x="414157" y="625350"/>
                  </a:cubicBezTo>
                  <a:cubicBezTo>
                    <a:pt x="438843" y="619864"/>
                    <a:pt x="463527" y="608893"/>
                    <a:pt x="485468" y="595180"/>
                  </a:cubicBezTo>
                  <a:cubicBezTo>
                    <a:pt x="496440" y="589694"/>
                    <a:pt x="507412" y="589694"/>
                    <a:pt x="518382" y="595180"/>
                  </a:cubicBezTo>
                  <a:cubicBezTo>
                    <a:pt x="532096" y="603408"/>
                    <a:pt x="551296" y="600665"/>
                    <a:pt x="562267" y="589694"/>
                  </a:cubicBezTo>
                  <a:lnTo>
                    <a:pt x="589695" y="562266"/>
                  </a:lnTo>
                  <a:cubicBezTo>
                    <a:pt x="600665" y="551295"/>
                    <a:pt x="603409" y="532096"/>
                    <a:pt x="595179" y="518382"/>
                  </a:cubicBezTo>
                  <a:cubicBezTo>
                    <a:pt x="589695" y="507411"/>
                    <a:pt x="589695" y="496440"/>
                    <a:pt x="595179" y="485469"/>
                  </a:cubicBezTo>
                  <a:cubicBezTo>
                    <a:pt x="608893" y="463527"/>
                    <a:pt x="617123" y="438842"/>
                    <a:pt x="625351" y="414157"/>
                  </a:cubicBezTo>
                  <a:cubicBezTo>
                    <a:pt x="628093" y="403186"/>
                    <a:pt x="636321" y="394958"/>
                    <a:pt x="647292" y="392215"/>
                  </a:cubicBezTo>
                  <a:cubicBezTo>
                    <a:pt x="663748" y="389472"/>
                    <a:pt x="674720" y="375759"/>
                    <a:pt x="674720" y="359302"/>
                  </a:cubicBezTo>
                  <a:lnTo>
                    <a:pt x="674720" y="318161"/>
                  </a:lnTo>
                  <a:cubicBezTo>
                    <a:pt x="674720" y="301704"/>
                    <a:pt x="663748" y="287990"/>
                    <a:pt x="647292" y="282505"/>
                  </a:cubicBezTo>
                  <a:close/>
                  <a:moveTo>
                    <a:pt x="342846" y="554038"/>
                  </a:moveTo>
                  <a:cubicBezTo>
                    <a:pt x="216678" y="554038"/>
                    <a:pt x="112453" y="452556"/>
                    <a:pt x="112453" y="323646"/>
                  </a:cubicBezTo>
                  <a:cubicBezTo>
                    <a:pt x="112453" y="194736"/>
                    <a:pt x="213936" y="93254"/>
                    <a:pt x="342846" y="93254"/>
                  </a:cubicBezTo>
                  <a:cubicBezTo>
                    <a:pt x="471755" y="93254"/>
                    <a:pt x="573237" y="194736"/>
                    <a:pt x="573237" y="323646"/>
                  </a:cubicBezTo>
                  <a:cubicBezTo>
                    <a:pt x="573237" y="452556"/>
                    <a:pt x="469013" y="554038"/>
                    <a:pt x="342846" y="554038"/>
                  </a:cubicBezTo>
                  <a:close/>
                </a:path>
              </a:pathLst>
            </a:custGeom>
            <a:solidFill>
              <a:srgbClr val="EA0E8B"/>
            </a:solidFill>
            <a:ln w="27426" cap="flat">
              <a:noFill/>
              <a:prstDash val="solid"/>
              <a:miter/>
            </a:ln>
          </p:spPr>
          <p:txBody>
            <a:bodyPr rtlCol="0" anchor="ctr"/>
            <a:lstStyle/>
            <a:p>
              <a:endParaRPr lang="en-US"/>
            </a:p>
          </p:txBody>
        </p:sp>
        <p:grpSp>
          <p:nvGrpSpPr>
            <p:cNvPr id="119" name="Graphic 3">
              <a:extLst>
                <a:ext uri="{FF2B5EF4-FFF2-40B4-BE49-F238E27FC236}">
                  <a16:creationId xmlns:a16="http://schemas.microsoft.com/office/drawing/2014/main" id="{104819D1-D0B7-3F56-BB94-A8BC127BDB30}"/>
                </a:ext>
              </a:extLst>
            </p:cNvPr>
            <p:cNvGrpSpPr/>
            <p:nvPr/>
          </p:nvGrpSpPr>
          <p:grpSpPr>
            <a:xfrm>
              <a:off x="2694219" y="430095"/>
              <a:ext cx="1090872" cy="1093052"/>
              <a:chOff x="2694219" y="430095"/>
              <a:chExt cx="1090872" cy="1093052"/>
            </a:xfrm>
            <a:grpFill/>
          </p:grpSpPr>
          <p:sp>
            <p:nvSpPr>
              <p:cNvPr id="120" name="Freeform 119">
                <a:extLst>
                  <a:ext uri="{FF2B5EF4-FFF2-40B4-BE49-F238E27FC236}">
                    <a16:creationId xmlns:a16="http://schemas.microsoft.com/office/drawing/2014/main" id="{C612D9E5-2109-0CB9-3CFD-4D817A60510D}"/>
                  </a:ext>
                </a:extLst>
              </p:cNvPr>
              <p:cNvSpPr/>
              <p:nvPr/>
            </p:nvSpPr>
            <p:spPr>
              <a:xfrm>
                <a:off x="2871751" y="430095"/>
                <a:ext cx="740547" cy="743288"/>
              </a:xfrm>
              <a:custGeom>
                <a:avLst/>
                <a:gdLst>
                  <a:gd name="connsiteX0" fmla="*/ 52112 w 740547"/>
                  <a:gd name="connsiteY0" fmla="*/ 458041 h 743288"/>
                  <a:gd name="connsiteX1" fmla="*/ 85025 w 740547"/>
                  <a:gd name="connsiteY1" fmla="*/ 534839 h 743288"/>
                  <a:gd name="connsiteX2" fmla="*/ 95997 w 740547"/>
                  <a:gd name="connsiteY2" fmla="*/ 619864 h 743288"/>
                  <a:gd name="connsiteX3" fmla="*/ 123425 w 740547"/>
                  <a:gd name="connsiteY3" fmla="*/ 647292 h 743288"/>
                  <a:gd name="connsiteX4" fmla="*/ 208450 w 740547"/>
                  <a:gd name="connsiteY4" fmla="*/ 658263 h 743288"/>
                  <a:gd name="connsiteX5" fmla="*/ 285247 w 740547"/>
                  <a:gd name="connsiteY5" fmla="*/ 691176 h 743288"/>
                  <a:gd name="connsiteX6" fmla="*/ 351074 w 740547"/>
                  <a:gd name="connsiteY6" fmla="*/ 743289 h 743288"/>
                  <a:gd name="connsiteX7" fmla="*/ 389473 w 740547"/>
                  <a:gd name="connsiteY7" fmla="*/ 743289 h 743288"/>
                  <a:gd name="connsiteX8" fmla="*/ 455299 w 740547"/>
                  <a:gd name="connsiteY8" fmla="*/ 691176 h 743288"/>
                  <a:gd name="connsiteX9" fmla="*/ 532096 w 740547"/>
                  <a:gd name="connsiteY9" fmla="*/ 658263 h 743288"/>
                  <a:gd name="connsiteX10" fmla="*/ 617123 w 740547"/>
                  <a:gd name="connsiteY10" fmla="*/ 647292 h 743288"/>
                  <a:gd name="connsiteX11" fmla="*/ 644550 w 740547"/>
                  <a:gd name="connsiteY11" fmla="*/ 619864 h 743288"/>
                  <a:gd name="connsiteX12" fmla="*/ 655520 w 740547"/>
                  <a:gd name="connsiteY12" fmla="*/ 534839 h 743288"/>
                  <a:gd name="connsiteX13" fmla="*/ 688434 w 740547"/>
                  <a:gd name="connsiteY13" fmla="*/ 458041 h 743288"/>
                  <a:gd name="connsiteX14" fmla="*/ 740547 w 740547"/>
                  <a:gd name="connsiteY14" fmla="*/ 392215 h 743288"/>
                  <a:gd name="connsiteX15" fmla="*/ 740547 w 740547"/>
                  <a:gd name="connsiteY15" fmla="*/ 351074 h 743288"/>
                  <a:gd name="connsiteX16" fmla="*/ 688434 w 740547"/>
                  <a:gd name="connsiteY16" fmla="*/ 285247 h 743288"/>
                  <a:gd name="connsiteX17" fmla="*/ 655520 w 740547"/>
                  <a:gd name="connsiteY17" fmla="*/ 208450 h 743288"/>
                  <a:gd name="connsiteX18" fmla="*/ 644550 w 740547"/>
                  <a:gd name="connsiteY18" fmla="*/ 123424 h 743288"/>
                  <a:gd name="connsiteX19" fmla="*/ 617123 w 740547"/>
                  <a:gd name="connsiteY19" fmla="*/ 95997 h 743288"/>
                  <a:gd name="connsiteX20" fmla="*/ 532096 w 740547"/>
                  <a:gd name="connsiteY20" fmla="*/ 85026 h 743288"/>
                  <a:gd name="connsiteX21" fmla="*/ 455299 w 740547"/>
                  <a:gd name="connsiteY21" fmla="*/ 52113 h 743288"/>
                  <a:gd name="connsiteX22" fmla="*/ 389473 w 740547"/>
                  <a:gd name="connsiteY22" fmla="*/ 0 h 743288"/>
                  <a:gd name="connsiteX23" fmla="*/ 351074 w 740547"/>
                  <a:gd name="connsiteY23" fmla="*/ 0 h 743288"/>
                  <a:gd name="connsiteX24" fmla="*/ 285247 w 740547"/>
                  <a:gd name="connsiteY24" fmla="*/ 52113 h 743288"/>
                  <a:gd name="connsiteX25" fmla="*/ 208450 w 740547"/>
                  <a:gd name="connsiteY25" fmla="*/ 85026 h 743288"/>
                  <a:gd name="connsiteX26" fmla="*/ 123425 w 740547"/>
                  <a:gd name="connsiteY26" fmla="*/ 95997 h 743288"/>
                  <a:gd name="connsiteX27" fmla="*/ 95997 w 740547"/>
                  <a:gd name="connsiteY27" fmla="*/ 123424 h 743288"/>
                  <a:gd name="connsiteX28" fmla="*/ 85025 w 740547"/>
                  <a:gd name="connsiteY28" fmla="*/ 208450 h 743288"/>
                  <a:gd name="connsiteX29" fmla="*/ 52112 w 740547"/>
                  <a:gd name="connsiteY29" fmla="*/ 285247 h 743288"/>
                  <a:gd name="connsiteX30" fmla="*/ 0 w 740547"/>
                  <a:gd name="connsiteY30" fmla="*/ 351074 h 743288"/>
                  <a:gd name="connsiteX31" fmla="*/ 0 w 740547"/>
                  <a:gd name="connsiteY31" fmla="*/ 389472 h 743288"/>
                  <a:gd name="connsiteX32" fmla="*/ 52112 w 740547"/>
                  <a:gd name="connsiteY32" fmla="*/ 458041 h 743288"/>
                  <a:gd name="connsiteX33" fmla="*/ 52112 w 740547"/>
                  <a:gd name="connsiteY33" fmla="*/ 458041 h 743288"/>
                  <a:gd name="connsiteX34" fmla="*/ 30170 w 740547"/>
                  <a:gd name="connsiteY34" fmla="*/ 351074 h 743288"/>
                  <a:gd name="connsiteX35" fmla="*/ 57597 w 740547"/>
                  <a:gd name="connsiteY35" fmla="*/ 315418 h 743288"/>
                  <a:gd name="connsiteX36" fmla="*/ 79539 w 740547"/>
                  <a:gd name="connsiteY36" fmla="*/ 293475 h 743288"/>
                  <a:gd name="connsiteX37" fmla="*/ 109711 w 740547"/>
                  <a:gd name="connsiteY37" fmla="*/ 222164 h 743288"/>
                  <a:gd name="connsiteX38" fmla="*/ 109711 w 740547"/>
                  <a:gd name="connsiteY38" fmla="*/ 189251 h 743288"/>
                  <a:gd name="connsiteX39" fmla="*/ 115197 w 740547"/>
                  <a:gd name="connsiteY39" fmla="*/ 145366 h 743288"/>
                  <a:gd name="connsiteX40" fmla="*/ 142624 w 740547"/>
                  <a:gd name="connsiteY40" fmla="*/ 117939 h 743288"/>
                  <a:gd name="connsiteX41" fmla="*/ 186508 w 740547"/>
                  <a:gd name="connsiteY41" fmla="*/ 112453 h 743288"/>
                  <a:gd name="connsiteX42" fmla="*/ 219421 w 740547"/>
                  <a:gd name="connsiteY42" fmla="*/ 112453 h 743288"/>
                  <a:gd name="connsiteX43" fmla="*/ 290733 w 740547"/>
                  <a:gd name="connsiteY43" fmla="*/ 82283 h 743288"/>
                  <a:gd name="connsiteX44" fmla="*/ 312674 w 740547"/>
                  <a:gd name="connsiteY44" fmla="*/ 60341 h 743288"/>
                  <a:gd name="connsiteX45" fmla="*/ 348332 w 740547"/>
                  <a:gd name="connsiteY45" fmla="*/ 32913 h 743288"/>
                  <a:gd name="connsiteX46" fmla="*/ 386730 w 740547"/>
                  <a:gd name="connsiteY46" fmla="*/ 32913 h 743288"/>
                  <a:gd name="connsiteX47" fmla="*/ 422385 w 740547"/>
                  <a:gd name="connsiteY47" fmla="*/ 60341 h 743288"/>
                  <a:gd name="connsiteX48" fmla="*/ 444329 w 740547"/>
                  <a:gd name="connsiteY48" fmla="*/ 82283 h 743288"/>
                  <a:gd name="connsiteX49" fmla="*/ 515640 w 740547"/>
                  <a:gd name="connsiteY49" fmla="*/ 112453 h 743288"/>
                  <a:gd name="connsiteX50" fmla="*/ 548553 w 740547"/>
                  <a:gd name="connsiteY50" fmla="*/ 112453 h 743288"/>
                  <a:gd name="connsiteX51" fmla="*/ 592437 w 740547"/>
                  <a:gd name="connsiteY51" fmla="*/ 117939 h 743288"/>
                  <a:gd name="connsiteX52" fmla="*/ 619865 w 740547"/>
                  <a:gd name="connsiteY52" fmla="*/ 145366 h 743288"/>
                  <a:gd name="connsiteX53" fmla="*/ 625351 w 740547"/>
                  <a:gd name="connsiteY53" fmla="*/ 189251 h 743288"/>
                  <a:gd name="connsiteX54" fmla="*/ 625351 w 740547"/>
                  <a:gd name="connsiteY54" fmla="*/ 222164 h 743288"/>
                  <a:gd name="connsiteX55" fmla="*/ 655520 w 740547"/>
                  <a:gd name="connsiteY55" fmla="*/ 293475 h 743288"/>
                  <a:gd name="connsiteX56" fmla="*/ 677464 w 740547"/>
                  <a:gd name="connsiteY56" fmla="*/ 315418 h 743288"/>
                  <a:gd name="connsiteX57" fmla="*/ 704892 w 740547"/>
                  <a:gd name="connsiteY57" fmla="*/ 348331 h 743288"/>
                  <a:gd name="connsiteX58" fmla="*/ 704892 w 740547"/>
                  <a:gd name="connsiteY58" fmla="*/ 389472 h 743288"/>
                  <a:gd name="connsiteX59" fmla="*/ 677464 w 740547"/>
                  <a:gd name="connsiteY59" fmla="*/ 422385 h 743288"/>
                  <a:gd name="connsiteX60" fmla="*/ 655520 w 740547"/>
                  <a:gd name="connsiteY60" fmla="*/ 444327 h 743288"/>
                  <a:gd name="connsiteX61" fmla="*/ 625351 w 740547"/>
                  <a:gd name="connsiteY61" fmla="*/ 515639 h 743288"/>
                  <a:gd name="connsiteX62" fmla="*/ 625351 w 740547"/>
                  <a:gd name="connsiteY62" fmla="*/ 548552 h 743288"/>
                  <a:gd name="connsiteX63" fmla="*/ 619865 w 740547"/>
                  <a:gd name="connsiteY63" fmla="*/ 592437 h 743288"/>
                  <a:gd name="connsiteX64" fmla="*/ 592437 w 740547"/>
                  <a:gd name="connsiteY64" fmla="*/ 619864 h 743288"/>
                  <a:gd name="connsiteX65" fmla="*/ 548553 w 740547"/>
                  <a:gd name="connsiteY65" fmla="*/ 625350 h 743288"/>
                  <a:gd name="connsiteX66" fmla="*/ 515640 w 740547"/>
                  <a:gd name="connsiteY66" fmla="*/ 625350 h 743288"/>
                  <a:gd name="connsiteX67" fmla="*/ 444329 w 740547"/>
                  <a:gd name="connsiteY67" fmla="*/ 655520 h 743288"/>
                  <a:gd name="connsiteX68" fmla="*/ 422385 w 740547"/>
                  <a:gd name="connsiteY68" fmla="*/ 677462 h 743288"/>
                  <a:gd name="connsiteX69" fmla="*/ 386730 w 740547"/>
                  <a:gd name="connsiteY69" fmla="*/ 704890 h 743288"/>
                  <a:gd name="connsiteX70" fmla="*/ 348332 w 740547"/>
                  <a:gd name="connsiteY70" fmla="*/ 704890 h 743288"/>
                  <a:gd name="connsiteX71" fmla="*/ 312674 w 740547"/>
                  <a:gd name="connsiteY71" fmla="*/ 677462 h 743288"/>
                  <a:gd name="connsiteX72" fmla="*/ 290733 w 740547"/>
                  <a:gd name="connsiteY72" fmla="*/ 655520 h 743288"/>
                  <a:gd name="connsiteX73" fmla="*/ 219421 w 740547"/>
                  <a:gd name="connsiteY73" fmla="*/ 625350 h 743288"/>
                  <a:gd name="connsiteX74" fmla="*/ 186508 w 740547"/>
                  <a:gd name="connsiteY74" fmla="*/ 625350 h 743288"/>
                  <a:gd name="connsiteX75" fmla="*/ 142624 w 740547"/>
                  <a:gd name="connsiteY75" fmla="*/ 619864 h 743288"/>
                  <a:gd name="connsiteX76" fmla="*/ 115197 w 740547"/>
                  <a:gd name="connsiteY76" fmla="*/ 592437 h 743288"/>
                  <a:gd name="connsiteX77" fmla="*/ 109711 w 740547"/>
                  <a:gd name="connsiteY77" fmla="*/ 548552 h 743288"/>
                  <a:gd name="connsiteX78" fmla="*/ 109711 w 740547"/>
                  <a:gd name="connsiteY78" fmla="*/ 515639 h 743288"/>
                  <a:gd name="connsiteX79" fmla="*/ 79539 w 740547"/>
                  <a:gd name="connsiteY79" fmla="*/ 444327 h 743288"/>
                  <a:gd name="connsiteX80" fmla="*/ 57597 w 740547"/>
                  <a:gd name="connsiteY80" fmla="*/ 422385 h 743288"/>
                  <a:gd name="connsiteX81" fmla="*/ 30170 w 740547"/>
                  <a:gd name="connsiteY81" fmla="*/ 386729 h 743288"/>
                  <a:gd name="connsiteX82" fmla="*/ 30170 w 740547"/>
                  <a:gd name="connsiteY82" fmla="*/ 351074 h 743288"/>
                  <a:gd name="connsiteX83" fmla="*/ 30170 w 740547"/>
                  <a:gd name="connsiteY83" fmla="*/ 351074 h 74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740547" h="743288">
                    <a:moveTo>
                      <a:pt x="52112" y="458041"/>
                    </a:moveTo>
                    <a:cubicBezTo>
                      <a:pt x="60341" y="485469"/>
                      <a:pt x="71311" y="510154"/>
                      <a:pt x="85025" y="534839"/>
                    </a:cubicBezTo>
                    <a:cubicBezTo>
                      <a:pt x="68569" y="562266"/>
                      <a:pt x="74055" y="595179"/>
                      <a:pt x="95997" y="619864"/>
                    </a:cubicBezTo>
                    <a:lnTo>
                      <a:pt x="123425" y="647292"/>
                    </a:lnTo>
                    <a:cubicBezTo>
                      <a:pt x="145366" y="669234"/>
                      <a:pt x="181022" y="674719"/>
                      <a:pt x="208450" y="658263"/>
                    </a:cubicBezTo>
                    <a:cubicBezTo>
                      <a:pt x="233135" y="671977"/>
                      <a:pt x="257819" y="682948"/>
                      <a:pt x="285247" y="691176"/>
                    </a:cubicBezTo>
                    <a:cubicBezTo>
                      <a:pt x="293476" y="721347"/>
                      <a:pt x="320904" y="743289"/>
                      <a:pt x="351074" y="743289"/>
                    </a:cubicBezTo>
                    <a:lnTo>
                      <a:pt x="389473" y="743289"/>
                    </a:lnTo>
                    <a:cubicBezTo>
                      <a:pt x="422385" y="743289"/>
                      <a:pt x="449813" y="721347"/>
                      <a:pt x="455299" y="691176"/>
                    </a:cubicBezTo>
                    <a:cubicBezTo>
                      <a:pt x="482726" y="682948"/>
                      <a:pt x="507412" y="671977"/>
                      <a:pt x="532096" y="658263"/>
                    </a:cubicBezTo>
                    <a:cubicBezTo>
                      <a:pt x="559524" y="674719"/>
                      <a:pt x="592437" y="669234"/>
                      <a:pt x="617123" y="647292"/>
                    </a:cubicBezTo>
                    <a:lnTo>
                      <a:pt x="644550" y="619864"/>
                    </a:lnTo>
                    <a:cubicBezTo>
                      <a:pt x="666492" y="597922"/>
                      <a:pt x="671978" y="562266"/>
                      <a:pt x="655520" y="534839"/>
                    </a:cubicBezTo>
                    <a:cubicBezTo>
                      <a:pt x="669234" y="510154"/>
                      <a:pt x="680206" y="485469"/>
                      <a:pt x="688434" y="458041"/>
                    </a:cubicBezTo>
                    <a:cubicBezTo>
                      <a:pt x="718605" y="449813"/>
                      <a:pt x="740547" y="425128"/>
                      <a:pt x="740547" y="392215"/>
                    </a:cubicBezTo>
                    <a:lnTo>
                      <a:pt x="740547" y="351074"/>
                    </a:lnTo>
                    <a:cubicBezTo>
                      <a:pt x="740547" y="320903"/>
                      <a:pt x="718605" y="293475"/>
                      <a:pt x="688434" y="285247"/>
                    </a:cubicBezTo>
                    <a:cubicBezTo>
                      <a:pt x="680206" y="257820"/>
                      <a:pt x="669234" y="233135"/>
                      <a:pt x="655520" y="208450"/>
                    </a:cubicBezTo>
                    <a:cubicBezTo>
                      <a:pt x="671978" y="181022"/>
                      <a:pt x="666492" y="148109"/>
                      <a:pt x="644550" y="123424"/>
                    </a:cubicBezTo>
                    <a:lnTo>
                      <a:pt x="617123" y="95997"/>
                    </a:lnTo>
                    <a:cubicBezTo>
                      <a:pt x="595181" y="74054"/>
                      <a:pt x="559524" y="68569"/>
                      <a:pt x="532096" y="85026"/>
                    </a:cubicBezTo>
                    <a:cubicBezTo>
                      <a:pt x="507412" y="71312"/>
                      <a:pt x="482726" y="60341"/>
                      <a:pt x="455299" y="52113"/>
                    </a:cubicBezTo>
                    <a:cubicBezTo>
                      <a:pt x="447071" y="21942"/>
                      <a:pt x="419643" y="0"/>
                      <a:pt x="389473" y="0"/>
                    </a:cubicBezTo>
                    <a:lnTo>
                      <a:pt x="351074" y="0"/>
                    </a:lnTo>
                    <a:cubicBezTo>
                      <a:pt x="318160" y="0"/>
                      <a:pt x="290733" y="21942"/>
                      <a:pt x="285247" y="52113"/>
                    </a:cubicBezTo>
                    <a:cubicBezTo>
                      <a:pt x="257819" y="60341"/>
                      <a:pt x="233135" y="71312"/>
                      <a:pt x="208450" y="85026"/>
                    </a:cubicBezTo>
                    <a:cubicBezTo>
                      <a:pt x="181022" y="68569"/>
                      <a:pt x="148108" y="74054"/>
                      <a:pt x="123425" y="95997"/>
                    </a:cubicBezTo>
                    <a:lnTo>
                      <a:pt x="95997" y="123424"/>
                    </a:lnTo>
                    <a:cubicBezTo>
                      <a:pt x="74055" y="145366"/>
                      <a:pt x="68569" y="181022"/>
                      <a:pt x="85025" y="208450"/>
                    </a:cubicBezTo>
                    <a:cubicBezTo>
                      <a:pt x="71311" y="233135"/>
                      <a:pt x="60341" y="257820"/>
                      <a:pt x="52112" y="285247"/>
                    </a:cubicBezTo>
                    <a:cubicBezTo>
                      <a:pt x="21942" y="293475"/>
                      <a:pt x="0" y="320903"/>
                      <a:pt x="0" y="351074"/>
                    </a:cubicBezTo>
                    <a:lnTo>
                      <a:pt x="0" y="389472"/>
                    </a:lnTo>
                    <a:cubicBezTo>
                      <a:pt x="0" y="422385"/>
                      <a:pt x="21942" y="449813"/>
                      <a:pt x="52112" y="458041"/>
                    </a:cubicBezTo>
                    <a:lnTo>
                      <a:pt x="52112" y="458041"/>
                    </a:lnTo>
                    <a:close/>
                    <a:moveTo>
                      <a:pt x="30170" y="351074"/>
                    </a:moveTo>
                    <a:cubicBezTo>
                      <a:pt x="30170" y="334617"/>
                      <a:pt x="41142" y="318160"/>
                      <a:pt x="57597" y="315418"/>
                    </a:cubicBezTo>
                    <a:cubicBezTo>
                      <a:pt x="68569" y="312675"/>
                      <a:pt x="76797" y="304447"/>
                      <a:pt x="79539" y="293475"/>
                    </a:cubicBezTo>
                    <a:cubicBezTo>
                      <a:pt x="85025" y="268791"/>
                      <a:pt x="95997" y="244106"/>
                      <a:pt x="109711" y="222164"/>
                    </a:cubicBezTo>
                    <a:cubicBezTo>
                      <a:pt x="115197" y="211193"/>
                      <a:pt x="115197" y="200222"/>
                      <a:pt x="109711" y="189251"/>
                    </a:cubicBezTo>
                    <a:cubicBezTo>
                      <a:pt x="101483" y="175537"/>
                      <a:pt x="104225" y="156337"/>
                      <a:pt x="115197" y="145366"/>
                    </a:cubicBezTo>
                    <a:lnTo>
                      <a:pt x="142624" y="117939"/>
                    </a:lnTo>
                    <a:cubicBezTo>
                      <a:pt x="153594" y="106968"/>
                      <a:pt x="172794" y="104225"/>
                      <a:pt x="186508" y="112453"/>
                    </a:cubicBezTo>
                    <a:cubicBezTo>
                      <a:pt x="197480" y="117939"/>
                      <a:pt x="208450" y="117939"/>
                      <a:pt x="219421" y="112453"/>
                    </a:cubicBezTo>
                    <a:cubicBezTo>
                      <a:pt x="241363" y="98739"/>
                      <a:pt x="266049" y="90511"/>
                      <a:pt x="290733" y="82283"/>
                    </a:cubicBezTo>
                    <a:cubicBezTo>
                      <a:pt x="301704" y="79540"/>
                      <a:pt x="309932" y="71312"/>
                      <a:pt x="312674" y="60341"/>
                    </a:cubicBezTo>
                    <a:cubicBezTo>
                      <a:pt x="315418" y="43884"/>
                      <a:pt x="331874" y="32913"/>
                      <a:pt x="348332" y="32913"/>
                    </a:cubicBezTo>
                    <a:lnTo>
                      <a:pt x="386730" y="32913"/>
                    </a:lnTo>
                    <a:cubicBezTo>
                      <a:pt x="403187" y="32913"/>
                      <a:pt x="419643" y="43884"/>
                      <a:pt x="422385" y="60341"/>
                    </a:cubicBezTo>
                    <a:cubicBezTo>
                      <a:pt x="425129" y="71312"/>
                      <a:pt x="433357" y="79540"/>
                      <a:pt x="444329" y="82283"/>
                    </a:cubicBezTo>
                    <a:cubicBezTo>
                      <a:pt x="469013" y="87768"/>
                      <a:pt x="493698" y="98739"/>
                      <a:pt x="515640" y="112453"/>
                    </a:cubicBezTo>
                    <a:cubicBezTo>
                      <a:pt x="526612" y="117939"/>
                      <a:pt x="537582" y="117939"/>
                      <a:pt x="548553" y="112453"/>
                    </a:cubicBezTo>
                    <a:cubicBezTo>
                      <a:pt x="562267" y="104225"/>
                      <a:pt x="581467" y="106968"/>
                      <a:pt x="592437" y="117939"/>
                    </a:cubicBezTo>
                    <a:lnTo>
                      <a:pt x="619865" y="145366"/>
                    </a:lnTo>
                    <a:cubicBezTo>
                      <a:pt x="630837" y="156337"/>
                      <a:pt x="633579" y="175537"/>
                      <a:pt x="625351" y="189251"/>
                    </a:cubicBezTo>
                    <a:cubicBezTo>
                      <a:pt x="619865" y="200222"/>
                      <a:pt x="619865" y="211193"/>
                      <a:pt x="625351" y="222164"/>
                    </a:cubicBezTo>
                    <a:cubicBezTo>
                      <a:pt x="639064" y="244106"/>
                      <a:pt x="647292" y="268791"/>
                      <a:pt x="655520" y="293475"/>
                    </a:cubicBezTo>
                    <a:cubicBezTo>
                      <a:pt x="658264" y="304447"/>
                      <a:pt x="666492" y="312675"/>
                      <a:pt x="677464" y="315418"/>
                    </a:cubicBezTo>
                    <a:cubicBezTo>
                      <a:pt x="693920" y="318160"/>
                      <a:pt x="704892" y="331874"/>
                      <a:pt x="704892" y="348331"/>
                    </a:cubicBezTo>
                    <a:lnTo>
                      <a:pt x="704892" y="389472"/>
                    </a:lnTo>
                    <a:cubicBezTo>
                      <a:pt x="704892" y="405929"/>
                      <a:pt x="693920" y="419643"/>
                      <a:pt x="677464" y="422385"/>
                    </a:cubicBezTo>
                    <a:cubicBezTo>
                      <a:pt x="666492" y="425128"/>
                      <a:pt x="658264" y="433357"/>
                      <a:pt x="655520" y="444327"/>
                    </a:cubicBezTo>
                    <a:cubicBezTo>
                      <a:pt x="650036" y="469012"/>
                      <a:pt x="639064" y="493697"/>
                      <a:pt x="625351" y="515639"/>
                    </a:cubicBezTo>
                    <a:cubicBezTo>
                      <a:pt x="619865" y="526610"/>
                      <a:pt x="619865" y="537581"/>
                      <a:pt x="625351" y="548552"/>
                    </a:cubicBezTo>
                    <a:cubicBezTo>
                      <a:pt x="633579" y="562266"/>
                      <a:pt x="630837" y="581466"/>
                      <a:pt x="619865" y="592437"/>
                    </a:cubicBezTo>
                    <a:lnTo>
                      <a:pt x="592437" y="619864"/>
                    </a:lnTo>
                    <a:cubicBezTo>
                      <a:pt x="581467" y="630835"/>
                      <a:pt x="562267" y="633578"/>
                      <a:pt x="548553" y="625350"/>
                    </a:cubicBezTo>
                    <a:cubicBezTo>
                      <a:pt x="537582" y="619864"/>
                      <a:pt x="526612" y="619864"/>
                      <a:pt x="515640" y="625350"/>
                    </a:cubicBezTo>
                    <a:cubicBezTo>
                      <a:pt x="493698" y="639064"/>
                      <a:pt x="469013" y="647292"/>
                      <a:pt x="444329" y="655520"/>
                    </a:cubicBezTo>
                    <a:cubicBezTo>
                      <a:pt x="433357" y="658263"/>
                      <a:pt x="425129" y="666491"/>
                      <a:pt x="422385" y="677462"/>
                    </a:cubicBezTo>
                    <a:cubicBezTo>
                      <a:pt x="419643" y="693919"/>
                      <a:pt x="403187" y="704890"/>
                      <a:pt x="386730" y="704890"/>
                    </a:cubicBezTo>
                    <a:lnTo>
                      <a:pt x="348332" y="704890"/>
                    </a:lnTo>
                    <a:cubicBezTo>
                      <a:pt x="331874" y="704890"/>
                      <a:pt x="315418" y="693919"/>
                      <a:pt x="312674" y="677462"/>
                    </a:cubicBezTo>
                    <a:cubicBezTo>
                      <a:pt x="309932" y="666491"/>
                      <a:pt x="301704" y="658263"/>
                      <a:pt x="290733" y="655520"/>
                    </a:cubicBezTo>
                    <a:cubicBezTo>
                      <a:pt x="266049" y="650035"/>
                      <a:pt x="241363" y="639064"/>
                      <a:pt x="219421" y="625350"/>
                    </a:cubicBezTo>
                    <a:cubicBezTo>
                      <a:pt x="208450" y="619864"/>
                      <a:pt x="197480" y="619864"/>
                      <a:pt x="186508" y="625350"/>
                    </a:cubicBezTo>
                    <a:cubicBezTo>
                      <a:pt x="172794" y="633578"/>
                      <a:pt x="153594" y="630835"/>
                      <a:pt x="142624" y="619864"/>
                    </a:cubicBezTo>
                    <a:lnTo>
                      <a:pt x="115197" y="592437"/>
                    </a:lnTo>
                    <a:cubicBezTo>
                      <a:pt x="104225" y="581466"/>
                      <a:pt x="101483" y="562266"/>
                      <a:pt x="109711" y="548552"/>
                    </a:cubicBezTo>
                    <a:cubicBezTo>
                      <a:pt x="115197" y="537581"/>
                      <a:pt x="115197" y="526610"/>
                      <a:pt x="109711" y="515639"/>
                    </a:cubicBezTo>
                    <a:cubicBezTo>
                      <a:pt x="95997" y="493697"/>
                      <a:pt x="87769" y="469012"/>
                      <a:pt x="79539" y="444327"/>
                    </a:cubicBezTo>
                    <a:cubicBezTo>
                      <a:pt x="76797" y="433357"/>
                      <a:pt x="68569" y="425128"/>
                      <a:pt x="57597" y="422385"/>
                    </a:cubicBezTo>
                    <a:cubicBezTo>
                      <a:pt x="41142" y="419643"/>
                      <a:pt x="30170" y="403186"/>
                      <a:pt x="30170" y="386729"/>
                    </a:cubicBezTo>
                    <a:lnTo>
                      <a:pt x="30170" y="351074"/>
                    </a:lnTo>
                    <a:lnTo>
                      <a:pt x="30170" y="351074"/>
                    </a:lnTo>
                    <a:close/>
                  </a:path>
                </a:pathLst>
              </a:custGeom>
              <a:grpFill/>
              <a:ln w="27426" cap="flat">
                <a:noFill/>
                <a:prstDash val="solid"/>
                <a:miter/>
              </a:ln>
            </p:spPr>
            <p:txBody>
              <a:bodyPr rtlCol="0" anchor="ctr"/>
              <a:lstStyle/>
              <a:p>
                <a:endParaRPr lang="en-US"/>
              </a:p>
            </p:txBody>
          </p:sp>
          <p:grpSp>
            <p:nvGrpSpPr>
              <p:cNvPr id="121" name="Graphic 3">
                <a:extLst>
                  <a:ext uri="{FF2B5EF4-FFF2-40B4-BE49-F238E27FC236}">
                    <a16:creationId xmlns:a16="http://schemas.microsoft.com/office/drawing/2014/main" id="{1DB273C8-1044-BA5A-9935-B86D48EE3B16}"/>
                  </a:ext>
                </a:extLst>
              </p:cNvPr>
              <p:cNvGrpSpPr/>
              <p:nvPr/>
            </p:nvGrpSpPr>
            <p:grpSpPr>
              <a:xfrm>
                <a:off x="2694219" y="553519"/>
                <a:ext cx="1090872" cy="969628"/>
                <a:chOff x="2694219" y="553519"/>
                <a:chExt cx="1090872" cy="969628"/>
              </a:xfrm>
              <a:grpFill/>
            </p:grpSpPr>
            <p:sp>
              <p:nvSpPr>
                <p:cNvPr id="122" name="Freeform 121">
                  <a:extLst>
                    <a:ext uri="{FF2B5EF4-FFF2-40B4-BE49-F238E27FC236}">
                      <a16:creationId xmlns:a16="http://schemas.microsoft.com/office/drawing/2014/main" id="{5314A3A1-BBB1-44E8-458D-0AAF452A7EA5}"/>
                    </a:ext>
                  </a:extLst>
                </p:cNvPr>
                <p:cNvSpPr/>
                <p:nvPr/>
              </p:nvSpPr>
              <p:spPr>
                <a:xfrm>
                  <a:off x="2992431" y="553519"/>
                  <a:ext cx="499183" cy="496439"/>
                </a:xfrm>
                <a:custGeom>
                  <a:avLst/>
                  <a:gdLst>
                    <a:gd name="connsiteX0" fmla="*/ 35657 w 499183"/>
                    <a:gd name="connsiteY0" fmla="*/ 375758 h 496439"/>
                    <a:gd name="connsiteX1" fmla="*/ 249593 w 499183"/>
                    <a:gd name="connsiteY1" fmla="*/ 496440 h 496439"/>
                    <a:gd name="connsiteX2" fmla="*/ 463528 w 499183"/>
                    <a:gd name="connsiteY2" fmla="*/ 375758 h 496439"/>
                    <a:gd name="connsiteX3" fmla="*/ 463528 w 499183"/>
                    <a:gd name="connsiteY3" fmla="*/ 375758 h 496439"/>
                    <a:gd name="connsiteX4" fmla="*/ 499184 w 499183"/>
                    <a:gd name="connsiteY4" fmla="*/ 249591 h 496439"/>
                    <a:gd name="connsiteX5" fmla="*/ 249593 w 499183"/>
                    <a:gd name="connsiteY5" fmla="*/ 0 h 496439"/>
                    <a:gd name="connsiteX6" fmla="*/ 106969 w 499183"/>
                    <a:gd name="connsiteY6" fmla="*/ 43884 h 496439"/>
                    <a:gd name="connsiteX7" fmla="*/ 104227 w 499183"/>
                    <a:gd name="connsiteY7" fmla="*/ 65826 h 496439"/>
                    <a:gd name="connsiteX8" fmla="*/ 126168 w 499183"/>
                    <a:gd name="connsiteY8" fmla="*/ 68569 h 496439"/>
                    <a:gd name="connsiteX9" fmla="*/ 249593 w 499183"/>
                    <a:gd name="connsiteY9" fmla="*/ 30170 h 496439"/>
                    <a:gd name="connsiteX10" fmla="*/ 466270 w 499183"/>
                    <a:gd name="connsiteY10" fmla="*/ 246849 h 496439"/>
                    <a:gd name="connsiteX11" fmla="*/ 444329 w 499183"/>
                    <a:gd name="connsiteY11" fmla="*/ 340103 h 496439"/>
                    <a:gd name="connsiteX12" fmla="*/ 414159 w 499183"/>
                    <a:gd name="connsiteY12" fmla="*/ 323646 h 496439"/>
                    <a:gd name="connsiteX13" fmla="*/ 430615 w 499183"/>
                    <a:gd name="connsiteY13" fmla="*/ 277019 h 496439"/>
                    <a:gd name="connsiteX14" fmla="*/ 356560 w 499183"/>
                    <a:gd name="connsiteY14" fmla="*/ 202964 h 496439"/>
                    <a:gd name="connsiteX15" fmla="*/ 348332 w 499183"/>
                    <a:gd name="connsiteY15" fmla="*/ 202964 h 496439"/>
                    <a:gd name="connsiteX16" fmla="*/ 307190 w 499183"/>
                    <a:gd name="connsiteY16" fmla="*/ 175537 h 496439"/>
                    <a:gd name="connsiteX17" fmla="*/ 323648 w 499183"/>
                    <a:gd name="connsiteY17" fmla="*/ 128910 h 496439"/>
                    <a:gd name="connsiteX18" fmla="*/ 249593 w 499183"/>
                    <a:gd name="connsiteY18" fmla="*/ 54855 h 496439"/>
                    <a:gd name="connsiteX19" fmla="*/ 175538 w 499183"/>
                    <a:gd name="connsiteY19" fmla="*/ 128910 h 496439"/>
                    <a:gd name="connsiteX20" fmla="*/ 191994 w 499183"/>
                    <a:gd name="connsiteY20" fmla="*/ 175537 h 496439"/>
                    <a:gd name="connsiteX21" fmla="*/ 150852 w 499183"/>
                    <a:gd name="connsiteY21" fmla="*/ 202964 h 496439"/>
                    <a:gd name="connsiteX22" fmla="*/ 142624 w 499183"/>
                    <a:gd name="connsiteY22" fmla="*/ 202964 h 496439"/>
                    <a:gd name="connsiteX23" fmla="*/ 68569 w 499183"/>
                    <a:gd name="connsiteY23" fmla="*/ 277019 h 496439"/>
                    <a:gd name="connsiteX24" fmla="*/ 85027 w 499183"/>
                    <a:gd name="connsiteY24" fmla="*/ 323646 h 496439"/>
                    <a:gd name="connsiteX25" fmla="*/ 54855 w 499183"/>
                    <a:gd name="connsiteY25" fmla="*/ 340103 h 496439"/>
                    <a:gd name="connsiteX26" fmla="*/ 32914 w 499183"/>
                    <a:gd name="connsiteY26" fmla="*/ 246849 h 496439"/>
                    <a:gd name="connsiteX27" fmla="*/ 74055 w 499183"/>
                    <a:gd name="connsiteY27" fmla="*/ 117939 h 496439"/>
                    <a:gd name="connsiteX28" fmla="*/ 71313 w 499183"/>
                    <a:gd name="connsiteY28" fmla="*/ 95997 h 496439"/>
                    <a:gd name="connsiteX29" fmla="*/ 49371 w 499183"/>
                    <a:gd name="connsiteY29" fmla="*/ 98739 h 496439"/>
                    <a:gd name="connsiteX30" fmla="*/ 0 w 499183"/>
                    <a:gd name="connsiteY30" fmla="*/ 246849 h 496439"/>
                    <a:gd name="connsiteX31" fmla="*/ 35657 w 499183"/>
                    <a:gd name="connsiteY31" fmla="*/ 375758 h 496439"/>
                    <a:gd name="connsiteX32" fmla="*/ 35657 w 499183"/>
                    <a:gd name="connsiteY32" fmla="*/ 375758 h 496439"/>
                    <a:gd name="connsiteX33" fmla="*/ 35657 w 499183"/>
                    <a:gd name="connsiteY33" fmla="*/ 375758 h 496439"/>
                    <a:gd name="connsiteX34" fmla="*/ 263307 w 499183"/>
                    <a:gd name="connsiteY34" fmla="*/ 463527 h 496439"/>
                    <a:gd name="connsiteX35" fmla="*/ 263307 w 499183"/>
                    <a:gd name="connsiteY35" fmla="*/ 416900 h 496439"/>
                    <a:gd name="connsiteX36" fmla="*/ 329132 w 499183"/>
                    <a:gd name="connsiteY36" fmla="*/ 351074 h 496439"/>
                    <a:gd name="connsiteX37" fmla="*/ 383987 w 499183"/>
                    <a:gd name="connsiteY37" fmla="*/ 351074 h 496439"/>
                    <a:gd name="connsiteX38" fmla="*/ 427873 w 499183"/>
                    <a:gd name="connsiteY38" fmla="*/ 367530 h 496439"/>
                    <a:gd name="connsiteX39" fmla="*/ 263307 w 499183"/>
                    <a:gd name="connsiteY39" fmla="*/ 463527 h 496439"/>
                    <a:gd name="connsiteX40" fmla="*/ 263307 w 499183"/>
                    <a:gd name="connsiteY40" fmla="*/ 463527 h 496439"/>
                    <a:gd name="connsiteX41" fmla="*/ 397701 w 499183"/>
                    <a:gd name="connsiteY41" fmla="*/ 279762 h 496439"/>
                    <a:gd name="connsiteX42" fmla="*/ 364789 w 499183"/>
                    <a:gd name="connsiteY42" fmla="*/ 320903 h 496439"/>
                    <a:gd name="connsiteX43" fmla="*/ 345590 w 499183"/>
                    <a:gd name="connsiteY43" fmla="*/ 320903 h 496439"/>
                    <a:gd name="connsiteX44" fmla="*/ 312676 w 499183"/>
                    <a:gd name="connsiteY44" fmla="*/ 279762 h 496439"/>
                    <a:gd name="connsiteX45" fmla="*/ 356560 w 499183"/>
                    <a:gd name="connsiteY45" fmla="*/ 235878 h 496439"/>
                    <a:gd name="connsiteX46" fmla="*/ 397701 w 499183"/>
                    <a:gd name="connsiteY46" fmla="*/ 279762 h 496439"/>
                    <a:gd name="connsiteX47" fmla="*/ 397701 w 499183"/>
                    <a:gd name="connsiteY47" fmla="*/ 279762 h 496439"/>
                    <a:gd name="connsiteX48" fmla="*/ 246849 w 499183"/>
                    <a:gd name="connsiteY48" fmla="*/ 87768 h 496439"/>
                    <a:gd name="connsiteX49" fmla="*/ 290734 w 499183"/>
                    <a:gd name="connsiteY49" fmla="*/ 131653 h 496439"/>
                    <a:gd name="connsiteX50" fmla="*/ 257821 w 499183"/>
                    <a:gd name="connsiteY50" fmla="*/ 172794 h 496439"/>
                    <a:gd name="connsiteX51" fmla="*/ 238621 w 499183"/>
                    <a:gd name="connsiteY51" fmla="*/ 172794 h 496439"/>
                    <a:gd name="connsiteX52" fmla="*/ 205708 w 499183"/>
                    <a:gd name="connsiteY52" fmla="*/ 131653 h 496439"/>
                    <a:gd name="connsiteX53" fmla="*/ 246849 w 499183"/>
                    <a:gd name="connsiteY53" fmla="*/ 87768 h 496439"/>
                    <a:gd name="connsiteX54" fmla="*/ 246849 w 499183"/>
                    <a:gd name="connsiteY54" fmla="*/ 87768 h 496439"/>
                    <a:gd name="connsiteX55" fmla="*/ 219421 w 499183"/>
                    <a:gd name="connsiteY55" fmla="*/ 205707 h 496439"/>
                    <a:gd name="connsiteX56" fmla="*/ 274277 w 499183"/>
                    <a:gd name="connsiteY56" fmla="*/ 205707 h 496439"/>
                    <a:gd name="connsiteX57" fmla="*/ 312676 w 499183"/>
                    <a:gd name="connsiteY57" fmla="*/ 219421 h 496439"/>
                    <a:gd name="connsiteX58" fmla="*/ 279763 w 499183"/>
                    <a:gd name="connsiteY58" fmla="*/ 279762 h 496439"/>
                    <a:gd name="connsiteX59" fmla="*/ 296220 w 499183"/>
                    <a:gd name="connsiteY59" fmla="*/ 326389 h 496439"/>
                    <a:gd name="connsiteX60" fmla="*/ 246849 w 499183"/>
                    <a:gd name="connsiteY60" fmla="*/ 364787 h 496439"/>
                    <a:gd name="connsiteX61" fmla="*/ 197480 w 499183"/>
                    <a:gd name="connsiteY61" fmla="*/ 326389 h 496439"/>
                    <a:gd name="connsiteX62" fmla="*/ 213937 w 499183"/>
                    <a:gd name="connsiteY62" fmla="*/ 279762 h 496439"/>
                    <a:gd name="connsiteX63" fmla="*/ 181024 w 499183"/>
                    <a:gd name="connsiteY63" fmla="*/ 219421 h 496439"/>
                    <a:gd name="connsiteX64" fmla="*/ 219421 w 499183"/>
                    <a:gd name="connsiteY64" fmla="*/ 205707 h 496439"/>
                    <a:gd name="connsiteX65" fmla="*/ 219421 w 499183"/>
                    <a:gd name="connsiteY65" fmla="*/ 205707 h 496439"/>
                    <a:gd name="connsiteX66" fmla="*/ 139882 w 499183"/>
                    <a:gd name="connsiteY66" fmla="*/ 235878 h 496439"/>
                    <a:gd name="connsiteX67" fmla="*/ 183766 w 499183"/>
                    <a:gd name="connsiteY67" fmla="*/ 279762 h 496439"/>
                    <a:gd name="connsiteX68" fmla="*/ 150852 w 499183"/>
                    <a:gd name="connsiteY68" fmla="*/ 320903 h 496439"/>
                    <a:gd name="connsiteX69" fmla="*/ 131654 w 499183"/>
                    <a:gd name="connsiteY69" fmla="*/ 320903 h 496439"/>
                    <a:gd name="connsiteX70" fmla="*/ 98741 w 499183"/>
                    <a:gd name="connsiteY70" fmla="*/ 279762 h 496439"/>
                    <a:gd name="connsiteX71" fmla="*/ 139882 w 499183"/>
                    <a:gd name="connsiteY71" fmla="*/ 235878 h 496439"/>
                    <a:gd name="connsiteX72" fmla="*/ 139882 w 499183"/>
                    <a:gd name="connsiteY72" fmla="*/ 235878 h 496439"/>
                    <a:gd name="connsiteX73" fmla="*/ 112454 w 499183"/>
                    <a:gd name="connsiteY73" fmla="*/ 351074 h 496439"/>
                    <a:gd name="connsiteX74" fmla="*/ 167310 w 499183"/>
                    <a:gd name="connsiteY74" fmla="*/ 351074 h 496439"/>
                    <a:gd name="connsiteX75" fmla="*/ 233135 w 499183"/>
                    <a:gd name="connsiteY75" fmla="*/ 416900 h 496439"/>
                    <a:gd name="connsiteX76" fmla="*/ 233135 w 499183"/>
                    <a:gd name="connsiteY76" fmla="*/ 463527 h 496439"/>
                    <a:gd name="connsiteX77" fmla="*/ 68569 w 499183"/>
                    <a:gd name="connsiteY77" fmla="*/ 370273 h 496439"/>
                    <a:gd name="connsiteX78" fmla="*/ 112454 w 499183"/>
                    <a:gd name="connsiteY78" fmla="*/ 351074 h 496439"/>
                    <a:gd name="connsiteX79" fmla="*/ 112454 w 499183"/>
                    <a:gd name="connsiteY79" fmla="*/ 351074 h 49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99183" h="496439">
                      <a:moveTo>
                        <a:pt x="35657" y="375758"/>
                      </a:moveTo>
                      <a:cubicBezTo>
                        <a:pt x="79541" y="449813"/>
                        <a:pt x="159082" y="496440"/>
                        <a:pt x="249593" y="496440"/>
                      </a:cubicBezTo>
                      <a:cubicBezTo>
                        <a:pt x="337362" y="496440"/>
                        <a:pt x="416901" y="449813"/>
                        <a:pt x="463528" y="375758"/>
                      </a:cubicBezTo>
                      <a:cubicBezTo>
                        <a:pt x="463528" y="375758"/>
                        <a:pt x="463528" y="375758"/>
                        <a:pt x="463528" y="375758"/>
                      </a:cubicBezTo>
                      <a:cubicBezTo>
                        <a:pt x="485470" y="337360"/>
                        <a:pt x="499184" y="296218"/>
                        <a:pt x="499184" y="249591"/>
                      </a:cubicBezTo>
                      <a:cubicBezTo>
                        <a:pt x="499184" y="112453"/>
                        <a:pt x="386731" y="0"/>
                        <a:pt x="249593" y="0"/>
                      </a:cubicBezTo>
                      <a:cubicBezTo>
                        <a:pt x="197480" y="0"/>
                        <a:pt x="148110" y="16457"/>
                        <a:pt x="106969" y="43884"/>
                      </a:cubicBezTo>
                      <a:cubicBezTo>
                        <a:pt x="98741" y="49370"/>
                        <a:pt x="98741" y="57598"/>
                        <a:pt x="104227" y="65826"/>
                      </a:cubicBezTo>
                      <a:cubicBezTo>
                        <a:pt x="109711" y="74054"/>
                        <a:pt x="117940" y="74054"/>
                        <a:pt x="126168" y="68569"/>
                      </a:cubicBezTo>
                      <a:cubicBezTo>
                        <a:pt x="161824" y="43884"/>
                        <a:pt x="205708" y="30170"/>
                        <a:pt x="249593" y="30170"/>
                      </a:cubicBezTo>
                      <a:cubicBezTo>
                        <a:pt x="370274" y="30170"/>
                        <a:pt x="466270" y="128910"/>
                        <a:pt x="466270" y="246849"/>
                      </a:cubicBezTo>
                      <a:cubicBezTo>
                        <a:pt x="466270" y="279762"/>
                        <a:pt x="458042" y="312675"/>
                        <a:pt x="444329" y="340103"/>
                      </a:cubicBezTo>
                      <a:cubicBezTo>
                        <a:pt x="436101" y="331874"/>
                        <a:pt x="425129" y="326389"/>
                        <a:pt x="414159" y="323646"/>
                      </a:cubicBezTo>
                      <a:cubicBezTo>
                        <a:pt x="425129" y="309932"/>
                        <a:pt x="430615" y="293475"/>
                        <a:pt x="430615" y="277019"/>
                      </a:cubicBezTo>
                      <a:cubicBezTo>
                        <a:pt x="430615" y="235878"/>
                        <a:pt x="397701" y="202964"/>
                        <a:pt x="356560" y="202964"/>
                      </a:cubicBezTo>
                      <a:cubicBezTo>
                        <a:pt x="353818" y="202964"/>
                        <a:pt x="351076" y="202964"/>
                        <a:pt x="348332" y="202964"/>
                      </a:cubicBezTo>
                      <a:cubicBezTo>
                        <a:pt x="337362" y="189251"/>
                        <a:pt x="323648" y="181022"/>
                        <a:pt x="307190" y="175537"/>
                      </a:cubicBezTo>
                      <a:cubicBezTo>
                        <a:pt x="318162" y="161823"/>
                        <a:pt x="323648" y="145366"/>
                        <a:pt x="323648" y="128910"/>
                      </a:cubicBezTo>
                      <a:cubicBezTo>
                        <a:pt x="323648" y="87768"/>
                        <a:pt x="290734" y="54855"/>
                        <a:pt x="249593" y="54855"/>
                      </a:cubicBezTo>
                      <a:cubicBezTo>
                        <a:pt x="208451" y="54855"/>
                        <a:pt x="175538" y="87768"/>
                        <a:pt x="175538" y="128910"/>
                      </a:cubicBezTo>
                      <a:cubicBezTo>
                        <a:pt x="175538" y="145366"/>
                        <a:pt x="181024" y="161823"/>
                        <a:pt x="191994" y="175537"/>
                      </a:cubicBezTo>
                      <a:cubicBezTo>
                        <a:pt x="175538" y="181022"/>
                        <a:pt x="161824" y="189251"/>
                        <a:pt x="150852" y="202964"/>
                      </a:cubicBezTo>
                      <a:cubicBezTo>
                        <a:pt x="148110" y="202964"/>
                        <a:pt x="145368" y="202964"/>
                        <a:pt x="142624" y="202964"/>
                      </a:cubicBezTo>
                      <a:cubicBezTo>
                        <a:pt x="101483" y="202964"/>
                        <a:pt x="68569" y="235878"/>
                        <a:pt x="68569" y="277019"/>
                      </a:cubicBezTo>
                      <a:cubicBezTo>
                        <a:pt x="68569" y="293475"/>
                        <a:pt x="74055" y="309932"/>
                        <a:pt x="85027" y="323646"/>
                      </a:cubicBezTo>
                      <a:cubicBezTo>
                        <a:pt x="74055" y="326389"/>
                        <a:pt x="65827" y="331874"/>
                        <a:pt x="54855" y="340103"/>
                      </a:cubicBezTo>
                      <a:cubicBezTo>
                        <a:pt x="41142" y="312675"/>
                        <a:pt x="32914" y="279762"/>
                        <a:pt x="32914" y="246849"/>
                      </a:cubicBezTo>
                      <a:cubicBezTo>
                        <a:pt x="32914" y="200222"/>
                        <a:pt x="46627" y="156337"/>
                        <a:pt x="74055" y="117939"/>
                      </a:cubicBezTo>
                      <a:cubicBezTo>
                        <a:pt x="79541" y="109710"/>
                        <a:pt x="76799" y="101482"/>
                        <a:pt x="71313" y="95997"/>
                      </a:cubicBezTo>
                      <a:cubicBezTo>
                        <a:pt x="63085" y="90511"/>
                        <a:pt x="54855" y="93254"/>
                        <a:pt x="49371" y="98739"/>
                      </a:cubicBezTo>
                      <a:cubicBezTo>
                        <a:pt x="16458" y="142624"/>
                        <a:pt x="0" y="191993"/>
                        <a:pt x="0" y="246849"/>
                      </a:cubicBezTo>
                      <a:cubicBezTo>
                        <a:pt x="0" y="293475"/>
                        <a:pt x="10972" y="337360"/>
                        <a:pt x="35657" y="375758"/>
                      </a:cubicBezTo>
                      <a:cubicBezTo>
                        <a:pt x="35657" y="375758"/>
                        <a:pt x="35657" y="375758"/>
                        <a:pt x="35657" y="375758"/>
                      </a:cubicBezTo>
                      <a:lnTo>
                        <a:pt x="35657" y="375758"/>
                      </a:lnTo>
                      <a:close/>
                      <a:moveTo>
                        <a:pt x="263307" y="463527"/>
                      </a:moveTo>
                      <a:lnTo>
                        <a:pt x="263307" y="416900"/>
                      </a:lnTo>
                      <a:cubicBezTo>
                        <a:pt x="263307" y="381244"/>
                        <a:pt x="293476" y="351074"/>
                        <a:pt x="329132" y="351074"/>
                      </a:cubicBezTo>
                      <a:lnTo>
                        <a:pt x="383987" y="351074"/>
                      </a:lnTo>
                      <a:cubicBezTo>
                        <a:pt x="400445" y="351074"/>
                        <a:pt x="416901" y="356559"/>
                        <a:pt x="427873" y="367530"/>
                      </a:cubicBezTo>
                      <a:cubicBezTo>
                        <a:pt x="392217" y="422385"/>
                        <a:pt x="331876" y="458041"/>
                        <a:pt x="263307" y="463527"/>
                      </a:cubicBezTo>
                      <a:lnTo>
                        <a:pt x="263307" y="463527"/>
                      </a:lnTo>
                      <a:close/>
                      <a:moveTo>
                        <a:pt x="397701" y="279762"/>
                      </a:moveTo>
                      <a:cubicBezTo>
                        <a:pt x="397701" y="298961"/>
                        <a:pt x="383987" y="315418"/>
                        <a:pt x="364789" y="320903"/>
                      </a:cubicBezTo>
                      <a:lnTo>
                        <a:pt x="345590" y="320903"/>
                      </a:lnTo>
                      <a:cubicBezTo>
                        <a:pt x="326390" y="315418"/>
                        <a:pt x="312676" y="298961"/>
                        <a:pt x="312676" y="279762"/>
                      </a:cubicBezTo>
                      <a:cubicBezTo>
                        <a:pt x="312676" y="255077"/>
                        <a:pt x="331876" y="235878"/>
                        <a:pt x="356560" y="235878"/>
                      </a:cubicBezTo>
                      <a:cubicBezTo>
                        <a:pt x="378503" y="235878"/>
                        <a:pt x="397701" y="255077"/>
                        <a:pt x="397701" y="279762"/>
                      </a:cubicBezTo>
                      <a:lnTo>
                        <a:pt x="397701" y="279762"/>
                      </a:lnTo>
                      <a:close/>
                      <a:moveTo>
                        <a:pt x="246849" y="87768"/>
                      </a:moveTo>
                      <a:cubicBezTo>
                        <a:pt x="271535" y="87768"/>
                        <a:pt x="290734" y="106968"/>
                        <a:pt x="290734" y="131653"/>
                      </a:cubicBezTo>
                      <a:cubicBezTo>
                        <a:pt x="290734" y="150852"/>
                        <a:pt x="277021" y="167308"/>
                        <a:pt x="257821" y="172794"/>
                      </a:cubicBezTo>
                      <a:lnTo>
                        <a:pt x="238621" y="172794"/>
                      </a:lnTo>
                      <a:cubicBezTo>
                        <a:pt x="219421" y="167308"/>
                        <a:pt x="205708" y="150852"/>
                        <a:pt x="205708" y="131653"/>
                      </a:cubicBezTo>
                      <a:cubicBezTo>
                        <a:pt x="205708" y="106968"/>
                        <a:pt x="224907" y="87768"/>
                        <a:pt x="246849" y="87768"/>
                      </a:cubicBezTo>
                      <a:lnTo>
                        <a:pt x="246849" y="87768"/>
                      </a:lnTo>
                      <a:close/>
                      <a:moveTo>
                        <a:pt x="219421" y="205707"/>
                      </a:moveTo>
                      <a:lnTo>
                        <a:pt x="274277" y="205707"/>
                      </a:lnTo>
                      <a:cubicBezTo>
                        <a:pt x="287991" y="205707"/>
                        <a:pt x="301704" y="211193"/>
                        <a:pt x="312676" y="219421"/>
                      </a:cubicBezTo>
                      <a:cubicBezTo>
                        <a:pt x="293476" y="233135"/>
                        <a:pt x="279763" y="255077"/>
                        <a:pt x="279763" y="279762"/>
                      </a:cubicBezTo>
                      <a:cubicBezTo>
                        <a:pt x="279763" y="296218"/>
                        <a:pt x="285248" y="312675"/>
                        <a:pt x="296220" y="326389"/>
                      </a:cubicBezTo>
                      <a:cubicBezTo>
                        <a:pt x="274277" y="334617"/>
                        <a:pt x="257821" y="348331"/>
                        <a:pt x="246849" y="364787"/>
                      </a:cubicBezTo>
                      <a:cubicBezTo>
                        <a:pt x="235879" y="345588"/>
                        <a:pt x="216679" y="331874"/>
                        <a:pt x="197480" y="326389"/>
                      </a:cubicBezTo>
                      <a:cubicBezTo>
                        <a:pt x="208451" y="312675"/>
                        <a:pt x="213937" y="296218"/>
                        <a:pt x="213937" y="279762"/>
                      </a:cubicBezTo>
                      <a:cubicBezTo>
                        <a:pt x="213937" y="255077"/>
                        <a:pt x="200223" y="230392"/>
                        <a:pt x="181024" y="219421"/>
                      </a:cubicBezTo>
                      <a:cubicBezTo>
                        <a:pt x="191994" y="208450"/>
                        <a:pt x="205708" y="205707"/>
                        <a:pt x="219421" y="205707"/>
                      </a:cubicBezTo>
                      <a:lnTo>
                        <a:pt x="219421" y="205707"/>
                      </a:lnTo>
                      <a:close/>
                      <a:moveTo>
                        <a:pt x="139882" y="235878"/>
                      </a:moveTo>
                      <a:cubicBezTo>
                        <a:pt x="164566" y="235878"/>
                        <a:pt x="183766" y="255077"/>
                        <a:pt x="183766" y="279762"/>
                      </a:cubicBezTo>
                      <a:cubicBezTo>
                        <a:pt x="183766" y="298961"/>
                        <a:pt x="170052" y="315418"/>
                        <a:pt x="150852" y="320903"/>
                      </a:cubicBezTo>
                      <a:lnTo>
                        <a:pt x="131654" y="320903"/>
                      </a:lnTo>
                      <a:cubicBezTo>
                        <a:pt x="112454" y="315418"/>
                        <a:pt x="98741" y="298961"/>
                        <a:pt x="98741" y="279762"/>
                      </a:cubicBezTo>
                      <a:cubicBezTo>
                        <a:pt x="95997" y="255077"/>
                        <a:pt x="115197" y="235878"/>
                        <a:pt x="139882" y="235878"/>
                      </a:cubicBezTo>
                      <a:lnTo>
                        <a:pt x="139882" y="235878"/>
                      </a:lnTo>
                      <a:close/>
                      <a:moveTo>
                        <a:pt x="112454" y="351074"/>
                      </a:moveTo>
                      <a:cubicBezTo>
                        <a:pt x="112454" y="351074"/>
                        <a:pt x="167310" y="351074"/>
                        <a:pt x="167310" y="351074"/>
                      </a:cubicBezTo>
                      <a:cubicBezTo>
                        <a:pt x="202965" y="351074"/>
                        <a:pt x="233135" y="381244"/>
                        <a:pt x="233135" y="416900"/>
                      </a:cubicBezTo>
                      <a:lnTo>
                        <a:pt x="233135" y="463527"/>
                      </a:lnTo>
                      <a:cubicBezTo>
                        <a:pt x="164566" y="458041"/>
                        <a:pt x="106969" y="422385"/>
                        <a:pt x="68569" y="370273"/>
                      </a:cubicBezTo>
                      <a:cubicBezTo>
                        <a:pt x="79541" y="359302"/>
                        <a:pt x="95997" y="351074"/>
                        <a:pt x="112454" y="351074"/>
                      </a:cubicBezTo>
                      <a:lnTo>
                        <a:pt x="112454" y="351074"/>
                      </a:lnTo>
                      <a:close/>
                    </a:path>
                  </a:pathLst>
                </a:custGeom>
                <a:grpFill/>
                <a:ln w="27426"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593211EA-1153-067A-3EE0-A08A721E8C62}"/>
                    </a:ext>
                  </a:extLst>
                </p:cNvPr>
                <p:cNvSpPr/>
                <p:nvPr/>
              </p:nvSpPr>
              <p:spPr>
                <a:xfrm>
                  <a:off x="2694219" y="1044474"/>
                  <a:ext cx="1090872" cy="478673"/>
                </a:xfrm>
                <a:custGeom>
                  <a:avLst/>
                  <a:gdLst>
                    <a:gd name="connsiteX0" fmla="*/ 1038759 w 1090872"/>
                    <a:gd name="connsiteY0" fmla="*/ 0 h 478673"/>
                    <a:gd name="connsiteX1" fmla="*/ 978420 w 1090872"/>
                    <a:gd name="connsiteY1" fmla="*/ 0 h 478673"/>
                    <a:gd name="connsiteX2" fmla="*/ 926306 w 1090872"/>
                    <a:gd name="connsiteY2" fmla="*/ 52113 h 478673"/>
                    <a:gd name="connsiteX3" fmla="*/ 926306 w 1090872"/>
                    <a:gd name="connsiteY3" fmla="*/ 74054 h 478673"/>
                    <a:gd name="connsiteX4" fmla="*/ 896137 w 1090872"/>
                    <a:gd name="connsiteY4" fmla="*/ 74054 h 478673"/>
                    <a:gd name="connsiteX5" fmla="*/ 706885 w 1090872"/>
                    <a:gd name="connsiteY5" fmla="*/ 126167 h 478673"/>
                    <a:gd name="connsiteX6" fmla="*/ 446322 w 1090872"/>
                    <a:gd name="connsiteY6" fmla="*/ 191993 h 478673"/>
                    <a:gd name="connsiteX7" fmla="*/ 353067 w 1090872"/>
                    <a:gd name="connsiteY7" fmla="*/ 285247 h 478673"/>
                    <a:gd name="connsiteX8" fmla="*/ 309184 w 1090872"/>
                    <a:gd name="connsiteY8" fmla="*/ 285247 h 478673"/>
                    <a:gd name="connsiteX9" fmla="*/ 270784 w 1090872"/>
                    <a:gd name="connsiteY9" fmla="*/ 274276 h 478673"/>
                    <a:gd name="connsiteX10" fmla="*/ 111704 w 1090872"/>
                    <a:gd name="connsiteY10" fmla="*/ 164566 h 478673"/>
                    <a:gd name="connsiteX11" fmla="*/ 18451 w 1090872"/>
                    <a:gd name="connsiteY11" fmla="*/ 175537 h 478673"/>
                    <a:gd name="connsiteX12" fmla="*/ 29421 w 1090872"/>
                    <a:gd name="connsiteY12" fmla="*/ 279762 h 478673"/>
                    <a:gd name="connsiteX13" fmla="*/ 396953 w 1090872"/>
                    <a:gd name="connsiteY13" fmla="*/ 471755 h 478673"/>
                    <a:gd name="connsiteX14" fmla="*/ 778196 w 1090872"/>
                    <a:gd name="connsiteY14" fmla="*/ 452556 h 478673"/>
                    <a:gd name="connsiteX15" fmla="*/ 778196 w 1090872"/>
                    <a:gd name="connsiteY15" fmla="*/ 452556 h 478673"/>
                    <a:gd name="connsiteX16" fmla="*/ 926306 w 1090872"/>
                    <a:gd name="connsiteY16" fmla="*/ 408672 h 478673"/>
                    <a:gd name="connsiteX17" fmla="*/ 978420 w 1090872"/>
                    <a:gd name="connsiteY17" fmla="*/ 455298 h 478673"/>
                    <a:gd name="connsiteX18" fmla="*/ 1038759 w 1090872"/>
                    <a:gd name="connsiteY18" fmla="*/ 455298 h 478673"/>
                    <a:gd name="connsiteX19" fmla="*/ 1090873 w 1090872"/>
                    <a:gd name="connsiteY19" fmla="*/ 403186 h 478673"/>
                    <a:gd name="connsiteX20" fmla="*/ 1090873 w 1090872"/>
                    <a:gd name="connsiteY20" fmla="*/ 52113 h 478673"/>
                    <a:gd name="connsiteX21" fmla="*/ 1038759 w 1090872"/>
                    <a:gd name="connsiteY21" fmla="*/ 0 h 478673"/>
                    <a:gd name="connsiteX22" fmla="*/ 1038759 w 1090872"/>
                    <a:gd name="connsiteY22" fmla="*/ 0 h 478673"/>
                    <a:gd name="connsiteX23" fmla="*/ 1057959 w 1090872"/>
                    <a:gd name="connsiteY23" fmla="*/ 400443 h 478673"/>
                    <a:gd name="connsiteX24" fmla="*/ 1038759 w 1090872"/>
                    <a:gd name="connsiteY24" fmla="*/ 419643 h 478673"/>
                    <a:gd name="connsiteX25" fmla="*/ 978420 w 1090872"/>
                    <a:gd name="connsiteY25" fmla="*/ 419643 h 478673"/>
                    <a:gd name="connsiteX26" fmla="*/ 959220 w 1090872"/>
                    <a:gd name="connsiteY26" fmla="*/ 400443 h 478673"/>
                    <a:gd name="connsiteX27" fmla="*/ 959220 w 1090872"/>
                    <a:gd name="connsiteY27" fmla="*/ 383987 h 478673"/>
                    <a:gd name="connsiteX28" fmla="*/ 959220 w 1090872"/>
                    <a:gd name="connsiteY28" fmla="*/ 383987 h 478673"/>
                    <a:gd name="connsiteX29" fmla="*/ 959220 w 1090872"/>
                    <a:gd name="connsiteY29" fmla="*/ 216678 h 478673"/>
                    <a:gd name="connsiteX30" fmla="*/ 942762 w 1090872"/>
                    <a:gd name="connsiteY30" fmla="*/ 200222 h 478673"/>
                    <a:gd name="connsiteX31" fmla="*/ 926306 w 1090872"/>
                    <a:gd name="connsiteY31" fmla="*/ 216678 h 478673"/>
                    <a:gd name="connsiteX32" fmla="*/ 926306 w 1090872"/>
                    <a:gd name="connsiteY32" fmla="*/ 373016 h 478673"/>
                    <a:gd name="connsiteX33" fmla="*/ 769968 w 1090872"/>
                    <a:gd name="connsiteY33" fmla="*/ 419643 h 478673"/>
                    <a:gd name="connsiteX34" fmla="*/ 399695 w 1090872"/>
                    <a:gd name="connsiteY34" fmla="*/ 436099 h 478673"/>
                    <a:gd name="connsiteX35" fmla="*/ 51363 w 1090872"/>
                    <a:gd name="connsiteY35" fmla="*/ 252334 h 478673"/>
                    <a:gd name="connsiteX36" fmla="*/ 45879 w 1090872"/>
                    <a:gd name="connsiteY36" fmla="*/ 194736 h 478673"/>
                    <a:gd name="connsiteX37" fmla="*/ 97990 w 1090872"/>
                    <a:gd name="connsiteY37" fmla="*/ 189251 h 478673"/>
                    <a:gd name="connsiteX38" fmla="*/ 257071 w 1090872"/>
                    <a:gd name="connsiteY38" fmla="*/ 298961 h 478673"/>
                    <a:gd name="connsiteX39" fmla="*/ 311926 w 1090872"/>
                    <a:gd name="connsiteY39" fmla="*/ 315418 h 478673"/>
                    <a:gd name="connsiteX40" fmla="*/ 690429 w 1090872"/>
                    <a:gd name="connsiteY40" fmla="*/ 315418 h 478673"/>
                    <a:gd name="connsiteX41" fmla="*/ 690429 w 1090872"/>
                    <a:gd name="connsiteY41" fmla="*/ 315418 h 478673"/>
                    <a:gd name="connsiteX42" fmla="*/ 745284 w 1090872"/>
                    <a:gd name="connsiteY42" fmla="*/ 252334 h 478673"/>
                    <a:gd name="connsiteX43" fmla="*/ 728827 w 1090872"/>
                    <a:gd name="connsiteY43" fmla="*/ 238620 h 478673"/>
                    <a:gd name="connsiteX44" fmla="*/ 715113 w 1090872"/>
                    <a:gd name="connsiteY44" fmla="*/ 255077 h 478673"/>
                    <a:gd name="connsiteX45" fmla="*/ 690429 w 1090872"/>
                    <a:gd name="connsiteY45" fmla="*/ 285247 h 478673"/>
                    <a:gd name="connsiteX46" fmla="*/ 388725 w 1090872"/>
                    <a:gd name="connsiteY46" fmla="*/ 285247 h 478673"/>
                    <a:gd name="connsiteX47" fmla="*/ 454550 w 1090872"/>
                    <a:gd name="connsiteY47" fmla="*/ 224906 h 478673"/>
                    <a:gd name="connsiteX48" fmla="*/ 454550 w 1090872"/>
                    <a:gd name="connsiteY48" fmla="*/ 224906 h 478673"/>
                    <a:gd name="connsiteX49" fmla="*/ 726085 w 1090872"/>
                    <a:gd name="connsiteY49" fmla="*/ 153595 h 478673"/>
                    <a:gd name="connsiteX50" fmla="*/ 898879 w 1090872"/>
                    <a:gd name="connsiteY50" fmla="*/ 106968 h 478673"/>
                    <a:gd name="connsiteX51" fmla="*/ 929049 w 1090872"/>
                    <a:gd name="connsiteY51" fmla="*/ 106968 h 478673"/>
                    <a:gd name="connsiteX52" fmla="*/ 929049 w 1090872"/>
                    <a:gd name="connsiteY52" fmla="*/ 142624 h 478673"/>
                    <a:gd name="connsiteX53" fmla="*/ 945506 w 1090872"/>
                    <a:gd name="connsiteY53" fmla="*/ 159080 h 478673"/>
                    <a:gd name="connsiteX54" fmla="*/ 961962 w 1090872"/>
                    <a:gd name="connsiteY54" fmla="*/ 142624 h 478673"/>
                    <a:gd name="connsiteX55" fmla="*/ 961962 w 1090872"/>
                    <a:gd name="connsiteY55" fmla="*/ 54855 h 478673"/>
                    <a:gd name="connsiteX56" fmla="*/ 981162 w 1090872"/>
                    <a:gd name="connsiteY56" fmla="*/ 35656 h 478673"/>
                    <a:gd name="connsiteX57" fmla="*/ 1041503 w 1090872"/>
                    <a:gd name="connsiteY57" fmla="*/ 35656 h 478673"/>
                    <a:gd name="connsiteX58" fmla="*/ 1060703 w 1090872"/>
                    <a:gd name="connsiteY58" fmla="*/ 54855 h 478673"/>
                    <a:gd name="connsiteX59" fmla="*/ 1057959 w 1090872"/>
                    <a:gd name="connsiteY59" fmla="*/ 400443 h 478673"/>
                    <a:gd name="connsiteX60" fmla="*/ 1057959 w 1090872"/>
                    <a:gd name="connsiteY60" fmla="*/ 400443 h 47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90872" h="478673">
                      <a:moveTo>
                        <a:pt x="1038759" y="0"/>
                      </a:moveTo>
                      <a:lnTo>
                        <a:pt x="978420" y="0"/>
                      </a:lnTo>
                      <a:cubicBezTo>
                        <a:pt x="950992" y="0"/>
                        <a:pt x="926306" y="21942"/>
                        <a:pt x="926306" y="52113"/>
                      </a:cubicBezTo>
                      <a:lnTo>
                        <a:pt x="926306" y="74054"/>
                      </a:lnTo>
                      <a:lnTo>
                        <a:pt x="896137" y="74054"/>
                      </a:lnTo>
                      <a:cubicBezTo>
                        <a:pt x="830310" y="74054"/>
                        <a:pt x="764482" y="90511"/>
                        <a:pt x="706885" y="126167"/>
                      </a:cubicBezTo>
                      <a:cubicBezTo>
                        <a:pt x="627344" y="172794"/>
                        <a:pt x="577975" y="167308"/>
                        <a:pt x="446322" y="191993"/>
                      </a:cubicBezTo>
                      <a:cubicBezTo>
                        <a:pt x="396953" y="200222"/>
                        <a:pt x="358553" y="235878"/>
                        <a:pt x="353067" y="285247"/>
                      </a:cubicBezTo>
                      <a:lnTo>
                        <a:pt x="309184" y="285247"/>
                      </a:lnTo>
                      <a:cubicBezTo>
                        <a:pt x="295470" y="285247"/>
                        <a:pt x="281756" y="282504"/>
                        <a:pt x="270784" y="274276"/>
                      </a:cubicBezTo>
                      <a:lnTo>
                        <a:pt x="111704" y="164566"/>
                      </a:lnTo>
                      <a:cubicBezTo>
                        <a:pt x="81534" y="145366"/>
                        <a:pt x="43135" y="148109"/>
                        <a:pt x="18451" y="175537"/>
                      </a:cubicBezTo>
                      <a:cubicBezTo>
                        <a:pt x="-8977" y="205707"/>
                        <a:pt x="-6234" y="255077"/>
                        <a:pt x="29421" y="279762"/>
                      </a:cubicBezTo>
                      <a:cubicBezTo>
                        <a:pt x="152846" y="359302"/>
                        <a:pt x="226901" y="463527"/>
                        <a:pt x="396953" y="471755"/>
                      </a:cubicBezTo>
                      <a:cubicBezTo>
                        <a:pt x="490206" y="471755"/>
                        <a:pt x="619116" y="496440"/>
                        <a:pt x="778196" y="452556"/>
                      </a:cubicBezTo>
                      <a:cubicBezTo>
                        <a:pt x="778196" y="452556"/>
                        <a:pt x="778196" y="452556"/>
                        <a:pt x="778196" y="452556"/>
                      </a:cubicBezTo>
                      <a:lnTo>
                        <a:pt x="926306" y="408672"/>
                      </a:lnTo>
                      <a:cubicBezTo>
                        <a:pt x="929049" y="436099"/>
                        <a:pt x="950992" y="455298"/>
                        <a:pt x="978420" y="455298"/>
                      </a:cubicBezTo>
                      <a:lnTo>
                        <a:pt x="1038759" y="455298"/>
                      </a:lnTo>
                      <a:cubicBezTo>
                        <a:pt x="1066187" y="455298"/>
                        <a:pt x="1090873" y="433356"/>
                        <a:pt x="1090873" y="403186"/>
                      </a:cubicBezTo>
                      <a:lnTo>
                        <a:pt x="1090873" y="52113"/>
                      </a:lnTo>
                      <a:cubicBezTo>
                        <a:pt x="1090873" y="24685"/>
                        <a:pt x="1066187" y="0"/>
                        <a:pt x="1038759" y="0"/>
                      </a:cubicBezTo>
                      <a:lnTo>
                        <a:pt x="1038759" y="0"/>
                      </a:lnTo>
                      <a:close/>
                      <a:moveTo>
                        <a:pt x="1057959" y="400443"/>
                      </a:moveTo>
                      <a:cubicBezTo>
                        <a:pt x="1057959" y="411414"/>
                        <a:pt x="1049731" y="419643"/>
                        <a:pt x="1038759" y="419643"/>
                      </a:cubicBezTo>
                      <a:lnTo>
                        <a:pt x="978420" y="419643"/>
                      </a:lnTo>
                      <a:cubicBezTo>
                        <a:pt x="967448" y="419643"/>
                        <a:pt x="959220" y="411414"/>
                        <a:pt x="959220" y="400443"/>
                      </a:cubicBezTo>
                      <a:lnTo>
                        <a:pt x="959220" y="383987"/>
                      </a:lnTo>
                      <a:cubicBezTo>
                        <a:pt x="959220" y="383987"/>
                        <a:pt x="959220" y="383987"/>
                        <a:pt x="959220" y="383987"/>
                      </a:cubicBezTo>
                      <a:lnTo>
                        <a:pt x="959220" y="216678"/>
                      </a:lnTo>
                      <a:cubicBezTo>
                        <a:pt x="959220" y="208450"/>
                        <a:pt x="950992" y="200222"/>
                        <a:pt x="942762" y="200222"/>
                      </a:cubicBezTo>
                      <a:cubicBezTo>
                        <a:pt x="934534" y="200222"/>
                        <a:pt x="926306" y="208450"/>
                        <a:pt x="926306" y="216678"/>
                      </a:cubicBezTo>
                      <a:lnTo>
                        <a:pt x="926306" y="373016"/>
                      </a:lnTo>
                      <a:lnTo>
                        <a:pt x="769968" y="419643"/>
                      </a:lnTo>
                      <a:cubicBezTo>
                        <a:pt x="616374" y="463527"/>
                        <a:pt x="495692" y="438842"/>
                        <a:pt x="399695" y="436099"/>
                      </a:cubicBezTo>
                      <a:cubicBezTo>
                        <a:pt x="243357" y="427871"/>
                        <a:pt x="174787" y="331874"/>
                        <a:pt x="51363" y="252334"/>
                      </a:cubicBezTo>
                      <a:cubicBezTo>
                        <a:pt x="32165" y="238620"/>
                        <a:pt x="29421" y="211193"/>
                        <a:pt x="45879" y="194736"/>
                      </a:cubicBezTo>
                      <a:cubicBezTo>
                        <a:pt x="59593" y="181022"/>
                        <a:pt x="81534" y="178280"/>
                        <a:pt x="97990" y="189251"/>
                      </a:cubicBezTo>
                      <a:lnTo>
                        <a:pt x="257071" y="298961"/>
                      </a:lnTo>
                      <a:cubicBezTo>
                        <a:pt x="273528" y="309932"/>
                        <a:pt x="292728" y="315418"/>
                        <a:pt x="311926" y="315418"/>
                      </a:cubicBezTo>
                      <a:cubicBezTo>
                        <a:pt x="726085" y="315418"/>
                        <a:pt x="687685" y="315418"/>
                        <a:pt x="690429" y="315418"/>
                      </a:cubicBezTo>
                      <a:cubicBezTo>
                        <a:pt x="690429" y="315418"/>
                        <a:pt x="690429" y="315418"/>
                        <a:pt x="690429" y="315418"/>
                      </a:cubicBezTo>
                      <a:cubicBezTo>
                        <a:pt x="720599" y="315418"/>
                        <a:pt x="748027" y="285247"/>
                        <a:pt x="745284" y="252334"/>
                      </a:cubicBezTo>
                      <a:cubicBezTo>
                        <a:pt x="745284" y="244106"/>
                        <a:pt x="737055" y="235878"/>
                        <a:pt x="728827" y="238620"/>
                      </a:cubicBezTo>
                      <a:cubicBezTo>
                        <a:pt x="720599" y="238620"/>
                        <a:pt x="712371" y="246849"/>
                        <a:pt x="715113" y="255077"/>
                      </a:cubicBezTo>
                      <a:cubicBezTo>
                        <a:pt x="715113" y="268791"/>
                        <a:pt x="706885" y="282504"/>
                        <a:pt x="690429" y="285247"/>
                      </a:cubicBezTo>
                      <a:lnTo>
                        <a:pt x="388725" y="285247"/>
                      </a:lnTo>
                      <a:cubicBezTo>
                        <a:pt x="394209" y="252334"/>
                        <a:pt x="421637" y="227649"/>
                        <a:pt x="454550" y="224906"/>
                      </a:cubicBezTo>
                      <a:cubicBezTo>
                        <a:pt x="454550" y="224906"/>
                        <a:pt x="454550" y="224906"/>
                        <a:pt x="454550" y="224906"/>
                      </a:cubicBezTo>
                      <a:cubicBezTo>
                        <a:pt x="575233" y="200222"/>
                        <a:pt x="638316" y="205707"/>
                        <a:pt x="726085" y="153595"/>
                      </a:cubicBezTo>
                      <a:cubicBezTo>
                        <a:pt x="778196" y="123424"/>
                        <a:pt x="838538" y="106968"/>
                        <a:pt x="898879" y="106968"/>
                      </a:cubicBezTo>
                      <a:lnTo>
                        <a:pt x="929049" y="106968"/>
                      </a:lnTo>
                      <a:lnTo>
                        <a:pt x="929049" y="142624"/>
                      </a:lnTo>
                      <a:cubicBezTo>
                        <a:pt x="929049" y="150852"/>
                        <a:pt x="937278" y="159080"/>
                        <a:pt x="945506" y="159080"/>
                      </a:cubicBezTo>
                      <a:cubicBezTo>
                        <a:pt x="953734" y="159080"/>
                        <a:pt x="961962" y="150852"/>
                        <a:pt x="961962" y="142624"/>
                      </a:cubicBezTo>
                      <a:lnTo>
                        <a:pt x="961962" y="54855"/>
                      </a:lnTo>
                      <a:cubicBezTo>
                        <a:pt x="961962" y="43884"/>
                        <a:pt x="970190" y="35656"/>
                        <a:pt x="981162" y="35656"/>
                      </a:cubicBezTo>
                      <a:lnTo>
                        <a:pt x="1041503" y="35656"/>
                      </a:lnTo>
                      <a:cubicBezTo>
                        <a:pt x="1052473" y="35656"/>
                        <a:pt x="1060703" y="43884"/>
                        <a:pt x="1060703" y="54855"/>
                      </a:cubicBezTo>
                      <a:lnTo>
                        <a:pt x="1057959" y="400443"/>
                      </a:lnTo>
                      <a:lnTo>
                        <a:pt x="1057959" y="400443"/>
                      </a:lnTo>
                      <a:close/>
                    </a:path>
                  </a:pathLst>
                </a:custGeom>
                <a:grpFill/>
                <a:ln w="27426" cap="flat">
                  <a:noFill/>
                  <a:prstDash val="solid"/>
                  <a:miter/>
                </a:ln>
              </p:spPr>
              <p:txBody>
                <a:bodyPr rtlCol="0" anchor="ctr"/>
                <a:lstStyle/>
                <a:p>
                  <a:endParaRPr lang="en-US"/>
                </a:p>
              </p:txBody>
            </p:sp>
          </p:grpSp>
        </p:grpSp>
      </p:grpSp>
      <p:grpSp>
        <p:nvGrpSpPr>
          <p:cNvPr id="151" name="Graphic 3">
            <a:extLst>
              <a:ext uri="{FF2B5EF4-FFF2-40B4-BE49-F238E27FC236}">
                <a16:creationId xmlns:a16="http://schemas.microsoft.com/office/drawing/2014/main" id="{D5DB6E08-5586-23E2-F76F-FA4C66279833}"/>
              </a:ext>
            </a:extLst>
          </p:cNvPr>
          <p:cNvGrpSpPr/>
          <p:nvPr/>
        </p:nvGrpSpPr>
        <p:grpSpPr>
          <a:xfrm>
            <a:off x="3461400" y="3959681"/>
            <a:ext cx="696146" cy="507126"/>
            <a:chOff x="2616673" y="2155292"/>
            <a:chExt cx="1242473" cy="905111"/>
          </a:xfrm>
          <a:solidFill>
            <a:srgbClr val="262626"/>
          </a:solidFill>
        </p:grpSpPr>
        <p:sp>
          <p:nvSpPr>
            <p:cNvPr id="152" name="Freeform 151">
              <a:extLst>
                <a:ext uri="{FF2B5EF4-FFF2-40B4-BE49-F238E27FC236}">
                  <a16:creationId xmlns:a16="http://schemas.microsoft.com/office/drawing/2014/main" id="{DB6B3EB6-26A7-32AC-04FA-AFFBC9AF2918}"/>
                </a:ext>
              </a:extLst>
            </p:cNvPr>
            <p:cNvSpPr/>
            <p:nvPr/>
          </p:nvSpPr>
          <p:spPr>
            <a:xfrm>
              <a:off x="2655071" y="2371971"/>
              <a:ext cx="52113" cy="252334"/>
            </a:xfrm>
            <a:custGeom>
              <a:avLst/>
              <a:gdLst>
                <a:gd name="connsiteX0" fmla="*/ 52113 w 52113"/>
                <a:gd name="connsiteY0" fmla="*/ 238620 h 252334"/>
                <a:gd name="connsiteX1" fmla="*/ 38399 w 52113"/>
                <a:gd name="connsiteY1" fmla="*/ 252334 h 252334"/>
                <a:gd name="connsiteX2" fmla="*/ 13714 w 52113"/>
                <a:gd name="connsiteY2" fmla="*/ 252334 h 252334"/>
                <a:gd name="connsiteX3" fmla="*/ 0 w 52113"/>
                <a:gd name="connsiteY3" fmla="*/ 238620 h 252334"/>
                <a:gd name="connsiteX4" fmla="*/ 0 w 52113"/>
                <a:gd name="connsiteY4" fmla="*/ 238620 h 252334"/>
                <a:gd name="connsiteX5" fmla="*/ 0 w 52113"/>
                <a:gd name="connsiteY5" fmla="*/ 235877 h 252334"/>
                <a:gd name="connsiteX6" fmla="*/ 0 w 52113"/>
                <a:gd name="connsiteY6" fmla="*/ 13714 h 252334"/>
                <a:gd name="connsiteX7" fmla="*/ 13714 w 52113"/>
                <a:gd name="connsiteY7" fmla="*/ 0 h 252334"/>
                <a:gd name="connsiteX8" fmla="*/ 38399 w 52113"/>
                <a:gd name="connsiteY8" fmla="*/ 0 h 252334"/>
                <a:gd name="connsiteX9" fmla="*/ 52113 w 52113"/>
                <a:gd name="connsiteY9" fmla="*/ 13714 h 252334"/>
                <a:gd name="connsiteX10" fmla="*/ 52113 w 52113"/>
                <a:gd name="connsiteY10" fmla="*/ 238620 h 25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13" h="252334">
                  <a:moveTo>
                    <a:pt x="52113" y="238620"/>
                  </a:moveTo>
                  <a:cubicBezTo>
                    <a:pt x="52113" y="246849"/>
                    <a:pt x="46627" y="252334"/>
                    <a:pt x="38399" y="252334"/>
                  </a:cubicBezTo>
                  <a:lnTo>
                    <a:pt x="13714" y="252334"/>
                  </a:lnTo>
                  <a:cubicBezTo>
                    <a:pt x="5486" y="252334"/>
                    <a:pt x="0" y="246849"/>
                    <a:pt x="0" y="238620"/>
                  </a:cubicBezTo>
                  <a:cubicBezTo>
                    <a:pt x="0" y="238620"/>
                    <a:pt x="0" y="238620"/>
                    <a:pt x="0" y="238620"/>
                  </a:cubicBezTo>
                  <a:cubicBezTo>
                    <a:pt x="0" y="238620"/>
                    <a:pt x="0" y="238620"/>
                    <a:pt x="0" y="235877"/>
                  </a:cubicBezTo>
                  <a:lnTo>
                    <a:pt x="0" y="13714"/>
                  </a:lnTo>
                  <a:cubicBezTo>
                    <a:pt x="0" y="5485"/>
                    <a:pt x="5486" y="0"/>
                    <a:pt x="13714" y="0"/>
                  </a:cubicBezTo>
                  <a:lnTo>
                    <a:pt x="38399" y="0"/>
                  </a:lnTo>
                  <a:cubicBezTo>
                    <a:pt x="46627" y="0"/>
                    <a:pt x="52113" y="5485"/>
                    <a:pt x="52113" y="13714"/>
                  </a:cubicBezTo>
                  <a:lnTo>
                    <a:pt x="52113" y="238620"/>
                  </a:lnTo>
                  <a:close/>
                </a:path>
              </a:pathLst>
            </a:custGeom>
            <a:solidFill>
              <a:srgbClr val="EA0E8B"/>
            </a:solidFill>
            <a:ln w="27426"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F8992CD5-0326-3548-CF28-384840AD3652}"/>
                </a:ext>
              </a:extLst>
            </p:cNvPr>
            <p:cNvSpPr/>
            <p:nvPr/>
          </p:nvSpPr>
          <p:spPr>
            <a:xfrm>
              <a:off x="3763150" y="2720302"/>
              <a:ext cx="52111" cy="252334"/>
            </a:xfrm>
            <a:custGeom>
              <a:avLst/>
              <a:gdLst>
                <a:gd name="connsiteX0" fmla="*/ 52112 w 52111"/>
                <a:gd name="connsiteY0" fmla="*/ 238620 h 252334"/>
                <a:gd name="connsiteX1" fmla="*/ 38398 w 52111"/>
                <a:gd name="connsiteY1" fmla="*/ 252334 h 252334"/>
                <a:gd name="connsiteX2" fmla="*/ 13714 w 52111"/>
                <a:gd name="connsiteY2" fmla="*/ 252334 h 252334"/>
                <a:gd name="connsiteX3" fmla="*/ 0 w 52111"/>
                <a:gd name="connsiteY3" fmla="*/ 238620 h 252334"/>
                <a:gd name="connsiteX4" fmla="*/ 0 w 52111"/>
                <a:gd name="connsiteY4" fmla="*/ 238620 h 252334"/>
                <a:gd name="connsiteX5" fmla="*/ 0 w 52111"/>
                <a:gd name="connsiteY5" fmla="*/ 235878 h 252334"/>
                <a:gd name="connsiteX6" fmla="*/ 0 w 52111"/>
                <a:gd name="connsiteY6" fmla="*/ 13714 h 252334"/>
                <a:gd name="connsiteX7" fmla="*/ 13714 w 52111"/>
                <a:gd name="connsiteY7" fmla="*/ 0 h 252334"/>
                <a:gd name="connsiteX8" fmla="*/ 38398 w 52111"/>
                <a:gd name="connsiteY8" fmla="*/ 0 h 252334"/>
                <a:gd name="connsiteX9" fmla="*/ 52112 w 52111"/>
                <a:gd name="connsiteY9" fmla="*/ 13714 h 252334"/>
                <a:gd name="connsiteX10" fmla="*/ 52112 w 52111"/>
                <a:gd name="connsiteY10" fmla="*/ 238620 h 25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11" h="252334">
                  <a:moveTo>
                    <a:pt x="52112" y="238620"/>
                  </a:moveTo>
                  <a:cubicBezTo>
                    <a:pt x="52112" y="246849"/>
                    <a:pt x="46627" y="252334"/>
                    <a:pt x="38398" y="252334"/>
                  </a:cubicBezTo>
                  <a:lnTo>
                    <a:pt x="13714" y="252334"/>
                  </a:lnTo>
                  <a:cubicBezTo>
                    <a:pt x="5486" y="252334"/>
                    <a:pt x="0" y="246849"/>
                    <a:pt x="0" y="238620"/>
                  </a:cubicBezTo>
                  <a:cubicBezTo>
                    <a:pt x="0" y="238620"/>
                    <a:pt x="0" y="238620"/>
                    <a:pt x="0" y="238620"/>
                  </a:cubicBezTo>
                  <a:cubicBezTo>
                    <a:pt x="0" y="238620"/>
                    <a:pt x="0" y="238620"/>
                    <a:pt x="0" y="235878"/>
                  </a:cubicBezTo>
                  <a:lnTo>
                    <a:pt x="0" y="13714"/>
                  </a:lnTo>
                  <a:cubicBezTo>
                    <a:pt x="0" y="5485"/>
                    <a:pt x="5486" y="0"/>
                    <a:pt x="13714" y="0"/>
                  </a:cubicBezTo>
                  <a:lnTo>
                    <a:pt x="38398" y="0"/>
                  </a:lnTo>
                  <a:cubicBezTo>
                    <a:pt x="46627" y="0"/>
                    <a:pt x="52112" y="5485"/>
                    <a:pt x="52112" y="13714"/>
                  </a:cubicBezTo>
                  <a:lnTo>
                    <a:pt x="52112" y="238620"/>
                  </a:lnTo>
                  <a:close/>
                </a:path>
              </a:pathLst>
            </a:custGeom>
            <a:solidFill>
              <a:srgbClr val="EA0E8B"/>
            </a:solidFill>
            <a:ln w="27426"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CBD4C283-6C0A-872A-F531-35FC14E7C4F4}"/>
                </a:ext>
              </a:extLst>
            </p:cNvPr>
            <p:cNvSpPr/>
            <p:nvPr/>
          </p:nvSpPr>
          <p:spPr>
            <a:xfrm>
              <a:off x="3406590" y="2215633"/>
              <a:ext cx="109710" cy="109710"/>
            </a:xfrm>
            <a:custGeom>
              <a:avLst/>
              <a:gdLst>
                <a:gd name="connsiteX0" fmla="*/ 0 w 109710"/>
                <a:gd name="connsiteY0" fmla="*/ 74054 h 109710"/>
                <a:gd name="connsiteX1" fmla="*/ 0 w 109710"/>
                <a:gd name="connsiteY1" fmla="*/ 0 h 109710"/>
                <a:gd name="connsiteX2" fmla="*/ 109711 w 109710"/>
                <a:gd name="connsiteY2" fmla="*/ 109710 h 109710"/>
                <a:gd name="connsiteX3" fmla="*/ 35656 w 109710"/>
                <a:gd name="connsiteY3" fmla="*/ 109710 h 109710"/>
                <a:gd name="connsiteX4" fmla="*/ 0 w 109710"/>
                <a:gd name="connsiteY4" fmla="*/ 74054 h 109710"/>
                <a:gd name="connsiteX5" fmla="*/ 0 w 109710"/>
                <a:gd name="connsiteY5" fmla="*/ 74054 h 10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10" h="109710">
                  <a:moveTo>
                    <a:pt x="0" y="74054"/>
                  </a:moveTo>
                  <a:lnTo>
                    <a:pt x="0" y="0"/>
                  </a:lnTo>
                  <a:cubicBezTo>
                    <a:pt x="16456" y="16456"/>
                    <a:pt x="93253" y="93254"/>
                    <a:pt x="109711" y="109710"/>
                  </a:cubicBezTo>
                  <a:lnTo>
                    <a:pt x="35656" y="109710"/>
                  </a:lnTo>
                  <a:cubicBezTo>
                    <a:pt x="16456" y="109710"/>
                    <a:pt x="0" y="93254"/>
                    <a:pt x="0" y="74054"/>
                  </a:cubicBezTo>
                  <a:lnTo>
                    <a:pt x="0" y="74054"/>
                  </a:lnTo>
                  <a:close/>
                </a:path>
              </a:pathLst>
            </a:custGeom>
            <a:solidFill>
              <a:srgbClr val="EA0E8B"/>
            </a:solidFill>
            <a:ln w="27426" cap="flat">
              <a:noFill/>
              <a:prstDash val="solid"/>
              <a:miter/>
            </a:ln>
          </p:spPr>
          <p:txBody>
            <a:bodyPr rtlCol="0" anchor="ctr"/>
            <a:lstStyle/>
            <a:p>
              <a:endParaRPr lang="en-US"/>
            </a:p>
          </p:txBody>
        </p:sp>
        <p:grpSp>
          <p:nvGrpSpPr>
            <p:cNvPr id="155" name="Graphic 3">
              <a:extLst>
                <a:ext uri="{FF2B5EF4-FFF2-40B4-BE49-F238E27FC236}">
                  <a16:creationId xmlns:a16="http://schemas.microsoft.com/office/drawing/2014/main" id="{B0840B40-6523-5263-AE06-955154E8F868}"/>
                </a:ext>
              </a:extLst>
            </p:cNvPr>
            <p:cNvGrpSpPr/>
            <p:nvPr/>
          </p:nvGrpSpPr>
          <p:grpSpPr>
            <a:xfrm>
              <a:off x="2616673" y="2155292"/>
              <a:ext cx="1242473" cy="905111"/>
              <a:chOff x="2616673" y="2155292"/>
              <a:chExt cx="1242473" cy="905111"/>
            </a:xfrm>
            <a:grpFill/>
          </p:grpSpPr>
          <p:sp>
            <p:nvSpPr>
              <p:cNvPr id="156" name="Freeform 155">
                <a:extLst>
                  <a:ext uri="{FF2B5EF4-FFF2-40B4-BE49-F238E27FC236}">
                    <a16:creationId xmlns:a16="http://schemas.microsoft.com/office/drawing/2014/main" id="{E45946EE-B2BD-7759-6646-0E85226C6D24}"/>
                  </a:ext>
                </a:extLst>
              </p:cNvPr>
              <p:cNvSpPr/>
              <p:nvPr/>
            </p:nvSpPr>
            <p:spPr>
              <a:xfrm>
                <a:off x="2992431" y="2805327"/>
                <a:ext cx="200223" cy="38398"/>
              </a:xfrm>
              <a:custGeom>
                <a:avLst/>
                <a:gdLst>
                  <a:gd name="connsiteX0" fmla="*/ 181024 w 200223"/>
                  <a:gd name="connsiteY0" fmla="*/ 0 h 38398"/>
                  <a:gd name="connsiteX1" fmla="*/ 19200 w 200223"/>
                  <a:gd name="connsiteY1" fmla="*/ 0 h 38398"/>
                  <a:gd name="connsiteX2" fmla="*/ 0 w 200223"/>
                  <a:gd name="connsiteY2" fmla="*/ 19199 h 38398"/>
                  <a:gd name="connsiteX3" fmla="*/ 19200 w 200223"/>
                  <a:gd name="connsiteY3" fmla="*/ 38399 h 38398"/>
                  <a:gd name="connsiteX4" fmla="*/ 181024 w 200223"/>
                  <a:gd name="connsiteY4" fmla="*/ 38399 h 38398"/>
                  <a:gd name="connsiteX5" fmla="*/ 200223 w 200223"/>
                  <a:gd name="connsiteY5" fmla="*/ 19199 h 38398"/>
                  <a:gd name="connsiteX6" fmla="*/ 181024 w 200223"/>
                  <a:gd name="connsiteY6" fmla="*/ 0 h 38398"/>
                  <a:gd name="connsiteX7" fmla="*/ 181024 w 200223"/>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223" h="38398">
                    <a:moveTo>
                      <a:pt x="181024" y="0"/>
                    </a:moveTo>
                    <a:lnTo>
                      <a:pt x="19200" y="0"/>
                    </a:lnTo>
                    <a:cubicBezTo>
                      <a:pt x="8230" y="0"/>
                      <a:pt x="0" y="8228"/>
                      <a:pt x="0" y="19199"/>
                    </a:cubicBezTo>
                    <a:cubicBezTo>
                      <a:pt x="0" y="30170"/>
                      <a:pt x="8230" y="38399"/>
                      <a:pt x="19200" y="38399"/>
                    </a:cubicBezTo>
                    <a:lnTo>
                      <a:pt x="181024" y="38399"/>
                    </a:lnTo>
                    <a:cubicBezTo>
                      <a:pt x="191994" y="38399"/>
                      <a:pt x="200223" y="30170"/>
                      <a:pt x="200223" y="19199"/>
                    </a:cubicBezTo>
                    <a:cubicBezTo>
                      <a:pt x="197480" y="8228"/>
                      <a:pt x="189252" y="0"/>
                      <a:pt x="181024" y="0"/>
                    </a:cubicBezTo>
                    <a:lnTo>
                      <a:pt x="181024" y="0"/>
                    </a:lnTo>
                    <a:close/>
                  </a:path>
                </a:pathLst>
              </a:custGeom>
              <a:grpFill/>
              <a:ln w="27426"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4279A361-A9C1-2018-A11D-306E48453D31}"/>
                  </a:ext>
                </a:extLst>
              </p:cNvPr>
              <p:cNvSpPr/>
              <p:nvPr/>
            </p:nvSpPr>
            <p:spPr>
              <a:xfrm>
                <a:off x="2992431" y="2882124"/>
                <a:ext cx="200223" cy="38398"/>
              </a:xfrm>
              <a:custGeom>
                <a:avLst/>
                <a:gdLst>
                  <a:gd name="connsiteX0" fmla="*/ 181024 w 200223"/>
                  <a:gd name="connsiteY0" fmla="*/ 0 h 38398"/>
                  <a:gd name="connsiteX1" fmla="*/ 19200 w 200223"/>
                  <a:gd name="connsiteY1" fmla="*/ 0 h 38398"/>
                  <a:gd name="connsiteX2" fmla="*/ 0 w 200223"/>
                  <a:gd name="connsiteY2" fmla="*/ 19200 h 38398"/>
                  <a:gd name="connsiteX3" fmla="*/ 19200 w 200223"/>
                  <a:gd name="connsiteY3" fmla="*/ 38399 h 38398"/>
                  <a:gd name="connsiteX4" fmla="*/ 181024 w 200223"/>
                  <a:gd name="connsiteY4" fmla="*/ 38399 h 38398"/>
                  <a:gd name="connsiteX5" fmla="*/ 200223 w 200223"/>
                  <a:gd name="connsiteY5" fmla="*/ 19200 h 38398"/>
                  <a:gd name="connsiteX6" fmla="*/ 181024 w 200223"/>
                  <a:gd name="connsiteY6" fmla="*/ 0 h 38398"/>
                  <a:gd name="connsiteX7" fmla="*/ 181024 w 200223"/>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223" h="38398">
                    <a:moveTo>
                      <a:pt x="181024" y="0"/>
                    </a:moveTo>
                    <a:lnTo>
                      <a:pt x="19200" y="0"/>
                    </a:lnTo>
                    <a:cubicBezTo>
                      <a:pt x="8230" y="0"/>
                      <a:pt x="0" y="8228"/>
                      <a:pt x="0" y="19200"/>
                    </a:cubicBezTo>
                    <a:cubicBezTo>
                      <a:pt x="0" y="30171"/>
                      <a:pt x="8230" y="38399"/>
                      <a:pt x="19200" y="38399"/>
                    </a:cubicBezTo>
                    <a:lnTo>
                      <a:pt x="181024" y="38399"/>
                    </a:lnTo>
                    <a:cubicBezTo>
                      <a:pt x="191994" y="38399"/>
                      <a:pt x="200223" y="30171"/>
                      <a:pt x="200223" y="19200"/>
                    </a:cubicBezTo>
                    <a:cubicBezTo>
                      <a:pt x="197480" y="8228"/>
                      <a:pt x="189252" y="0"/>
                      <a:pt x="181024" y="0"/>
                    </a:cubicBezTo>
                    <a:lnTo>
                      <a:pt x="181024" y="0"/>
                    </a:lnTo>
                    <a:close/>
                  </a:path>
                </a:pathLst>
              </a:custGeom>
              <a:grpFill/>
              <a:ln w="27426"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26A2D232-FA0F-1ADE-8B8D-9696810BD3EC}"/>
                  </a:ext>
                </a:extLst>
              </p:cNvPr>
              <p:cNvSpPr/>
              <p:nvPr/>
            </p:nvSpPr>
            <p:spPr>
              <a:xfrm>
                <a:off x="2616673" y="2155292"/>
                <a:ext cx="1242473" cy="905111"/>
              </a:xfrm>
              <a:custGeom>
                <a:avLst/>
                <a:gdLst>
                  <a:gd name="connsiteX0" fmla="*/ 1184874 w 1242473"/>
                  <a:gd name="connsiteY0" fmla="*/ 532096 h 905111"/>
                  <a:gd name="connsiteX1" fmla="*/ 1160190 w 1242473"/>
                  <a:gd name="connsiteY1" fmla="*/ 532096 h 905111"/>
                  <a:gd name="connsiteX2" fmla="*/ 1116305 w 1242473"/>
                  <a:gd name="connsiteY2" fmla="*/ 559524 h 905111"/>
                  <a:gd name="connsiteX3" fmla="*/ 1099849 w 1242473"/>
                  <a:gd name="connsiteY3" fmla="*/ 559524 h 905111"/>
                  <a:gd name="connsiteX4" fmla="*/ 968197 w 1242473"/>
                  <a:gd name="connsiteY4" fmla="*/ 471755 h 905111"/>
                  <a:gd name="connsiteX5" fmla="*/ 968197 w 1242473"/>
                  <a:gd name="connsiteY5" fmla="*/ 348331 h 905111"/>
                  <a:gd name="connsiteX6" fmla="*/ 948997 w 1242473"/>
                  <a:gd name="connsiteY6" fmla="*/ 329131 h 905111"/>
                  <a:gd name="connsiteX7" fmla="*/ 929797 w 1242473"/>
                  <a:gd name="connsiteY7" fmla="*/ 348331 h 905111"/>
                  <a:gd name="connsiteX8" fmla="*/ 929797 w 1242473"/>
                  <a:gd name="connsiteY8" fmla="*/ 507411 h 905111"/>
                  <a:gd name="connsiteX9" fmla="*/ 888656 w 1242473"/>
                  <a:gd name="connsiteY9" fmla="*/ 548552 h 905111"/>
                  <a:gd name="connsiteX10" fmla="*/ 828314 w 1242473"/>
                  <a:gd name="connsiteY10" fmla="*/ 548552 h 905111"/>
                  <a:gd name="connsiteX11" fmla="*/ 767975 w 1242473"/>
                  <a:gd name="connsiteY11" fmla="*/ 608894 h 905111"/>
                  <a:gd name="connsiteX12" fmla="*/ 828314 w 1242473"/>
                  <a:gd name="connsiteY12" fmla="*/ 669234 h 905111"/>
                  <a:gd name="connsiteX13" fmla="*/ 916083 w 1242473"/>
                  <a:gd name="connsiteY13" fmla="*/ 669234 h 905111"/>
                  <a:gd name="connsiteX14" fmla="*/ 929797 w 1242473"/>
                  <a:gd name="connsiteY14" fmla="*/ 671977 h 905111"/>
                  <a:gd name="connsiteX15" fmla="*/ 929797 w 1242473"/>
                  <a:gd name="connsiteY15" fmla="*/ 831057 h 905111"/>
                  <a:gd name="connsiteX16" fmla="*/ 894142 w 1242473"/>
                  <a:gd name="connsiteY16" fmla="*/ 866713 h 905111"/>
                  <a:gd name="connsiteX17" fmla="*/ 345588 w 1242473"/>
                  <a:gd name="connsiteY17" fmla="*/ 866713 h 905111"/>
                  <a:gd name="connsiteX18" fmla="*/ 309932 w 1242473"/>
                  <a:gd name="connsiteY18" fmla="*/ 831057 h 905111"/>
                  <a:gd name="connsiteX19" fmla="*/ 309932 w 1242473"/>
                  <a:gd name="connsiteY19" fmla="*/ 518382 h 905111"/>
                  <a:gd name="connsiteX20" fmla="*/ 436099 w 1242473"/>
                  <a:gd name="connsiteY20" fmla="*/ 521125 h 905111"/>
                  <a:gd name="connsiteX21" fmla="*/ 493698 w 1242473"/>
                  <a:gd name="connsiteY21" fmla="*/ 463527 h 905111"/>
                  <a:gd name="connsiteX22" fmla="*/ 485468 w 1242473"/>
                  <a:gd name="connsiteY22" fmla="*/ 433357 h 905111"/>
                  <a:gd name="connsiteX23" fmla="*/ 510154 w 1242473"/>
                  <a:gd name="connsiteY23" fmla="*/ 386730 h 905111"/>
                  <a:gd name="connsiteX24" fmla="*/ 501926 w 1242473"/>
                  <a:gd name="connsiteY24" fmla="*/ 356559 h 905111"/>
                  <a:gd name="connsiteX25" fmla="*/ 526610 w 1242473"/>
                  <a:gd name="connsiteY25" fmla="*/ 309932 h 905111"/>
                  <a:gd name="connsiteX26" fmla="*/ 512896 w 1242473"/>
                  <a:gd name="connsiteY26" fmla="*/ 271534 h 905111"/>
                  <a:gd name="connsiteX27" fmla="*/ 529354 w 1242473"/>
                  <a:gd name="connsiteY27" fmla="*/ 233135 h 905111"/>
                  <a:gd name="connsiteX28" fmla="*/ 529354 w 1242473"/>
                  <a:gd name="connsiteY28" fmla="*/ 233135 h 905111"/>
                  <a:gd name="connsiteX29" fmla="*/ 471755 w 1242473"/>
                  <a:gd name="connsiteY29" fmla="*/ 175537 h 905111"/>
                  <a:gd name="connsiteX30" fmla="*/ 326388 w 1242473"/>
                  <a:gd name="connsiteY30" fmla="*/ 175537 h 905111"/>
                  <a:gd name="connsiteX31" fmla="*/ 309932 w 1242473"/>
                  <a:gd name="connsiteY31" fmla="*/ 159080 h 905111"/>
                  <a:gd name="connsiteX32" fmla="*/ 309932 w 1242473"/>
                  <a:gd name="connsiteY32" fmla="*/ 71312 h 905111"/>
                  <a:gd name="connsiteX33" fmla="*/ 345588 w 1242473"/>
                  <a:gd name="connsiteY33" fmla="*/ 35656 h 905111"/>
                  <a:gd name="connsiteX34" fmla="*/ 757003 w 1242473"/>
                  <a:gd name="connsiteY34" fmla="*/ 35656 h 905111"/>
                  <a:gd name="connsiteX35" fmla="*/ 757003 w 1242473"/>
                  <a:gd name="connsiteY35" fmla="*/ 134396 h 905111"/>
                  <a:gd name="connsiteX36" fmla="*/ 831058 w 1242473"/>
                  <a:gd name="connsiteY36" fmla="*/ 208450 h 905111"/>
                  <a:gd name="connsiteX37" fmla="*/ 929797 w 1242473"/>
                  <a:gd name="connsiteY37" fmla="*/ 208450 h 905111"/>
                  <a:gd name="connsiteX38" fmla="*/ 929797 w 1242473"/>
                  <a:gd name="connsiteY38" fmla="*/ 263305 h 905111"/>
                  <a:gd name="connsiteX39" fmla="*/ 948997 w 1242473"/>
                  <a:gd name="connsiteY39" fmla="*/ 282505 h 905111"/>
                  <a:gd name="connsiteX40" fmla="*/ 968197 w 1242473"/>
                  <a:gd name="connsiteY40" fmla="*/ 263305 h 905111"/>
                  <a:gd name="connsiteX41" fmla="*/ 968197 w 1242473"/>
                  <a:gd name="connsiteY41" fmla="*/ 208450 h 905111"/>
                  <a:gd name="connsiteX42" fmla="*/ 951739 w 1242473"/>
                  <a:gd name="connsiteY42" fmla="*/ 170052 h 905111"/>
                  <a:gd name="connsiteX43" fmla="*/ 798145 w 1242473"/>
                  <a:gd name="connsiteY43" fmla="*/ 16457 h 905111"/>
                  <a:gd name="connsiteX44" fmla="*/ 759745 w 1242473"/>
                  <a:gd name="connsiteY44" fmla="*/ 0 h 905111"/>
                  <a:gd name="connsiteX45" fmla="*/ 345588 w 1242473"/>
                  <a:gd name="connsiteY45" fmla="*/ 0 h 905111"/>
                  <a:gd name="connsiteX46" fmla="*/ 271533 w 1242473"/>
                  <a:gd name="connsiteY46" fmla="*/ 74055 h 905111"/>
                  <a:gd name="connsiteX47" fmla="*/ 271533 w 1242473"/>
                  <a:gd name="connsiteY47" fmla="*/ 120682 h 905111"/>
                  <a:gd name="connsiteX48" fmla="*/ 137138 w 1242473"/>
                  <a:gd name="connsiteY48" fmla="*/ 208450 h 905111"/>
                  <a:gd name="connsiteX49" fmla="*/ 120681 w 1242473"/>
                  <a:gd name="connsiteY49" fmla="*/ 208450 h 905111"/>
                  <a:gd name="connsiteX50" fmla="*/ 76797 w 1242473"/>
                  <a:gd name="connsiteY50" fmla="*/ 181022 h 905111"/>
                  <a:gd name="connsiteX51" fmla="*/ 52112 w 1242473"/>
                  <a:gd name="connsiteY51" fmla="*/ 181022 h 905111"/>
                  <a:gd name="connsiteX52" fmla="*/ 0 w 1242473"/>
                  <a:gd name="connsiteY52" fmla="*/ 233135 h 905111"/>
                  <a:gd name="connsiteX53" fmla="*/ 0 w 1242473"/>
                  <a:gd name="connsiteY53" fmla="*/ 455299 h 905111"/>
                  <a:gd name="connsiteX54" fmla="*/ 52112 w 1242473"/>
                  <a:gd name="connsiteY54" fmla="*/ 507411 h 905111"/>
                  <a:gd name="connsiteX55" fmla="*/ 76797 w 1242473"/>
                  <a:gd name="connsiteY55" fmla="*/ 507411 h 905111"/>
                  <a:gd name="connsiteX56" fmla="*/ 123425 w 1242473"/>
                  <a:gd name="connsiteY56" fmla="*/ 479983 h 905111"/>
                  <a:gd name="connsiteX57" fmla="*/ 167308 w 1242473"/>
                  <a:gd name="connsiteY57" fmla="*/ 479983 h 905111"/>
                  <a:gd name="connsiteX58" fmla="*/ 241363 w 1242473"/>
                  <a:gd name="connsiteY58" fmla="*/ 504669 h 905111"/>
                  <a:gd name="connsiteX59" fmla="*/ 241363 w 1242473"/>
                  <a:gd name="connsiteY59" fmla="*/ 504669 h 905111"/>
                  <a:gd name="connsiteX60" fmla="*/ 274277 w 1242473"/>
                  <a:gd name="connsiteY60" fmla="*/ 512897 h 905111"/>
                  <a:gd name="connsiteX61" fmla="*/ 274277 w 1242473"/>
                  <a:gd name="connsiteY61" fmla="*/ 831057 h 905111"/>
                  <a:gd name="connsiteX62" fmla="*/ 348330 w 1242473"/>
                  <a:gd name="connsiteY62" fmla="*/ 905112 h 905111"/>
                  <a:gd name="connsiteX63" fmla="*/ 896884 w 1242473"/>
                  <a:gd name="connsiteY63" fmla="*/ 905112 h 905111"/>
                  <a:gd name="connsiteX64" fmla="*/ 959969 w 1242473"/>
                  <a:gd name="connsiteY64" fmla="*/ 866713 h 905111"/>
                  <a:gd name="connsiteX65" fmla="*/ 1055965 w 1242473"/>
                  <a:gd name="connsiteY65" fmla="*/ 833800 h 905111"/>
                  <a:gd name="connsiteX66" fmla="*/ 1119049 w 1242473"/>
                  <a:gd name="connsiteY66" fmla="*/ 831057 h 905111"/>
                  <a:gd name="connsiteX67" fmla="*/ 1165676 w 1242473"/>
                  <a:gd name="connsiteY67" fmla="*/ 858485 h 905111"/>
                  <a:gd name="connsiteX68" fmla="*/ 1190360 w 1242473"/>
                  <a:gd name="connsiteY68" fmla="*/ 858485 h 905111"/>
                  <a:gd name="connsiteX69" fmla="*/ 1242473 w 1242473"/>
                  <a:gd name="connsiteY69" fmla="*/ 806372 h 905111"/>
                  <a:gd name="connsiteX70" fmla="*/ 1242473 w 1242473"/>
                  <a:gd name="connsiteY70" fmla="*/ 584208 h 905111"/>
                  <a:gd name="connsiteX71" fmla="*/ 1184874 w 1242473"/>
                  <a:gd name="connsiteY71" fmla="*/ 532096 h 905111"/>
                  <a:gd name="connsiteX72" fmla="*/ 1184874 w 1242473"/>
                  <a:gd name="connsiteY72" fmla="*/ 532096 h 905111"/>
                  <a:gd name="connsiteX73" fmla="*/ 792659 w 1242473"/>
                  <a:gd name="connsiteY73" fmla="*/ 139881 h 905111"/>
                  <a:gd name="connsiteX74" fmla="*/ 792659 w 1242473"/>
                  <a:gd name="connsiteY74" fmla="*/ 65827 h 905111"/>
                  <a:gd name="connsiteX75" fmla="*/ 902369 w 1242473"/>
                  <a:gd name="connsiteY75" fmla="*/ 175537 h 905111"/>
                  <a:gd name="connsiteX76" fmla="*/ 828314 w 1242473"/>
                  <a:gd name="connsiteY76" fmla="*/ 175537 h 905111"/>
                  <a:gd name="connsiteX77" fmla="*/ 792659 w 1242473"/>
                  <a:gd name="connsiteY77" fmla="*/ 139881 h 905111"/>
                  <a:gd name="connsiteX78" fmla="*/ 792659 w 1242473"/>
                  <a:gd name="connsiteY78" fmla="*/ 139881 h 905111"/>
                  <a:gd name="connsiteX79" fmla="*/ 164566 w 1242473"/>
                  <a:gd name="connsiteY79" fmla="*/ 441585 h 905111"/>
                  <a:gd name="connsiteX80" fmla="*/ 126167 w 1242473"/>
                  <a:gd name="connsiteY80" fmla="*/ 441585 h 905111"/>
                  <a:gd name="connsiteX81" fmla="*/ 126167 w 1242473"/>
                  <a:gd name="connsiteY81" fmla="*/ 359302 h 905111"/>
                  <a:gd name="connsiteX82" fmla="*/ 106967 w 1242473"/>
                  <a:gd name="connsiteY82" fmla="*/ 340103 h 905111"/>
                  <a:gd name="connsiteX83" fmla="*/ 87767 w 1242473"/>
                  <a:gd name="connsiteY83" fmla="*/ 359302 h 905111"/>
                  <a:gd name="connsiteX84" fmla="*/ 87767 w 1242473"/>
                  <a:gd name="connsiteY84" fmla="*/ 455299 h 905111"/>
                  <a:gd name="connsiteX85" fmla="*/ 87767 w 1242473"/>
                  <a:gd name="connsiteY85" fmla="*/ 458042 h 905111"/>
                  <a:gd name="connsiteX86" fmla="*/ 87767 w 1242473"/>
                  <a:gd name="connsiteY86" fmla="*/ 458042 h 905111"/>
                  <a:gd name="connsiteX87" fmla="*/ 74053 w 1242473"/>
                  <a:gd name="connsiteY87" fmla="*/ 471755 h 905111"/>
                  <a:gd name="connsiteX88" fmla="*/ 49369 w 1242473"/>
                  <a:gd name="connsiteY88" fmla="*/ 471755 h 905111"/>
                  <a:gd name="connsiteX89" fmla="*/ 35656 w 1242473"/>
                  <a:gd name="connsiteY89" fmla="*/ 458042 h 905111"/>
                  <a:gd name="connsiteX90" fmla="*/ 35656 w 1242473"/>
                  <a:gd name="connsiteY90" fmla="*/ 235878 h 905111"/>
                  <a:gd name="connsiteX91" fmla="*/ 49369 w 1242473"/>
                  <a:gd name="connsiteY91" fmla="*/ 222164 h 905111"/>
                  <a:gd name="connsiteX92" fmla="*/ 74053 w 1242473"/>
                  <a:gd name="connsiteY92" fmla="*/ 222164 h 905111"/>
                  <a:gd name="connsiteX93" fmla="*/ 87767 w 1242473"/>
                  <a:gd name="connsiteY93" fmla="*/ 235878 h 905111"/>
                  <a:gd name="connsiteX94" fmla="*/ 87767 w 1242473"/>
                  <a:gd name="connsiteY94" fmla="*/ 277019 h 905111"/>
                  <a:gd name="connsiteX95" fmla="*/ 106967 w 1242473"/>
                  <a:gd name="connsiteY95" fmla="*/ 296218 h 905111"/>
                  <a:gd name="connsiteX96" fmla="*/ 126167 w 1242473"/>
                  <a:gd name="connsiteY96" fmla="*/ 277019 h 905111"/>
                  <a:gd name="connsiteX97" fmla="*/ 126167 w 1242473"/>
                  <a:gd name="connsiteY97" fmla="*/ 246849 h 905111"/>
                  <a:gd name="connsiteX98" fmla="*/ 137138 w 1242473"/>
                  <a:gd name="connsiteY98" fmla="*/ 246849 h 905111"/>
                  <a:gd name="connsiteX99" fmla="*/ 271533 w 1242473"/>
                  <a:gd name="connsiteY99" fmla="*/ 159080 h 905111"/>
                  <a:gd name="connsiteX100" fmla="*/ 271533 w 1242473"/>
                  <a:gd name="connsiteY100" fmla="*/ 161823 h 905111"/>
                  <a:gd name="connsiteX101" fmla="*/ 323646 w 1242473"/>
                  <a:gd name="connsiteY101" fmla="*/ 213936 h 905111"/>
                  <a:gd name="connsiteX102" fmla="*/ 469013 w 1242473"/>
                  <a:gd name="connsiteY102" fmla="*/ 213936 h 905111"/>
                  <a:gd name="connsiteX103" fmla="*/ 488212 w 1242473"/>
                  <a:gd name="connsiteY103" fmla="*/ 233135 h 905111"/>
                  <a:gd name="connsiteX104" fmla="*/ 488212 w 1242473"/>
                  <a:gd name="connsiteY104" fmla="*/ 233135 h 905111"/>
                  <a:gd name="connsiteX105" fmla="*/ 488212 w 1242473"/>
                  <a:gd name="connsiteY105" fmla="*/ 233135 h 905111"/>
                  <a:gd name="connsiteX106" fmla="*/ 469013 w 1242473"/>
                  <a:gd name="connsiteY106" fmla="*/ 252334 h 905111"/>
                  <a:gd name="connsiteX107" fmla="*/ 469013 w 1242473"/>
                  <a:gd name="connsiteY107" fmla="*/ 252334 h 905111"/>
                  <a:gd name="connsiteX108" fmla="*/ 469013 w 1242473"/>
                  <a:gd name="connsiteY108" fmla="*/ 252334 h 905111"/>
                  <a:gd name="connsiteX109" fmla="*/ 326388 w 1242473"/>
                  <a:gd name="connsiteY109" fmla="*/ 252334 h 905111"/>
                  <a:gd name="connsiteX110" fmla="*/ 307189 w 1242473"/>
                  <a:gd name="connsiteY110" fmla="*/ 271534 h 905111"/>
                  <a:gd name="connsiteX111" fmla="*/ 326388 w 1242473"/>
                  <a:gd name="connsiteY111" fmla="*/ 290733 h 905111"/>
                  <a:gd name="connsiteX112" fmla="*/ 469013 w 1242473"/>
                  <a:gd name="connsiteY112" fmla="*/ 290733 h 905111"/>
                  <a:gd name="connsiteX113" fmla="*/ 488212 w 1242473"/>
                  <a:gd name="connsiteY113" fmla="*/ 309932 h 905111"/>
                  <a:gd name="connsiteX114" fmla="*/ 469013 w 1242473"/>
                  <a:gd name="connsiteY114" fmla="*/ 329131 h 905111"/>
                  <a:gd name="connsiteX115" fmla="*/ 329132 w 1242473"/>
                  <a:gd name="connsiteY115" fmla="*/ 329131 h 905111"/>
                  <a:gd name="connsiteX116" fmla="*/ 309932 w 1242473"/>
                  <a:gd name="connsiteY116" fmla="*/ 348331 h 905111"/>
                  <a:gd name="connsiteX117" fmla="*/ 329132 w 1242473"/>
                  <a:gd name="connsiteY117" fmla="*/ 367530 h 905111"/>
                  <a:gd name="connsiteX118" fmla="*/ 452557 w 1242473"/>
                  <a:gd name="connsiteY118" fmla="*/ 367530 h 905111"/>
                  <a:gd name="connsiteX119" fmla="*/ 471755 w 1242473"/>
                  <a:gd name="connsiteY119" fmla="*/ 386730 h 905111"/>
                  <a:gd name="connsiteX120" fmla="*/ 452557 w 1242473"/>
                  <a:gd name="connsiteY120" fmla="*/ 405929 h 905111"/>
                  <a:gd name="connsiteX121" fmla="*/ 329132 w 1242473"/>
                  <a:gd name="connsiteY121" fmla="*/ 405929 h 905111"/>
                  <a:gd name="connsiteX122" fmla="*/ 309932 w 1242473"/>
                  <a:gd name="connsiteY122" fmla="*/ 425128 h 905111"/>
                  <a:gd name="connsiteX123" fmla="*/ 329132 w 1242473"/>
                  <a:gd name="connsiteY123" fmla="*/ 444328 h 905111"/>
                  <a:gd name="connsiteX124" fmla="*/ 436099 w 1242473"/>
                  <a:gd name="connsiteY124" fmla="*/ 444328 h 905111"/>
                  <a:gd name="connsiteX125" fmla="*/ 455299 w 1242473"/>
                  <a:gd name="connsiteY125" fmla="*/ 463527 h 905111"/>
                  <a:gd name="connsiteX126" fmla="*/ 436099 w 1242473"/>
                  <a:gd name="connsiteY126" fmla="*/ 482726 h 905111"/>
                  <a:gd name="connsiteX127" fmla="*/ 252333 w 1242473"/>
                  <a:gd name="connsiteY127" fmla="*/ 469013 h 905111"/>
                  <a:gd name="connsiteX128" fmla="*/ 164566 w 1242473"/>
                  <a:gd name="connsiteY128" fmla="*/ 441585 h 905111"/>
                  <a:gd name="connsiteX129" fmla="*/ 164566 w 1242473"/>
                  <a:gd name="connsiteY129" fmla="*/ 441585 h 905111"/>
                  <a:gd name="connsiteX130" fmla="*/ 1039508 w 1242473"/>
                  <a:gd name="connsiteY130" fmla="*/ 798144 h 905111"/>
                  <a:gd name="connsiteX131" fmla="*/ 965453 w 1242473"/>
                  <a:gd name="connsiteY131" fmla="*/ 825572 h 905111"/>
                  <a:gd name="connsiteX132" fmla="*/ 965453 w 1242473"/>
                  <a:gd name="connsiteY132" fmla="*/ 713118 h 905111"/>
                  <a:gd name="connsiteX133" fmla="*/ 1020308 w 1242473"/>
                  <a:gd name="connsiteY133" fmla="*/ 735060 h 905111"/>
                  <a:gd name="connsiteX134" fmla="*/ 1039508 w 1242473"/>
                  <a:gd name="connsiteY134" fmla="*/ 715861 h 905111"/>
                  <a:gd name="connsiteX135" fmla="*/ 1020308 w 1242473"/>
                  <a:gd name="connsiteY135" fmla="*/ 696662 h 905111"/>
                  <a:gd name="connsiteX136" fmla="*/ 979167 w 1242473"/>
                  <a:gd name="connsiteY136" fmla="*/ 671977 h 905111"/>
                  <a:gd name="connsiteX137" fmla="*/ 916083 w 1242473"/>
                  <a:gd name="connsiteY137" fmla="*/ 633578 h 905111"/>
                  <a:gd name="connsiteX138" fmla="*/ 828314 w 1242473"/>
                  <a:gd name="connsiteY138" fmla="*/ 633578 h 905111"/>
                  <a:gd name="connsiteX139" fmla="*/ 803631 w 1242473"/>
                  <a:gd name="connsiteY139" fmla="*/ 608894 h 905111"/>
                  <a:gd name="connsiteX140" fmla="*/ 828314 w 1242473"/>
                  <a:gd name="connsiteY140" fmla="*/ 584208 h 905111"/>
                  <a:gd name="connsiteX141" fmla="*/ 888656 w 1242473"/>
                  <a:gd name="connsiteY141" fmla="*/ 584208 h 905111"/>
                  <a:gd name="connsiteX142" fmla="*/ 965453 w 1242473"/>
                  <a:gd name="connsiteY142" fmla="*/ 507411 h 905111"/>
                  <a:gd name="connsiteX143" fmla="*/ 1097107 w 1242473"/>
                  <a:gd name="connsiteY143" fmla="*/ 595180 h 905111"/>
                  <a:gd name="connsiteX144" fmla="*/ 1108077 w 1242473"/>
                  <a:gd name="connsiteY144" fmla="*/ 595180 h 905111"/>
                  <a:gd name="connsiteX145" fmla="*/ 1108077 w 1242473"/>
                  <a:gd name="connsiteY145" fmla="*/ 789916 h 905111"/>
                  <a:gd name="connsiteX146" fmla="*/ 1039508 w 1242473"/>
                  <a:gd name="connsiteY146" fmla="*/ 798144 h 905111"/>
                  <a:gd name="connsiteX147" fmla="*/ 1039508 w 1242473"/>
                  <a:gd name="connsiteY147" fmla="*/ 798144 h 905111"/>
                  <a:gd name="connsiteX148" fmla="*/ 1201332 w 1242473"/>
                  <a:gd name="connsiteY148" fmla="*/ 806372 h 905111"/>
                  <a:gd name="connsiteX149" fmla="*/ 1187618 w 1242473"/>
                  <a:gd name="connsiteY149" fmla="*/ 820086 h 905111"/>
                  <a:gd name="connsiteX150" fmla="*/ 1162932 w 1242473"/>
                  <a:gd name="connsiteY150" fmla="*/ 820086 h 905111"/>
                  <a:gd name="connsiteX151" fmla="*/ 1149219 w 1242473"/>
                  <a:gd name="connsiteY151" fmla="*/ 806372 h 905111"/>
                  <a:gd name="connsiteX152" fmla="*/ 1149219 w 1242473"/>
                  <a:gd name="connsiteY152" fmla="*/ 806372 h 905111"/>
                  <a:gd name="connsiteX153" fmla="*/ 1149219 w 1242473"/>
                  <a:gd name="connsiteY153" fmla="*/ 803629 h 905111"/>
                  <a:gd name="connsiteX154" fmla="*/ 1149219 w 1242473"/>
                  <a:gd name="connsiteY154" fmla="*/ 581466 h 905111"/>
                  <a:gd name="connsiteX155" fmla="*/ 1162932 w 1242473"/>
                  <a:gd name="connsiteY155" fmla="*/ 567752 h 905111"/>
                  <a:gd name="connsiteX156" fmla="*/ 1187618 w 1242473"/>
                  <a:gd name="connsiteY156" fmla="*/ 567752 h 905111"/>
                  <a:gd name="connsiteX157" fmla="*/ 1201332 w 1242473"/>
                  <a:gd name="connsiteY157" fmla="*/ 581466 h 905111"/>
                  <a:gd name="connsiteX158" fmla="*/ 1201332 w 1242473"/>
                  <a:gd name="connsiteY158" fmla="*/ 806372 h 905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242473" h="905111">
                    <a:moveTo>
                      <a:pt x="1184874" y="532096"/>
                    </a:moveTo>
                    <a:lnTo>
                      <a:pt x="1160190" y="532096"/>
                    </a:lnTo>
                    <a:cubicBezTo>
                      <a:pt x="1140991" y="532096"/>
                      <a:pt x="1124535" y="543067"/>
                      <a:pt x="1116305" y="559524"/>
                    </a:cubicBezTo>
                    <a:lnTo>
                      <a:pt x="1099849" y="559524"/>
                    </a:lnTo>
                    <a:cubicBezTo>
                      <a:pt x="1047736" y="559524"/>
                      <a:pt x="1055965" y="488212"/>
                      <a:pt x="968197" y="471755"/>
                    </a:cubicBezTo>
                    <a:lnTo>
                      <a:pt x="968197" y="348331"/>
                    </a:lnTo>
                    <a:cubicBezTo>
                      <a:pt x="968197" y="337360"/>
                      <a:pt x="959969" y="329131"/>
                      <a:pt x="948997" y="329131"/>
                    </a:cubicBezTo>
                    <a:cubicBezTo>
                      <a:pt x="938025" y="329131"/>
                      <a:pt x="929797" y="337360"/>
                      <a:pt x="929797" y="348331"/>
                    </a:cubicBezTo>
                    <a:lnTo>
                      <a:pt x="929797" y="507411"/>
                    </a:lnTo>
                    <a:cubicBezTo>
                      <a:pt x="929797" y="529353"/>
                      <a:pt x="910597" y="548552"/>
                      <a:pt x="888656" y="548552"/>
                    </a:cubicBezTo>
                    <a:lnTo>
                      <a:pt x="828314" y="548552"/>
                    </a:lnTo>
                    <a:cubicBezTo>
                      <a:pt x="795403" y="548552"/>
                      <a:pt x="767975" y="575980"/>
                      <a:pt x="767975" y="608894"/>
                    </a:cubicBezTo>
                    <a:cubicBezTo>
                      <a:pt x="767975" y="641807"/>
                      <a:pt x="795403" y="669234"/>
                      <a:pt x="828314" y="669234"/>
                    </a:cubicBezTo>
                    <a:lnTo>
                      <a:pt x="916083" y="669234"/>
                    </a:lnTo>
                    <a:cubicBezTo>
                      <a:pt x="921569" y="669234"/>
                      <a:pt x="924311" y="669234"/>
                      <a:pt x="929797" y="671977"/>
                    </a:cubicBezTo>
                    <a:lnTo>
                      <a:pt x="929797" y="831057"/>
                    </a:lnTo>
                    <a:cubicBezTo>
                      <a:pt x="929797" y="850256"/>
                      <a:pt x="913341" y="866713"/>
                      <a:pt x="894142" y="866713"/>
                    </a:cubicBezTo>
                    <a:lnTo>
                      <a:pt x="345588" y="866713"/>
                    </a:lnTo>
                    <a:cubicBezTo>
                      <a:pt x="326388" y="866713"/>
                      <a:pt x="309932" y="850256"/>
                      <a:pt x="309932" y="831057"/>
                    </a:cubicBezTo>
                    <a:lnTo>
                      <a:pt x="309932" y="518382"/>
                    </a:lnTo>
                    <a:cubicBezTo>
                      <a:pt x="334616" y="521125"/>
                      <a:pt x="389472" y="521125"/>
                      <a:pt x="436099" y="521125"/>
                    </a:cubicBezTo>
                    <a:cubicBezTo>
                      <a:pt x="466270" y="521125"/>
                      <a:pt x="493698" y="496440"/>
                      <a:pt x="493698" y="463527"/>
                    </a:cubicBezTo>
                    <a:cubicBezTo>
                      <a:pt x="493698" y="452556"/>
                      <a:pt x="490954" y="441585"/>
                      <a:pt x="485468" y="433357"/>
                    </a:cubicBezTo>
                    <a:cubicBezTo>
                      <a:pt x="499182" y="422386"/>
                      <a:pt x="510154" y="405929"/>
                      <a:pt x="510154" y="386730"/>
                    </a:cubicBezTo>
                    <a:cubicBezTo>
                      <a:pt x="510154" y="375759"/>
                      <a:pt x="507412" y="367530"/>
                      <a:pt x="501926" y="356559"/>
                    </a:cubicBezTo>
                    <a:cubicBezTo>
                      <a:pt x="518382" y="345588"/>
                      <a:pt x="526610" y="329131"/>
                      <a:pt x="526610" y="309932"/>
                    </a:cubicBezTo>
                    <a:cubicBezTo>
                      <a:pt x="526610" y="296218"/>
                      <a:pt x="521126" y="282505"/>
                      <a:pt x="512896" y="271534"/>
                    </a:cubicBezTo>
                    <a:cubicBezTo>
                      <a:pt x="523868" y="260562"/>
                      <a:pt x="529354" y="246849"/>
                      <a:pt x="529354" y="233135"/>
                    </a:cubicBezTo>
                    <a:cubicBezTo>
                      <a:pt x="529354" y="233135"/>
                      <a:pt x="529354" y="233135"/>
                      <a:pt x="529354" y="233135"/>
                    </a:cubicBezTo>
                    <a:cubicBezTo>
                      <a:pt x="529354" y="202965"/>
                      <a:pt x="504668" y="175537"/>
                      <a:pt x="471755" y="175537"/>
                    </a:cubicBezTo>
                    <a:lnTo>
                      <a:pt x="326388" y="175537"/>
                    </a:lnTo>
                    <a:cubicBezTo>
                      <a:pt x="318160" y="175537"/>
                      <a:pt x="309932" y="167309"/>
                      <a:pt x="309932" y="159080"/>
                    </a:cubicBezTo>
                    <a:cubicBezTo>
                      <a:pt x="309932" y="150852"/>
                      <a:pt x="309932" y="191993"/>
                      <a:pt x="309932" y="71312"/>
                    </a:cubicBezTo>
                    <a:cubicBezTo>
                      <a:pt x="309932" y="52113"/>
                      <a:pt x="326388" y="35656"/>
                      <a:pt x="345588" y="35656"/>
                    </a:cubicBezTo>
                    <a:lnTo>
                      <a:pt x="757003" y="35656"/>
                    </a:lnTo>
                    <a:lnTo>
                      <a:pt x="757003" y="134396"/>
                    </a:lnTo>
                    <a:cubicBezTo>
                      <a:pt x="757003" y="175537"/>
                      <a:pt x="789917" y="208450"/>
                      <a:pt x="831058" y="208450"/>
                    </a:cubicBezTo>
                    <a:lnTo>
                      <a:pt x="929797" y="208450"/>
                    </a:lnTo>
                    <a:lnTo>
                      <a:pt x="929797" y="263305"/>
                    </a:lnTo>
                    <a:cubicBezTo>
                      <a:pt x="929797" y="274276"/>
                      <a:pt x="938025" y="282505"/>
                      <a:pt x="948997" y="282505"/>
                    </a:cubicBezTo>
                    <a:cubicBezTo>
                      <a:pt x="959969" y="282505"/>
                      <a:pt x="968197" y="274276"/>
                      <a:pt x="968197" y="263305"/>
                    </a:cubicBezTo>
                    <a:lnTo>
                      <a:pt x="968197" y="208450"/>
                    </a:lnTo>
                    <a:cubicBezTo>
                      <a:pt x="968197" y="194736"/>
                      <a:pt x="962711" y="181022"/>
                      <a:pt x="951739" y="170052"/>
                    </a:cubicBezTo>
                    <a:lnTo>
                      <a:pt x="798145" y="16457"/>
                    </a:lnTo>
                    <a:cubicBezTo>
                      <a:pt x="789917" y="8228"/>
                      <a:pt x="776203" y="0"/>
                      <a:pt x="759745" y="0"/>
                    </a:cubicBezTo>
                    <a:lnTo>
                      <a:pt x="345588" y="0"/>
                    </a:lnTo>
                    <a:cubicBezTo>
                      <a:pt x="304447" y="0"/>
                      <a:pt x="271533" y="32913"/>
                      <a:pt x="271533" y="74055"/>
                    </a:cubicBezTo>
                    <a:lnTo>
                      <a:pt x="271533" y="120682"/>
                    </a:lnTo>
                    <a:cubicBezTo>
                      <a:pt x="183764" y="137138"/>
                      <a:pt x="189250" y="208450"/>
                      <a:pt x="137138" y="208450"/>
                    </a:cubicBezTo>
                    <a:lnTo>
                      <a:pt x="120681" y="208450"/>
                    </a:lnTo>
                    <a:cubicBezTo>
                      <a:pt x="112453" y="191993"/>
                      <a:pt x="95997" y="181022"/>
                      <a:pt x="76797" y="181022"/>
                    </a:cubicBezTo>
                    <a:lnTo>
                      <a:pt x="52112" y="181022"/>
                    </a:lnTo>
                    <a:cubicBezTo>
                      <a:pt x="24684" y="181022"/>
                      <a:pt x="0" y="202965"/>
                      <a:pt x="0" y="233135"/>
                    </a:cubicBezTo>
                    <a:lnTo>
                      <a:pt x="0" y="455299"/>
                    </a:lnTo>
                    <a:cubicBezTo>
                      <a:pt x="0" y="482726"/>
                      <a:pt x="21942" y="507411"/>
                      <a:pt x="52112" y="507411"/>
                    </a:cubicBezTo>
                    <a:lnTo>
                      <a:pt x="76797" y="507411"/>
                    </a:lnTo>
                    <a:cubicBezTo>
                      <a:pt x="95997" y="507411"/>
                      <a:pt x="115195" y="496440"/>
                      <a:pt x="123425" y="479983"/>
                    </a:cubicBezTo>
                    <a:lnTo>
                      <a:pt x="167308" y="479983"/>
                    </a:lnTo>
                    <a:cubicBezTo>
                      <a:pt x="183764" y="479983"/>
                      <a:pt x="189250" y="485469"/>
                      <a:pt x="241363" y="504669"/>
                    </a:cubicBezTo>
                    <a:cubicBezTo>
                      <a:pt x="241363" y="504669"/>
                      <a:pt x="241363" y="504669"/>
                      <a:pt x="241363" y="504669"/>
                    </a:cubicBezTo>
                    <a:cubicBezTo>
                      <a:pt x="252333" y="507411"/>
                      <a:pt x="263305" y="512897"/>
                      <a:pt x="274277" y="512897"/>
                    </a:cubicBezTo>
                    <a:lnTo>
                      <a:pt x="274277" y="831057"/>
                    </a:lnTo>
                    <a:cubicBezTo>
                      <a:pt x="274277" y="872198"/>
                      <a:pt x="307189" y="905112"/>
                      <a:pt x="348330" y="905112"/>
                    </a:cubicBezTo>
                    <a:lnTo>
                      <a:pt x="896884" y="905112"/>
                    </a:lnTo>
                    <a:cubicBezTo>
                      <a:pt x="924311" y="905112"/>
                      <a:pt x="948997" y="888655"/>
                      <a:pt x="959969" y="866713"/>
                    </a:cubicBezTo>
                    <a:cubicBezTo>
                      <a:pt x="1001110" y="858485"/>
                      <a:pt x="1017566" y="847514"/>
                      <a:pt x="1055965" y="833800"/>
                    </a:cubicBezTo>
                    <a:cubicBezTo>
                      <a:pt x="1069679" y="828315"/>
                      <a:pt x="1077907" y="831057"/>
                      <a:pt x="1119049" y="831057"/>
                    </a:cubicBezTo>
                    <a:cubicBezTo>
                      <a:pt x="1127277" y="847514"/>
                      <a:pt x="1143733" y="858485"/>
                      <a:pt x="1165676" y="858485"/>
                    </a:cubicBezTo>
                    <a:lnTo>
                      <a:pt x="1190360" y="858485"/>
                    </a:lnTo>
                    <a:cubicBezTo>
                      <a:pt x="1217788" y="858485"/>
                      <a:pt x="1242473" y="836542"/>
                      <a:pt x="1242473" y="806372"/>
                    </a:cubicBezTo>
                    <a:lnTo>
                      <a:pt x="1242473" y="584208"/>
                    </a:lnTo>
                    <a:cubicBezTo>
                      <a:pt x="1236987" y="556781"/>
                      <a:pt x="1212302" y="532096"/>
                      <a:pt x="1184874" y="532096"/>
                    </a:cubicBezTo>
                    <a:lnTo>
                      <a:pt x="1184874" y="532096"/>
                    </a:lnTo>
                    <a:close/>
                    <a:moveTo>
                      <a:pt x="792659" y="139881"/>
                    </a:moveTo>
                    <a:lnTo>
                      <a:pt x="792659" y="65827"/>
                    </a:lnTo>
                    <a:cubicBezTo>
                      <a:pt x="809116" y="82283"/>
                      <a:pt x="885914" y="159080"/>
                      <a:pt x="902369" y="175537"/>
                    </a:cubicBezTo>
                    <a:lnTo>
                      <a:pt x="828314" y="175537"/>
                    </a:lnTo>
                    <a:cubicBezTo>
                      <a:pt x="809116" y="175537"/>
                      <a:pt x="792659" y="159080"/>
                      <a:pt x="792659" y="139881"/>
                    </a:cubicBezTo>
                    <a:lnTo>
                      <a:pt x="792659" y="139881"/>
                    </a:lnTo>
                    <a:close/>
                    <a:moveTo>
                      <a:pt x="164566" y="441585"/>
                    </a:moveTo>
                    <a:lnTo>
                      <a:pt x="126167" y="441585"/>
                    </a:lnTo>
                    <a:lnTo>
                      <a:pt x="126167" y="359302"/>
                    </a:lnTo>
                    <a:cubicBezTo>
                      <a:pt x="126167" y="348331"/>
                      <a:pt x="117939" y="340103"/>
                      <a:pt x="106967" y="340103"/>
                    </a:cubicBezTo>
                    <a:cubicBezTo>
                      <a:pt x="95997" y="340103"/>
                      <a:pt x="87767" y="348331"/>
                      <a:pt x="87767" y="359302"/>
                    </a:cubicBezTo>
                    <a:lnTo>
                      <a:pt x="87767" y="455299"/>
                    </a:lnTo>
                    <a:cubicBezTo>
                      <a:pt x="87767" y="455299"/>
                      <a:pt x="87767" y="455299"/>
                      <a:pt x="87767" y="458042"/>
                    </a:cubicBezTo>
                    <a:cubicBezTo>
                      <a:pt x="87767" y="458042"/>
                      <a:pt x="87767" y="458042"/>
                      <a:pt x="87767" y="458042"/>
                    </a:cubicBezTo>
                    <a:cubicBezTo>
                      <a:pt x="87767" y="466270"/>
                      <a:pt x="79539" y="471755"/>
                      <a:pt x="74053" y="471755"/>
                    </a:cubicBezTo>
                    <a:lnTo>
                      <a:pt x="49369" y="471755"/>
                    </a:lnTo>
                    <a:cubicBezTo>
                      <a:pt x="41142" y="471755"/>
                      <a:pt x="35656" y="466270"/>
                      <a:pt x="35656" y="458042"/>
                    </a:cubicBezTo>
                    <a:lnTo>
                      <a:pt x="35656" y="235878"/>
                    </a:lnTo>
                    <a:cubicBezTo>
                      <a:pt x="35656" y="227649"/>
                      <a:pt x="41142" y="222164"/>
                      <a:pt x="49369" y="222164"/>
                    </a:cubicBezTo>
                    <a:lnTo>
                      <a:pt x="74053" y="222164"/>
                    </a:lnTo>
                    <a:cubicBezTo>
                      <a:pt x="82283" y="222164"/>
                      <a:pt x="87767" y="227649"/>
                      <a:pt x="87767" y="235878"/>
                    </a:cubicBezTo>
                    <a:lnTo>
                      <a:pt x="87767" y="277019"/>
                    </a:lnTo>
                    <a:cubicBezTo>
                      <a:pt x="87767" y="287990"/>
                      <a:pt x="95997" y="296218"/>
                      <a:pt x="106967" y="296218"/>
                    </a:cubicBezTo>
                    <a:cubicBezTo>
                      <a:pt x="117939" y="296218"/>
                      <a:pt x="126167" y="287990"/>
                      <a:pt x="126167" y="277019"/>
                    </a:cubicBezTo>
                    <a:lnTo>
                      <a:pt x="126167" y="246849"/>
                    </a:lnTo>
                    <a:lnTo>
                      <a:pt x="137138" y="246849"/>
                    </a:lnTo>
                    <a:cubicBezTo>
                      <a:pt x="213936" y="246849"/>
                      <a:pt x="202964" y="175537"/>
                      <a:pt x="271533" y="159080"/>
                    </a:cubicBezTo>
                    <a:lnTo>
                      <a:pt x="271533" y="161823"/>
                    </a:lnTo>
                    <a:cubicBezTo>
                      <a:pt x="271533" y="191993"/>
                      <a:pt x="296219" y="213936"/>
                      <a:pt x="323646" y="213936"/>
                    </a:cubicBezTo>
                    <a:lnTo>
                      <a:pt x="469013" y="213936"/>
                    </a:lnTo>
                    <a:cubicBezTo>
                      <a:pt x="479984" y="213936"/>
                      <a:pt x="488212" y="222164"/>
                      <a:pt x="488212" y="233135"/>
                    </a:cubicBezTo>
                    <a:cubicBezTo>
                      <a:pt x="488212" y="233135"/>
                      <a:pt x="488212" y="233135"/>
                      <a:pt x="488212" y="233135"/>
                    </a:cubicBezTo>
                    <a:cubicBezTo>
                      <a:pt x="488212" y="233135"/>
                      <a:pt x="488212" y="233135"/>
                      <a:pt x="488212" y="233135"/>
                    </a:cubicBezTo>
                    <a:cubicBezTo>
                      <a:pt x="488212" y="244106"/>
                      <a:pt x="479984" y="252334"/>
                      <a:pt x="469013" y="252334"/>
                    </a:cubicBezTo>
                    <a:lnTo>
                      <a:pt x="469013" y="252334"/>
                    </a:lnTo>
                    <a:cubicBezTo>
                      <a:pt x="469013" y="252334"/>
                      <a:pt x="469013" y="252334"/>
                      <a:pt x="469013" y="252334"/>
                    </a:cubicBezTo>
                    <a:cubicBezTo>
                      <a:pt x="466270" y="252334"/>
                      <a:pt x="477241" y="252334"/>
                      <a:pt x="326388" y="252334"/>
                    </a:cubicBezTo>
                    <a:cubicBezTo>
                      <a:pt x="315418" y="252334"/>
                      <a:pt x="307189" y="260562"/>
                      <a:pt x="307189" y="271534"/>
                    </a:cubicBezTo>
                    <a:cubicBezTo>
                      <a:pt x="307189" y="282505"/>
                      <a:pt x="315418" y="290733"/>
                      <a:pt x="326388" y="290733"/>
                    </a:cubicBezTo>
                    <a:cubicBezTo>
                      <a:pt x="362044" y="290733"/>
                      <a:pt x="466270" y="290733"/>
                      <a:pt x="469013" y="290733"/>
                    </a:cubicBezTo>
                    <a:cubicBezTo>
                      <a:pt x="479984" y="290733"/>
                      <a:pt x="488212" y="298961"/>
                      <a:pt x="488212" y="309932"/>
                    </a:cubicBezTo>
                    <a:cubicBezTo>
                      <a:pt x="488212" y="320904"/>
                      <a:pt x="479984" y="329131"/>
                      <a:pt x="469013" y="329131"/>
                    </a:cubicBezTo>
                    <a:cubicBezTo>
                      <a:pt x="438843" y="329131"/>
                      <a:pt x="359302" y="329131"/>
                      <a:pt x="329132" y="329131"/>
                    </a:cubicBezTo>
                    <a:cubicBezTo>
                      <a:pt x="318160" y="329131"/>
                      <a:pt x="309932" y="337360"/>
                      <a:pt x="309932" y="348331"/>
                    </a:cubicBezTo>
                    <a:cubicBezTo>
                      <a:pt x="309932" y="359302"/>
                      <a:pt x="318160" y="367530"/>
                      <a:pt x="329132" y="367530"/>
                    </a:cubicBezTo>
                    <a:lnTo>
                      <a:pt x="452557" y="367530"/>
                    </a:lnTo>
                    <a:cubicBezTo>
                      <a:pt x="463527" y="367530"/>
                      <a:pt x="471755" y="375759"/>
                      <a:pt x="471755" y="386730"/>
                    </a:cubicBezTo>
                    <a:cubicBezTo>
                      <a:pt x="471755" y="397701"/>
                      <a:pt x="463527" y="405929"/>
                      <a:pt x="452557" y="405929"/>
                    </a:cubicBezTo>
                    <a:cubicBezTo>
                      <a:pt x="425129" y="405929"/>
                      <a:pt x="373016" y="405929"/>
                      <a:pt x="329132" y="405929"/>
                    </a:cubicBezTo>
                    <a:cubicBezTo>
                      <a:pt x="318160" y="405929"/>
                      <a:pt x="309932" y="414157"/>
                      <a:pt x="309932" y="425128"/>
                    </a:cubicBezTo>
                    <a:cubicBezTo>
                      <a:pt x="309932" y="436099"/>
                      <a:pt x="318160" y="444328"/>
                      <a:pt x="329132" y="444328"/>
                    </a:cubicBezTo>
                    <a:lnTo>
                      <a:pt x="436099" y="444328"/>
                    </a:lnTo>
                    <a:cubicBezTo>
                      <a:pt x="447071" y="444328"/>
                      <a:pt x="455299" y="452556"/>
                      <a:pt x="455299" y="463527"/>
                    </a:cubicBezTo>
                    <a:cubicBezTo>
                      <a:pt x="455299" y="474498"/>
                      <a:pt x="447071" y="482726"/>
                      <a:pt x="436099" y="482726"/>
                    </a:cubicBezTo>
                    <a:cubicBezTo>
                      <a:pt x="334616" y="482726"/>
                      <a:pt x="301704" y="485469"/>
                      <a:pt x="252333" y="469013"/>
                    </a:cubicBezTo>
                    <a:cubicBezTo>
                      <a:pt x="202964" y="452556"/>
                      <a:pt x="191994" y="441585"/>
                      <a:pt x="164566" y="441585"/>
                    </a:cubicBezTo>
                    <a:lnTo>
                      <a:pt x="164566" y="441585"/>
                    </a:lnTo>
                    <a:close/>
                    <a:moveTo>
                      <a:pt x="1039508" y="798144"/>
                    </a:moveTo>
                    <a:cubicBezTo>
                      <a:pt x="995624" y="814601"/>
                      <a:pt x="990138" y="820086"/>
                      <a:pt x="965453" y="825572"/>
                    </a:cubicBezTo>
                    <a:lnTo>
                      <a:pt x="965453" y="713118"/>
                    </a:lnTo>
                    <a:cubicBezTo>
                      <a:pt x="979167" y="726832"/>
                      <a:pt x="1001110" y="735060"/>
                      <a:pt x="1020308" y="735060"/>
                    </a:cubicBezTo>
                    <a:cubicBezTo>
                      <a:pt x="1031280" y="735060"/>
                      <a:pt x="1039508" y="726832"/>
                      <a:pt x="1039508" y="715861"/>
                    </a:cubicBezTo>
                    <a:cubicBezTo>
                      <a:pt x="1039508" y="704890"/>
                      <a:pt x="1031280" y="696662"/>
                      <a:pt x="1020308" y="696662"/>
                    </a:cubicBezTo>
                    <a:cubicBezTo>
                      <a:pt x="1003852" y="696662"/>
                      <a:pt x="987396" y="685691"/>
                      <a:pt x="979167" y="671977"/>
                    </a:cubicBezTo>
                    <a:cubicBezTo>
                      <a:pt x="968197" y="647292"/>
                      <a:pt x="943511" y="633578"/>
                      <a:pt x="916083" y="633578"/>
                    </a:cubicBezTo>
                    <a:lnTo>
                      <a:pt x="828314" y="633578"/>
                    </a:lnTo>
                    <a:cubicBezTo>
                      <a:pt x="814601" y="633578"/>
                      <a:pt x="803631" y="622607"/>
                      <a:pt x="803631" y="608894"/>
                    </a:cubicBezTo>
                    <a:cubicBezTo>
                      <a:pt x="803631" y="595180"/>
                      <a:pt x="814601" y="584208"/>
                      <a:pt x="828314" y="584208"/>
                    </a:cubicBezTo>
                    <a:lnTo>
                      <a:pt x="888656" y="584208"/>
                    </a:lnTo>
                    <a:cubicBezTo>
                      <a:pt x="929797" y="584208"/>
                      <a:pt x="965453" y="548552"/>
                      <a:pt x="965453" y="507411"/>
                    </a:cubicBezTo>
                    <a:cubicBezTo>
                      <a:pt x="1031280" y="523868"/>
                      <a:pt x="1023052" y="595180"/>
                      <a:pt x="1097107" y="595180"/>
                    </a:cubicBezTo>
                    <a:lnTo>
                      <a:pt x="1108077" y="595180"/>
                    </a:lnTo>
                    <a:lnTo>
                      <a:pt x="1108077" y="789916"/>
                    </a:lnTo>
                    <a:cubicBezTo>
                      <a:pt x="1077907" y="792659"/>
                      <a:pt x="1061450" y="789916"/>
                      <a:pt x="1039508" y="798144"/>
                    </a:cubicBezTo>
                    <a:lnTo>
                      <a:pt x="1039508" y="798144"/>
                    </a:lnTo>
                    <a:close/>
                    <a:moveTo>
                      <a:pt x="1201332" y="806372"/>
                    </a:moveTo>
                    <a:cubicBezTo>
                      <a:pt x="1201332" y="814601"/>
                      <a:pt x="1195846" y="820086"/>
                      <a:pt x="1187618" y="820086"/>
                    </a:cubicBezTo>
                    <a:lnTo>
                      <a:pt x="1162932" y="820086"/>
                    </a:lnTo>
                    <a:cubicBezTo>
                      <a:pt x="1154704" y="820086"/>
                      <a:pt x="1149219" y="814601"/>
                      <a:pt x="1149219" y="806372"/>
                    </a:cubicBezTo>
                    <a:cubicBezTo>
                      <a:pt x="1149219" y="806372"/>
                      <a:pt x="1149219" y="806372"/>
                      <a:pt x="1149219" y="806372"/>
                    </a:cubicBezTo>
                    <a:cubicBezTo>
                      <a:pt x="1149219" y="806372"/>
                      <a:pt x="1149219" y="806372"/>
                      <a:pt x="1149219" y="803629"/>
                    </a:cubicBezTo>
                    <a:lnTo>
                      <a:pt x="1149219" y="581466"/>
                    </a:lnTo>
                    <a:cubicBezTo>
                      <a:pt x="1149219" y="573238"/>
                      <a:pt x="1154704" y="567752"/>
                      <a:pt x="1162932" y="567752"/>
                    </a:cubicBezTo>
                    <a:lnTo>
                      <a:pt x="1187618" y="567752"/>
                    </a:lnTo>
                    <a:cubicBezTo>
                      <a:pt x="1195846" y="567752"/>
                      <a:pt x="1201332" y="573238"/>
                      <a:pt x="1201332" y="581466"/>
                    </a:cubicBezTo>
                    <a:lnTo>
                      <a:pt x="1201332" y="806372"/>
                    </a:lnTo>
                    <a:close/>
                  </a:path>
                </a:pathLst>
              </a:custGeom>
              <a:grpFill/>
              <a:ln w="27426" cap="flat">
                <a:noFill/>
                <a:prstDash val="solid"/>
                <a:miter/>
              </a:ln>
            </p:spPr>
            <p:txBody>
              <a:bodyPr rtlCol="0" anchor="ctr"/>
              <a:lstStyle/>
              <a:p>
                <a:endParaRPr lang="en-US"/>
              </a:p>
            </p:txBody>
          </p:sp>
        </p:grpSp>
      </p:grpSp>
      <p:grpSp>
        <p:nvGrpSpPr>
          <p:cNvPr id="169" name="Group 168">
            <a:extLst>
              <a:ext uri="{FF2B5EF4-FFF2-40B4-BE49-F238E27FC236}">
                <a16:creationId xmlns:a16="http://schemas.microsoft.com/office/drawing/2014/main" id="{48A628D0-A46F-E92F-A903-4EC02170D79F}"/>
              </a:ext>
            </a:extLst>
          </p:cNvPr>
          <p:cNvGrpSpPr/>
          <p:nvPr/>
        </p:nvGrpSpPr>
        <p:grpSpPr>
          <a:xfrm>
            <a:off x="2058592" y="3947804"/>
            <a:ext cx="531310" cy="531288"/>
            <a:chOff x="2058591" y="3584167"/>
            <a:chExt cx="590613" cy="590588"/>
          </a:xfrm>
        </p:grpSpPr>
        <p:sp>
          <p:nvSpPr>
            <p:cNvPr id="162" name="Freeform 161">
              <a:extLst>
                <a:ext uri="{FF2B5EF4-FFF2-40B4-BE49-F238E27FC236}">
                  <a16:creationId xmlns:a16="http://schemas.microsoft.com/office/drawing/2014/main" id="{83F0AC83-7CCB-3D34-1453-B288A4C45338}"/>
                </a:ext>
              </a:extLst>
            </p:cNvPr>
            <p:cNvSpPr/>
            <p:nvPr/>
          </p:nvSpPr>
          <p:spPr>
            <a:xfrm>
              <a:off x="2312296" y="3964924"/>
              <a:ext cx="312357" cy="196897"/>
            </a:xfrm>
            <a:custGeom>
              <a:avLst/>
              <a:gdLst>
                <a:gd name="connsiteX0" fmla="*/ 152769 w 312357"/>
                <a:gd name="connsiteY0" fmla="*/ 192130 h 196897"/>
                <a:gd name="connsiteX1" fmla="*/ 154912 w 312357"/>
                <a:gd name="connsiteY1" fmla="*/ 196417 h 196897"/>
                <a:gd name="connsiteX2" fmla="*/ 182777 w 312357"/>
                <a:gd name="connsiteY2" fmla="*/ 186479 h 196897"/>
                <a:gd name="connsiteX3" fmla="*/ 190961 w 312357"/>
                <a:gd name="connsiteY3" fmla="*/ 171670 h 196897"/>
                <a:gd name="connsiteX4" fmla="*/ 203042 w 312357"/>
                <a:gd name="connsiteY4" fmla="*/ 176541 h 196897"/>
                <a:gd name="connsiteX5" fmla="*/ 227204 w 312357"/>
                <a:gd name="connsiteY5" fmla="*/ 161537 h 196897"/>
                <a:gd name="connsiteX6" fmla="*/ 243572 w 312357"/>
                <a:gd name="connsiteY6" fmla="*/ 135816 h 196897"/>
                <a:gd name="connsiteX7" fmla="*/ 259745 w 312357"/>
                <a:gd name="connsiteY7" fmla="*/ 119643 h 196897"/>
                <a:gd name="connsiteX8" fmla="*/ 281180 w 312357"/>
                <a:gd name="connsiteY8" fmla="*/ 105223 h 196897"/>
                <a:gd name="connsiteX9" fmla="*/ 312357 w 312357"/>
                <a:gd name="connsiteY9" fmla="*/ 121981 h 196897"/>
                <a:gd name="connsiteX10" fmla="*/ 308655 w 312357"/>
                <a:gd name="connsiteY10" fmla="*/ 1754 h 196897"/>
                <a:gd name="connsiteX11" fmla="*/ 306122 w 312357"/>
                <a:gd name="connsiteY11" fmla="*/ 0 h 196897"/>
                <a:gd name="connsiteX12" fmla="*/ 199340 w 312357"/>
                <a:gd name="connsiteY12" fmla="*/ 56314 h 196897"/>
                <a:gd name="connsiteX13" fmla="*/ 227594 w 312357"/>
                <a:gd name="connsiteY13" fmla="*/ 85153 h 196897"/>
                <a:gd name="connsiteX14" fmla="*/ 201483 w 312357"/>
                <a:gd name="connsiteY14" fmla="*/ 110874 h 196897"/>
                <a:gd name="connsiteX15" fmla="*/ 974 w 312357"/>
                <a:gd name="connsiteY15" fmla="*/ 132308 h 196897"/>
                <a:gd name="connsiteX16" fmla="*/ 0 w 312357"/>
                <a:gd name="connsiteY16" fmla="*/ 181802 h 196897"/>
                <a:gd name="connsiteX17" fmla="*/ 144779 w 312357"/>
                <a:gd name="connsiteY17" fmla="*/ 189012 h 196897"/>
                <a:gd name="connsiteX18" fmla="*/ 152769 w 312357"/>
                <a:gd name="connsiteY18" fmla="*/ 192325 h 19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357" h="196897">
                  <a:moveTo>
                    <a:pt x="152769" y="192130"/>
                  </a:moveTo>
                  <a:cubicBezTo>
                    <a:pt x="153743" y="193689"/>
                    <a:pt x="154327" y="195053"/>
                    <a:pt x="154912" y="196417"/>
                  </a:cubicBezTo>
                  <a:cubicBezTo>
                    <a:pt x="164460" y="193689"/>
                    <a:pt x="173813" y="190376"/>
                    <a:pt x="182777" y="186479"/>
                  </a:cubicBezTo>
                  <a:cubicBezTo>
                    <a:pt x="181023" y="180438"/>
                    <a:pt x="183556" y="173034"/>
                    <a:pt x="190961" y="171670"/>
                  </a:cubicBezTo>
                  <a:cubicBezTo>
                    <a:pt x="196806" y="170501"/>
                    <a:pt x="200898" y="172839"/>
                    <a:pt x="203042" y="176541"/>
                  </a:cubicBezTo>
                  <a:cubicBezTo>
                    <a:pt x="211421" y="172059"/>
                    <a:pt x="219410" y="166993"/>
                    <a:pt x="227204" y="161537"/>
                  </a:cubicBezTo>
                  <a:cubicBezTo>
                    <a:pt x="219994" y="150820"/>
                    <a:pt x="237142" y="142051"/>
                    <a:pt x="243572" y="135816"/>
                  </a:cubicBezTo>
                  <a:cubicBezTo>
                    <a:pt x="249028" y="130555"/>
                    <a:pt x="254484" y="125099"/>
                    <a:pt x="259745" y="119643"/>
                  </a:cubicBezTo>
                  <a:cubicBezTo>
                    <a:pt x="265981" y="113212"/>
                    <a:pt x="270073" y="102105"/>
                    <a:pt x="281180" y="105223"/>
                  </a:cubicBezTo>
                  <a:cubicBezTo>
                    <a:pt x="285272" y="106392"/>
                    <a:pt x="311188" y="123345"/>
                    <a:pt x="312357" y="121981"/>
                  </a:cubicBezTo>
                  <a:lnTo>
                    <a:pt x="308655" y="1754"/>
                  </a:lnTo>
                  <a:lnTo>
                    <a:pt x="306122" y="0"/>
                  </a:lnTo>
                  <a:lnTo>
                    <a:pt x="199340" y="56314"/>
                  </a:lnTo>
                  <a:cubicBezTo>
                    <a:pt x="206744" y="65667"/>
                    <a:pt x="232855" y="69175"/>
                    <a:pt x="227594" y="85153"/>
                  </a:cubicBezTo>
                  <a:cubicBezTo>
                    <a:pt x="225840" y="90414"/>
                    <a:pt x="206744" y="106782"/>
                    <a:pt x="201483" y="110874"/>
                  </a:cubicBezTo>
                  <a:cubicBezTo>
                    <a:pt x="144584" y="154327"/>
                    <a:pt x="65862" y="162901"/>
                    <a:pt x="974" y="132308"/>
                  </a:cubicBezTo>
                  <a:lnTo>
                    <a:pt x="0" y="181802"/>
                  </a:lnTo>
                  <a:cubicBezTo>
                    <a:pt x="46181" y="198950"/>
                    <a:pt x="96844" y="201678"/>
                    <a:pt x="144779" y="189012"/>
                  </a:cubicBezTo>
                  <a:lnTo>
                    <a:pt x="152769" y="192325"/>
                  </a:lnTo>
                  <a:close/>
                </a:path>
              </a:pathLst>
            </a:custGeom>
            <a:solidFill>
              <a:srgbClr val="EA0E8B"/>
            </a:solidFill>
            <a:ln w="1935"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DD2CA988-453E-A7D3-F283-B74785BC78D0}"/>
                </a:ext>
              </a:extLst>
            </p:cNvPr>
            <p:cNvSpPr/>
            <p:nvPr/>
          </p:nvSpPr>
          <p:spPr>
            <a:xfrm>
              <a:off x="2290472" y="3626846"/>
              <a:ext cx="304367" cy="239675"/>
            </a:xfrm>
            <a:custGeom>
              <a:avLst/>
              <a:gdLst>
                <a:gd name="connsiteX0" fmla="*/ 103664 w 304367"/>
                <a:gd name="connsiteY0" fmla="*/ 36244 h 239675"/>
                <a:gd name="connsiteX1" fmla="*/ 107172 w 304367"/>
                <a:gd name="connsiteY1" fmla="*/ 41894 h 239675"/>
                <a:gd name="connsiteX2" fmla="*/ 147507 w 304367"/>
                <a:gd name="connsiteY2" fmla="*/ 52417 h 239675"/>
                <a:gd name="connsiteX3" fmla="*/ 304368 w 304367"/>
                <a:gd name="connsiteY3" fmla="*/ 217072 h 239675"/>
                <a:gd name="connsiteX4" fmla="*/ 261694 w 304367"/>
                <a:gd name="connsiteY4" fmla="*/ 239675 h 239675"/>
                <a:gd name="connsiteX5" fmla="*/ 128216 w 304367"/>
                <a:gd name="connsiteY5" fmla="*/ 94701 h 239675"/>
                <a:gd name="connsiteX6" fmla="*/ 107367 w 304367"/>
                <a:gd name="connsiteY6" fmla="*/ 95091 h 239675"/>
                <a:gd name="connsiteX7" fmla="*/ 103859 w 304367"/>
                <a:gd name="connsiteY7" fmla="*/ 100742 h 239675"/>
                <a:gd name="connsiteX8" fmla="*/ 103859 w 304367"/>
                <a:gd name="connsiteY8" fmla="*/ 131334 h 239675"/>
                <a:gd name="connsiteX9" fmla="*/ 0 w 304367"/>
                <a:gd name="connsiteY9" fmla="*/ 66252 h 239675"/>
                <a:gd name="connsiteX10" fmla="*/ 103859 w 304367"/>
                <a:gd name="connsiteY10" fmla="*/ 0 h 239675"/>
                <a:gd name="connsiteX11" fmla="*/ 103859 w 304367"/>
                <a:gd name="connsiteY11" fmla="*/ 36244 h 23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367" h="239675">
                  <a:moveTo>
                    <a:pt x="103664" y="36244"/>
                  </a:moveTo>
                  <a:cubicBezTo>
                    <a:pt x="103664" y="37023"/>
                    <a:pt x="106392" y="41310"/>
                    <a:pt x="107172" y="41894"/>
                  </a:cubicBezTo>
                  <a:cubicBezTo>
                    <a:pt x="110484" y="45012"/>
                    <a:pt x="139713" y="50078"/>
                    <a:pt x="147507" y="52417"/>
                  </a:cubicBezTo>
                  <a:cubicBezTo>
                    <a:pt x="224086" y="75215"/>
                    <a:pt x="285272" y="139518"/>
                    <a:pt x="304368" y="217072"/>
                  </a:cubicBezTo>
                  <a:lnTo>
                    <a:pt x="261694" y="239675"/>
                  </a:lnTo>
                  <a:cubicBezTo>
                    <a:pt x="250977" y="171280"/>
                    <a:pt x="195053" y="111848"/>
                    <a:pt x="128216" y="94701"/>
                  </a:cubicBezTo>
                  <a:cubicBezTo>
                    <a:pt x="61380" y="77553"/>
                    <a:pt x="112823" y="89829"/>
                    <a:pt x="107367" y="95091"/>
                  </a:cubicBezTo>
                  <a:cubicBezTo>
                    <a:pt x="101911" y="100352"/>
                    <a:pt x="103859" y="100547"/>
                    <a:pt x="103859" y="100742"/>
                  </a:cubicBezTo>
                  <a:lnTo>
                    <a:pt x="103859" y="131334"/>
                  </a:lnTo>
                  <a:lnTo>
                    <a:pt x="0" y="66252"/>
                  </a:lnTo>
                  <a:lnTo>
                    <a:pt x="103859" y="0"/>
                  </a:lnTo>
                  <a:cubicBezTo>
                    <a:pt x="105223" y="10522"/>
                    <a:pt x="101911" y="26501"/>
                    <a:pt x="103859" y="36244"/>
                  </a:cubicBezTo>
                  <a:close/>
                </a:path>
              </a:pathLst>
            </a:custGeom>
            <a:solidFill>
              <a:srgbClr val="EA0E8B"/>
            </a:solidFill>
            <a:ln w="1935"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07CEDD2A-CF0E-15DB-0EDA-3126529263B8}"/>
                </a:ext>
              </a:extLst>
            </p:cNvPr>
            <p:cNvSpPr/>
            <p:nvPr/>
          </p:nvSpPr>
          <p:spPr>
            <a:xfrm>
              <a:off x="2094207" y="3745709"/>
              <a:ext cx="121439" cy="335155"/>
            </a:xfrm>
            <a:custGeom>
              <a:avLst/>
              <a:gdLst>
                <a:gd name="connsiteX0" fmla="*/ 110917 w 121439"/>
                <a:gd name="connsiteY0" fmla="*/ 212980 h 335155"/>
                <a:gd name="connsiteX1" fmla="*/ 107409 w 121439"/>
                <a:gd name="connsiteY1" fmla="*/ 335155 h 335155"/>
                <a:gd name="connsiteX2" fmla="*/ 237 w 121439"/>
                <a:gd name="connsiteY2" fmla="*/ 278647 h 335155"/>
                <a:gd name="connsiteX3" fmla="*/ 1017 w 121439"/>
                <a:gd name="connsiteY3" fmla="*/ 276308 h 335155"/>
                <a:gd name="connsiteX4" fmla="*/ 32584 w 121439"/>
                <a:gd name="connsiteY4" fmla="*/ 252731 h 335155"/>
                <a:gd name="connsiteX5" fmla="*/ 21672 w 121439"/>
                <a:gd name="connsiteY5" fmla="*/ 215318 h 335155"/>
                <a:gd name="connsiteX6" fmla="*/ 81688 w 121439"/>
                <a:gd name="connsiteY6" fmla="*/ 0 h 335155"/>
                <a:gd name="connsiteX7" fmla="*/ 121439 w 121439"/>
                <a:gd name="connsiteY7" fmla="*/ 25721 h 335155"/>
                <a:gd name="connsiteX8" fmla="*/ 68438 w 121439"/>
                <a:gd name="connsiteY8" fmla="*/ 211421 h 335155"/>
                <a:gd name="connsiteX9" fmla="*/ 111112 w 121439"/>
                <a:gd name="connsiteY9" fmla="*/ 213174 h 33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439" h="335155">
                  <a:moveTo>
                    <a:pt x="110917" y="212980"/>
                  </a:moveTo>
                  <a:lnTo>
                    <a:pt x="107409" y="335155"/>
                  </a:lnTo>
                  <a:lnTo>
                    <a:pt x="237" y="278647"/>
                  </a:lnTo>
                  <a:cubicBezTo>
                    <a:pt x="-347" y="278062"/>
                    <a:pt x="237" y="277088"/>
                    <a:pt x="1017" y="276308"/>
                  </a:cubicBezTo>
                  <a:cubicBezTo>
                    <a:pt x="7837" y="270073"/>
                    <a:pt x="31220" y="262863"/>
                    <a:pt x="32584" y="252731"/>
                  </a:cubicBezTo>
                  <a:cubicBezTo>
                    <a:pt x="33948" y="242598"/>
                    <a:pt x="23426" y="223112"/>
                    <a:pt x="21672" y="215318"/>
                  </a:cubicBezTo>
                  <a:cubicBezTo>
                    <a:pt x="3550" y="137570"/>
                    <a:pt x="25374" y="56314"/>
                    <a:pt x="81688" y="0"/>
                  </a:cubicBezTo>
                  <a:lnTo>
                    <a:pt x="121439" y="25721"/>
                  </a:lnTo>
                  <a:cubicBezTo>
                    <a:pt x="71166" y="70344"/>
                    <a:pt x="48367" y="146533"/>
                    <a:pt x="68438" y="211421"/>
                  </a:cubicBezTo>
                  <a:cubicBezTo>
                    <a:pt x="88508" y="276308"/>
                    <a:pt x="92210" y="220384"/>
                    <a:pt x="111112" y="213174"/>
                  </a:cubicBezTo>
                  <a:close/>
                </a:path>
              </a:pathLst>
            </a:custGeom>
            <a:solidFill>
              <a:srgbClr val="EA0E8B"/>
            </a:solidFill>
            <a:ln w="1935"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74819838-60AA-423F-A402-4A000971405B}"/>
                </a:ext>
              </a:extLst>
            </p:cNvPr>
            <p:cNvSpPr/>
            <p:nvPr/>
          </p:nvSpPr>
          <p:spPr>
            <a:xfrm>
              <a:off x="2255836" y="3584167"/>
              <a:ext cx="363288" cy="301118"/>
            </a:xfrm>
            <a:custGeom>
              <a:avLst/>
              <a:gdLst>
                <a:gd name="connsiteX0" fmla="*/ 153304 w 363288"/>
                <a:gd name="connsiteY0" fmla="*/ 0 h 301118"/>
                <a:gd name="connsiteX1" fmla="*/ 161294 w 363288"/>
                <a:gd name="connsiteY1" fmla="*/ 9938 h 301118"/>
                <a:gd name="connsiteX2" fmla="*/ 161294 w 363288"/>
                <a:gd name="connsiteY2" fmla="*/ 56509 h 301118"/>
                <a:gd name="connsiteX3" fmla="*/ 359074 w 363288"/>
                <a:gd name="connsiteY3" fmla="*/ 235193 h 301118"/>
                <a:gd name="connsiteX4" fmla="*/ 359074 w 363288"/>
                <a:gd name="connsiteY4" fmla="*/ 265007 h 301118"/>
                <a:gd name="connsiteX5" fmla="*/ 293797 w 363288"/>
                <a:gd name="connsiteY5" fmla="*/ 300081 h 301118"/>
                <a:gd name="connsiteX6" fmla="*/ 278598 w 363288"/>
                <a:gd name="connsiteY6" fmla="*/ 297353 h 301118"/>
                <a:gd name="connsiteX7" fmla="*/ 270609 w 363288"/>
                <a:gd name="connsiteY7" fmla="*/ 261499 h 301118"/>
                <a:gd name="connsiteX8" fmla="*/ 161294 w 363288"/>
                <a:gd name="connsiteY8" fmla="*/ 151015 h 301118"/>
                <a:gd name="connsiteX9" fmla="*/ 161294 w 363288"/>
                <a:gd name="connsiteY9" fmla="*/ 187258 h 301118"/>
                <a:gd name="connsiteX10" fmla="*/ 148238 w 363288"/>
                <a:gd name="connsiteY10" fmla="*/ 195832 h 301118"/>
                <a:gd name="connsiteX11" fmla="*/ 4238 w 363288"/>
                <a:gd name="connsiteY11" fmla="*/ 106977 h 301118"/>
                <a:gd name="connsiteX12" fmla="*/ 4238 w 363288"/>
                <a:gd name="connsiteY12" fmla="*/ 88855 h 301118"/>
                <a:gd name="connsiteX13" fmla="*/ 146484 w 363288"/>
                <a:gd name="connsiteY13" fmla="*/ 0 h 301118"/>
                <a:gd name="connsiteX14" fmla="*/ 153499 w 363288"/>
                <a:gd name="connsiteY14" fmla="*/ 0 h 301118"/>
                <a:gd name="connsiteX15" fmla="*/ 138300 w 363288"/>
                <a:gd name="connsiteY15" fmla="*/ 68590 h 301118"/>
                <a:gd name="connsiteX16" fmla="*/ 138300 w 363288"/>
                <a:gd name="connsiteY16" fmla="*/ 32346 h 301118"/>
                <a:gd name="connsiteX17" fmla="*/ 34441 w 363288"/>
                <a:gd name="connsiteY17" fmla="*/ 98598 h 301118"/>
                <a:gd name="connsiteX18" fmla="*/ 138300 w 363288"/>
                <a:gd name="connsiteY18" fmla="*/ 163681 h 301118"/>
                <a:gd name="connsiteX19" fmla="*/ 138300 w 363288"/>
                <a:gd name="connsiteY19" fmla="*/ 133088 h 301118"/>
                <a:gd name="connsiteX20" fmla="*/ 141808 w 363288"/>
                <a:gd name="connsiteY20" fmla="*/ 127437 h 301118"/>
                <a:gd name="connsiteX21" fmla="*/ 162658 w 363288"/>
                <a:gd name="connsiteY21" fmla="*/ 127047 h 301118"/>
                <a:gd name="connsiteX22" fmla="*/ 296135 w 363288"/>
                <a:gd name="connsiteY22" fmla="*/ 272022 h 301118"/>
                <a:gd name="connsiteX23" fmla="*/ 338809 w 363288"/>
                <a:gd name="connsiteY23" fmla="*/ 249418 h 301118"/>
                <a:gd name="connsiteX24" fmla="*/ 181949 w 363288"/>
                <a:gd name="connsiteY24" fmla="*/ 84763 h 301118"/>
                <a:gd name="connsiteX25" fmla="*/ 141613 w 363288"/>
                <a:gd name="connsiteY25" fmla="*/ 74241 h 301118"/>
                <a:gd name="connsiteX26" fmla="*/ 138105 w 363288"/>
                <a:gd name="connsiteY26" fmla="*/ 68590 h 301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3288" h="301118">
                  <a:moveTo>
                    <a:pt x="153304" y="0"/>
                  </a:moveTo>
                  <a:cubicBezTo>
                    <a:pt x="157396" y="2728"/>
                    <a:pt x="160514" y="4482"/>
                    <a:pt x="161294" y="9938"/>
                  </a:cubicBezTo>
                  <a:cubicBezTo>
                    <a:pt x="162268" y="16953"/>
                    <a:pt x="159735" y="54950"/>
                    <a:pt x="161294" y="56509"/>
                  </a:cubicBezTo>
                  <a:cubicBezTo>
                    <a:pt x="253461" y="71513"/>
                    <a:pt x="334522" y="145364"/>
                    <a:pt x="359074" y="235193"/>
                  </a:cubicBezTo>
                  <a:cubicBezTo>
                    <a:pt x="361413" y="243572"/>
                    <a:pt x="367258" y="258966"/>
                    <a:pt x="359074" y="265007"/>
                  </a:cubicBezTo>
                  <a:cubicBezTo>
                    <a:pt x="340758" y="278257"/>
                    <a:pt x="312893" y="286831"/>
                    <a:pt x="293797" y="300081"/>
                  </a:cubicBezTo>
                  <a:cubicBezTo>
                    <a:pt x="288925" y="301835"/>
                    <a:pt x="282105" y="301640"/>
                    <a:pt x="278598" y="297353"/>
                  </a:cubicBezTo>
                  <a:cubicBezTo>
                    <a:pt x="275091" y="293066"/>
                    <a:pt x="272752" y="269099"/>
                    <a:pt x="270609" y="261499"/>
                  </a:cubicBezTo>
                  <a:cubicBezTo>
                    <a:pt x="255994" y="209472"/>
                    <a:pt x="213321" y="166019"/>
                    <a:pt x="161294" y="151015"/>
                  </a:cubicBezTo>
                  <a:lnTo>
                    <a:pt x="161294" y="187258"/>
                  </a:lnTo>
                  <a:cubicBezTo>
                    <a:pt x="161294" y="191350"/>
                    <a:pt x="152525" y="197391"/>
                    <a:pt x="148238" y="195832"/>
                  </a:cubicBezTo>
                  <a:lnTo>
                    <a:pt x="4238" y="106977"/>
                  </a:lnTo>
                  <a:cubicBezTo>
                    <a:pt x="-1413" y="101716"/>
                    <a:pt x="-1413" y="94116"/>
                    <a:pt x="4238" y="88855"/>
                  </a:cubicBezTo>
                  <a:lnTo>
                    <a:pt x="146484" y="0"/>
                  </a:lnTo>
                  <a:lnTo>
                    <a:pt x="153499" y="0"/>
                  </a:lnTo>
                  <a:close/>
                  <a:moveTo>
                    <a:pt x="138300" y="68590"/>
                  </a:moveTo>
                  <a:cubicBezTo>
                    <a:pt x="136352" y="58652"/>
                    <a:pt x="139664" y="42869"/>
                    <a:pt x="138300" y="32346"/>
                  </a:cubicBezTo>
                  <a:lnTo>
                    <a:pt x="34441" y="98598"/>
                  </a:lnTo>
                  <a:lnTo>
                    <a:pt x="138300" y="163681"/>
                  </a:lnTo>
                  <a:lnTo>
                    <a:pt x="138300" y="133088"/>
                  </a:lnTo>
                  <a:cubicBezTo>
                    <a:pt x="138300" y="132698"/>
                    <a:pt x="141223" y="128022"/>
                    <a:pt x="141808" y="127437"/>
                  </a:cubicBezTo>
                  <a:cubicBezTo>
                    <a:pt x="147264" y="122371"/>
                    <a:pt x="156227" y="125488"/>
                    <a:pt x="162658" y="127047"/>
                  </a:cubicBezTo>
                  <a:cubicBezTo>
                    <a:pt x="229689" y="144000"/>
                    <a:pt x="285418" y="203432"/>
                    <a:pt x="296135" y="272022"/>
                  </a:cubicBezTo>
                  <a:lnTo>
                    <a:pt x="338809" y="249418"/>
                  </a:lnTo>
                  <a:cubicBezTo>
                    <a:pt x="319713" y="171865"/>
                    <a:pt x="258528" y="107562"/>
                    <a:pt x="181949" y="84763"/>
                  </a:cubicBezTo>
                  <a:cubicBezTo>
                    <a:pt x="174349" y="82425"/>
                    <a:pt x="145120" y="77553"/>
                    <a:pt x="141613" y="74241"/>
                  </a:cubicBezTo>
                  <a:cubicBezTo>
                    <a:pt x="138105" y="70928"/>
                    <a:pt x="138300" y="69175"/>
                    <a:pt x="138105" y="68590"/>
                  </a:cubicBezTo>
                  <a:close/>
                </a:path>
              </a:pathLst>
            </a:custGeom>
            <a:solidFill>
              <a:srgbClr val="262626"/>
            </a:solidFill>
            <a:ln w="1935"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1E7C2D53-C6A5-A650-415B-3B0BB1F9DF47}"/>
                </a:ext>
              </a:extLst>
            </p:cNvPr>
            <p:cNvSpPr/>
            <p:nvPr/>
          </p:nvSpPr>
          <p:spPr>
            <a:xfrm>
              <a:off x="2058591" y="3709885"/>
              <a:ext cx="188690" cy="391948"/>
            </a:xfrm>
            <a:custGeom>
              <a:avLst/>
              <a:gdLst>
                <a:gd name="connsiteX0" fmla="*/ 0 w 188690"/>
                <a:gd name="connsiteY0" fmla="*/ 307646 h 391948"/>
                <a:gd name="connsiteX1" fmla="*/ 0 w 188690"/>
                <a:gd name="connsiteY1" fmla="*/ 299657 h 391948"/>
                <a:gd name="connsiteX2" fmla="*/ 42674 w 188690"/>
                <a:gd name="connsiteY2" fmla="*/ 271987 h 391948"/>
                <a:gd name="connsiteX3" fmla="*/ 91778 w 188690"/>
                <a:gd name="connsiteY3" fmla="*/ 18477 h 391948"/>
                <a:gd name="connsiteX4" fmla="*/ 118279 w 188690"/>
                <a:gd name="connsiteY4" fmla="*/ 160 h 391948"/>
                <a:gd name="connsiteX5" fmla="*/ 183361 w 188690"/>
                <a:gd name="connsiteY5" fmla="*/ 39911 h 391948"/>
                <a:gd name="connsiteX6" fmla="*/ 173618 w 188690"/>
                <a:gd name="connsiteY6" fmla="*/ 66802 h 391948"/>
                <a:gd name="connsiteX7" fmla="*/ 120032 w 188690"/>
                <a:gd name="connsiteY7" fmla="*/ 196577 h 391948"/>
                <a:gd name="connsiteX8" fmla="*/ 125294 w 188690"/>
                <a:gd name="connsiteY8" fmla="*/ 223662 h 391948"/>
                <a:gd name="connsiteX9" fmla="*/ 164850 w 188690"/>
                <a:gd name="connsiteY9" fmla="*/ 207294 h 391948"/>
                <a:gd name="connsiteX10" fmla="*/ 169721 w 188690"/>
                <a:gd name="connsiteY10" fmla="*/ 240420 h 391948"/>
                <a:gd name="connsiteX11" fmla="*/ 166409 w 188690"/>
                <a:gd name="connsiteY11" fmla="*/ 363765 h 391948"/>
                <a:gd name="connsiteX12" fmla="*/ 165045 w 188690"/>
                <a:gd name="connsiteY12" fmla="*/ 382082 h 391948"/>
                <a:gd name="connsiteX13" fmla="*/ 149261 w 188690"/>
                <a:gd name="connsiteY13" fmla="*/ 391045 h 391948"/>
                <a:gd name="connsiteX14" fmla="*/ 9743 w 188690"/>
                <a:gd name="connsiteY14" fmla="*/ 316025 h 391948"/>
                <a:gd name="connsiteX15" fmla="*/ 195 w 188690"/>
                <a:gd name="connsiteY15" fmla="*/ 307841 h 391948"/>
                <a:gd name="connsiteX16" fmla="*/ 146533 w 188690"/>
                <a:gd name="connsiteY16" fmla="*/ 238471 h 391948"/>
                <a:gd name="connsiteX17" fmla="*/ 103859 w 188690"/>
                <a:gd name="connsiteY17" fmla="*/ 236718 h 391948"/>
                <a:gd name="connsiteX18" fmla="*/ 156861 w 188690"/>
                <a:gd name="connsiteY18" fmla="*/ 51018 h 391948"/>
                <a:gd name="connsiteX19" fmla="*/ 117110 w 188690"/>
                <a:gd name="connsiteY19" fmla="*/ 25297 h 391948"/>
                <a:gd name="connsiteX20" fmla="*/ 57093 w 188690"/>
                <a:gd name="connsiteY20" fmla="*/ 240615 h 391948"/>
                <a:gd name="connsiteX21" fmla="*/ 68005 w 188690"/>
                <a:gd name="connsiteY21" fmla="*/ 278028 h 391948"/>
                <a:gd name="connsiteX22" fmla="*/ 36438 w 188690"/>
                <a:gd name="connsiteY22" fmla="*/ 301605 h 391948"/>
                <a:gd name="connsiteX23" fmla="*/ 35659 w 188690"/>
                <a:gd name="connsiteY23" fmla="*/ 303944 h 391948"/>
                <a:gd name="connsiteX24" fmla="*/ 142831 w 188690"/>
                <a:gd name="connsiteY24" fmla="*/ 360452 h 391948"/>
                <a:gd name="connsiteX25" fmla="*/ 146338 w 188690"/>
                <a:gd name="connsiteY25" fmla="*/ 238277 h 39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8690" h="391948">
                  <a:moveTo>
                    <a:pt x="0" y="307646"/>
                  </a:moveTo>
                  <a:lnTo>
                    <a:pt x="0" y="299657"/>
                  </a:lnTo>
                  <a:cubicBezTo>
                    <a:pt x="11691" y="287965"/>
                    <a:pt x="28449" y="280366"/>
                    <a:pt x="42674" y="271987"/>
                  </a:cubicBezTo>
                  <a:cubicBezTo>
                    <a:pt x="10717" y="186639"/>
                    <a:pt x="30982" y="85703"/>
                    <a:pt x="91778" y="18477"/>
                  </a:cubicBezTo>
                  <a:cubicBezTo>
                    <a:pt x="98013" y="11462"/>
                    <a:pt x="108536" y="-1593"/>
                    <a:pt x="118279" y="160"/>
                  </a:cubicBezTo>
                  <a:lnTo>
                    <a:pt x="183361" y="39911"/>
                  </a:lnTo>
                  <a:cubicBezTo>
                    <a:pt x="196612" y="53551"/>
                    <a:pt x="181997" y="59007"/>
                    <a:pt x="173618" y="66802"/>
                  </a:cubicBezTo>
                  <a:cubicBezTo>
                    <a:pt x="137570" y="100902"/>
                    <a:pt x="117110" y="145914"/>
                    <a:pt x="120032" y="196577"/>
                  </a:cubicBezTo>
                  <a:cubicBezTo>
                    <a:pt x="120227" y="199890"/>
                    <a:pt x="123150" y="223467"/>
                    <a:pt x="125294" y="223662"/>
                  </a:cubicBezTo>
                  <a:cubicBezTo>
                    <a:pt x="136206" y="219570"/>
                    <a:pt x="153158" y="202618"/>
                    <a:pt x="164850" y="207294"/>
                  </a:cubicBezTo>
                  <a:cubicBezTo>
                    <a:pt x="176541" y="211971"/>
                    <a:pt x="169916" y="231651"/>
                    <a:pt x="169721" y="240420"/>
                  </a:cubicBezTo>
                  <a:cubicBezTo>
                    <a:pt x="168747" y="281535"/>
                    <a:pt x="168357" y="322845"/>
                    <a:pt x="166409" y="363765"/>
                  </a:cubicBezTo>
                  <a:cubicBezTo>
                    <a:pt x="164460" y="404685"/>
                    <a:pt x="165824" y="377600"/>
                    <a:pt x="165045" y="382082"/>
                  </a:cubicBezTo>
                  <a:cubicBezTo>
                    <a:pt x="163875" y="389486"/>
                    <a:pt x="156276" y="393968"/>
                    <a:pt x="149261" y="391045"/>
                  </a:cubicBezTo>
                  <a:cubicBezTo>
                    <a:pt x="104639" y="364350"/>
                    <a:pt x="53976" y="343110"/>
                    <a:pt x="9743" y="316025"/>
                  </a:cubicBezTo>
                  <a:cubicBezTo>
                    <a:pt x="5846" y="313687"/>
                    <a:pt x="2728" y="311543"/>
                    <a:pt x="195" y="307841"/>
                  </a:cubicBezTo>
                  <a:close/>
                  <a:moveTo>
                    <a:pt x="146533" y="238471"/>
                  </a:moveTo>
                  <a:cubicBezTo>
                    <a:pt x="127632" y="245681"/>
                    <a:pt x="113407" y="267310"/>
                    <a:pt x="103859" y="236718"/>
                  </a:cubicBezTo>
                  <a:cubicBezTo>
                    <a:pt x="83789" y="172025"/>
                    <a:pt x="106782" y="95641"/>
                    <a:pt x="156861" y="51018"/>
                  </a:cubicBezTo>
                  <a:lnTo>
                    <a:pt x="117110" y="25297"/>
                  </a:lnTo>
                  <a:cubicBezTo>
                    <a:pt x="60796" y="81611"/>
                    <a:pt x="38972" y="162867"/>
                    <a:pt x="57093" y="240615"/>
                  </a:cubicBezTo>
                  <a:cubicBezTo>
                    <a:pt x="75215" y="318363"/>
                    <a:pt x="68590" y="273156"/>
                    <a:pt x="68005" y="278028"/>
                  </a:cubicBezTo>
                  <a:cubicBezTo>
                    <a:pt x="66641" y="288160"/>
                    <a:pt x="43258" y="295370"/>
                    <a:pt x="36438" y="301605"/>
                  </a:cubicBezTo>
                  <a:cubicBezTo>
                    <a:pt x="29618" y="307841"/>
                    <a:pt x="35269" y="303359"/>
                    <a:pt x="35659" y="303944"/>
                  </a:cubicBezTo>
                  <a:lnTo>
                    <a:pt x="142831" y="360452"/>
                  </a:lnTo>
                  <a:lnTo>
                    <a:pt x="146338" y="238277"/>
                  </a:lnTo>
                  <a:close/>
                </a:path>
              </a:pathLst>
            </a:custGeom>
            <a:solidFill>
              <a:srgbClr val="262626"/>
            </a:solidFill>
            <a:ln w="1935"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AB18E429-7F93-C73D-3720-B2EA13989E17}"/>
                </a:ext>
              </a:extLst>
            </p:cNvPr>
            <p:cNvSpPr/>
            <p:nvPr/>
          </p:nvSpPr>
          <p:spPr>
            <a:xfrm>
              <a:off x="2288853" y="3923325"/>
              <a:ext cx="360351" cy="251430"/>
            </a:xfrm>
            <a:custGeom>
              <a:avLst/>
              <a:gdLst>
                <a:gd name="connsiteX0" fmla="*/ 360157 w 360351"/>
                <a:gd name="connsiteY0" fmla="*/ 157730 h 251430"/>
                <a:gd name="connsiteX1" fmla="*/ 360157 w 360351"/>
                <a:gd name="connsiteY1" fmla="*/ 178384 h 251430"/>
                <a:gd name="connsiteX2" fmla="*/ 344763 w 360351"/>
                <a:gd name="connsiteY2" fmla="*/ 185010 h 251430"/>
                <a:gd name="connsiteX3" fmla="*/ 304232 w 360351"/>
                <a:gd name="connsiteY3" fmla="*/ 162406 h 251430"/>
                <a:gd name="connsiteX4" fmla="*/ 280460 w 360351"/>
                <a:gd name="connsiteY4" fmla="*/ 185984 h 251430"/>
                <a:gd name="connsiteX5" fmla="*/ 252205 w 360351"/>
                <a:gd name="connsiteY5" fmla="*/ 194558 h 251430"/>
                <a:gd name="connsiteX6" fmla="*/ 267209 w 360351"/>
                <a:gd name="connsiteY6" fmla="*/ 167083 h 251430"/>
                <a:gd name="connsiteX7" fmla="*/ 283383 w 360351"/>
                <a:gd name="connsiteY7" fmla="*/ 150910 h 251430"/>
                <a:gd name="connsiteX8" fmla="*/ 304817 w 360351"/>
                <a:gd name="connsiteY8" fmla="*/ 136490 h 251430"/>
                <a:gd name="connsiteX9" fmla="*/ 335994 w 360351"/>
                <a:gd name="connsiteY9" fmla="*/ 153248 h 251430"/>
                <a:gd name="connsiteX10" fmla="*/ 332292 w 360351"/>
                <a:gd name="connsiteY10" fmla="*/ 33021 h 251430"/>
                <a:gd name="connsiteX11" fmla="*/ 329759 w 360351"/>
                <a:gd name="connsiteY11" fmla="*/ 31267 h 251430"/>
                <a:gd name="connsiteX12" fmla="*/ 222977 w 360351"/>
                <a:gd name="connsiteY12" fmla="*/ 87581 h 251430"/>
                <a:gd name="connsiteX13" fmla="*/ 251231 w 360351"/>
                <a:gd name="connsiteY13" fmla="*/ 116420 h 251430"/>
                <a:gd name="connsiteX14" fmla="*/ 225120 w 360351"/>
                <a:gd name="connsiteY14" fmla="*/ 142141 h 251430"/>
                <a:gd name="connsiteX15" fmla="*/ 24611 w 360351"/>
                <a:gd name="connsiteY15" fmla="*/ 163575 h 251430"/>
                <a:gd name="connsiteX16" fmla="*/ 23637 w 360351"/>
                <a:gd name="connsiteY16" fmla="*/ 213069 h 251430"/>
                <a:gd name="connsiteX17" fmla="*/ 168417 w 360351"/>
                <a:gd name="connsiteY17" fmla="*/ 220279 h 251430"/>
                <a:gd name="connsiteX18" fmla="*/ 176406 w 360351"/>
                <a:gd name="connsiteY18" fmla="*/ 223591 h 251430"/>
                <a:gd name="connsiteX19" fmla="*/ 123989 w 360351"/>
                <a:gd name="connsiteY19" fmla="*/ 251261 h 251430"/>
                <a:gd name="connsiteX20" fmla="*/ 90473 w 360351"/>
                <a:gd name="connsiteY20" fmla="*/ 251261 h 251430"/>
                <a:gd name="connsiteX21" fmla="*/ 9023 w 360351"/>
                <a:gd name="connsiteY21" fmla="*/ 231970 h 251430"/>
                <a:gd name="connsiteX22" fmla="*/ 449 w 360351"/>
                <a:gd name="connsiteY22" fmla="*/ 220863 h 251430"/>
                <a:gd name="connsiteX23" fmla="*/ 2787 w 360351"/>
                <a:gd name="connsiteY23" fmla="*/ 158704 h 251430"/>
                <a:gd name="connsiteX24" fmla="*/ 11751 w 360351"/>
                <a:gd name="connsiteY24" fmla="*/ 132983 h 251430"/>
                <a:gd name="connsiteX25" fmla="*/ 30457 w 360351"/>
                <a:gd name="connsiteY25" fmla="*/ 140192 h 251430"/>
                <a:gd name="connsiteX26" fmla="*/ 221808 w 360351"/>
                <a:gd name="connsiteY26" fmla="*/ 114861 h 251430"/>
                <a:gd name="connsiteX27" fmla="*/ 197645 w 360351"/>
                <a:gd name="connsiteY27" fmla="*/ 75694 h 251430"/>
                <a:gd name="connsiteX28" fmla="*/ 339502 w 360351"/>
                <a:gd name="connsiteY28" fmla="*/ 674 h 251430"/>
                <a:gd name="connsiteX29" fmla="*/ 354506 w 360351"/>
                <a:gd name="connsiteY29" fmla="*/ 10027 h 251430"/>
                <a:gd name="connsiteX30" fmla="*/ 360351 w 360351"/>
                <a:gd name="connsiteY30" fmla="*/ 158119 h 25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60351" h="251430">
                  <a:moveTo>
                    <a:pt x="360157" y="157730"/>
                  </a:moveTo>
                  <a:lnTo>
                    <a:pt x="360157" y="178384"/>
                  </a:lnTo>
                  <a:cubicBezTo>
                    <a:pt x="356065" y="184230"/>
                    <a:pt x="352167" y="186568"/>
                    <a:pt x="344763" y="185010"/>
                  </a:cubicBezTo>
                  <a:lnTo>
                    <a:pt x="304232" y="162406"/>
                  </a:lnTo>
                  <a:cubicBezTo>
                    <a:pt x="295659" y="169616"/>
                    <a:pt x="288839" y="178579"/>
                    <a:pt x="280460" y="185984"/>
                  </a:cubicBezTo>
                  <a:cubicBezTo>
                    <a:pt x="273250" y="192219"/>
                    <a:pt x="261364" y="204301"/>
                    <a:pt x="252205" y="194558"/>
                  </a:cubicBezTo>
                  <a:cubicBezTo>
                    <a:pt x="241488" y="183061"/>
                    <a:pt x="260195" y="173513"/>
                    <a:pt x="267209" y="167083"/>
                  </a:cubicBezTo>
                  <a:cubicBezTo>
                    <a:pt x="274224" y="160652"/>
                    <a:pt x="278121" y="156366"/>
                    <a:pt x="283383" y="150910"/>
                  </a:cubicBezTo>
                  <a:cubicBezTo>
                    <a:pt x="289618" y="144479"/>
                    <a:pt x="293710" y="133372"/>
                    <a:pt x="304817" y="136490"/>
                  </a:cubicBezTo>
                  <a:cubicBezTo>
                    <a:pt x="308909" y="137659"/>
                    <a:pt x="334825" y="154612"/>
                    <a:pt x="335994" y="153248"/>
                  </a:cubicBezTo>
                  <a:lnTo>
                    <a:pt x="332292" y="33021"/>
                  </a:lnTo>
                  <a:lnTo>
                    <a:pt x="329759" y="31267"/>
                  </a:lnTo>
                  <a:lnTo>
                    <a:pt x="222977" y="87581"/>
                  </a:lnTo>
                  <a:cubicBezTo>
                    <a:pt x="230381" y="96934"/>
                    <a:pt x="256492" y="100441"/>
                    <a:pt x="251231" y="116420"/>
                  </a:cubicBezTo>
                  <a:cubicBezTo>
                    <a:pt x="245970" y="132398"/>
                    <a:pt x="230381" y="138049"/>
                    <a:pt x="225120" y="142141"/>
                  </a:cubicBezTo>
                  <a:cubicBezTo>
                    <a:pt x="168222" y="185594"/>
                    <a:pt x="89499" y="194168"/>
                    <a:pt x="24611" y="163575"/>
                  </a:cubicBezTo>
                  <a:lnTo>
                    <a:pt x="23637" y="213069"/>
                  </a:lnTo>
                  <a:cubicBezTo>
                    <a:pt x="69818" y="230217"/>
                    <a:pt x="120481" y="232945"/>
                    <a:pt x="168417" y="220279"/>
                  </a:cubicBezTo>
                  <a:lnTo>
                    <a:pt x="176406" y="223591"/>
                  </a:lnTo>
                  <a:cubicBezTo>
                    <a:pt x="193163" y="251066"/>
                    <a:pt x="138603" y="246390"/>
                    <a:pt x="123989" y="251261"/>
                  </a:cubicBezTo>
                  <a:cubicBezTo>
                    <a:pt x="112882" y="250677"/>
                    <a:pt x="101580" y="251846"/>
                    <a:pt x="90473" y="251261"/>
                  </a:cubicBezTo>
                  <a:cubicBezTo>
                    <a:pt x="67870" y="249897"/>
                    <a:pt x="29483" y="242103"/>
                    <a:pt x="9023" y="231970"/>
                  </a:cubicBezTo>
                  <a:cubicBezTo>
                    <a:pt x="3372" y="229242"/>
                    <a:pt x="1229" y="227489"/>
                    <a:pt x="449" y="220863"/>
                  </a:cubicBezTo>
                  <a:cubicBezTo>
                    <a:pt x="-1110" y="202742"/>
                    <a:pt x="1813" y="177215"/>
                    <a:pt x="2787" y="158704"/>
                  </a:cubicBezTo>
                  <a:cubicBezTo>
                    <a:pt x="3762" y="140192"/>
                    <a:pt x="-330" y="135516"/>
                    <a:pt x="11751" y="132983"/>
                  </a:cubicBezTo>
                  <a:cubicBezTo>
                    <a:pt x="23832" y="130449"/>
                    <a:pt x="23832" y="136880"/>
                    <a:pt x="30457" y="140192"/>
                  </a:cubicBezTo>
                  <a:cubicBezTo>
                    <a:pt x="94955" y="172344"/>
                    <a:pt x="168222" y="162796"/>
                    <a:pt x="221808" y="114861"/>
                  </a:cubicBezTo>
                  <a:cubicBezTo>
                    <a:pt x="208362" y="105313"/>
                    <a:pt x="167832" y="93426"/>
                    <a:pt x="197645" y="75694"/>
                  </a:cubicBezTo>
                  <a:cubicBezTo>
                    <a:pt x="242657" y="48804"/>
                    <a:pt x="293710" y="27175"/>
                    <a:pt x="339502" y="674"/>
                  </a:cubicBezTo>
                  <a:cubicBezTo>
                    <a:pt x="345542" y="-2054"/>
                    <a:pt x="353531" y="3987"/>
                    <a:pt x="354506" y="10027"/>
                  </a:cubicBezTo>
                  <a:cubicBezTo>
                    <a:pt x="354895" y="59521"/>
                    <a:pt x="359182" y="109210"/>
                    <a:pt x="360351" y="158119"/>
                  </a:cubicBezTo>
                  <a:close/>
                </a:path>
              </a:pathLst>
            </a:custGeom>
            <a:solidFill>
              <a:srgbClr val="262626"/>
            </a:solidFill>
            <a:ln w="1935"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3009B45A-E19B-C332-6443-9E989A530222}"/>
                </a:ext>
              </a:extLst>
            </p:cNvPr>
            <p:cNvSpPr/>
            <p:nvPr/>
          </p:nvSpPr>
          <p:spPr>
            <a:xfrm>
              <a:off x="2494702" y="4125984"/>
              <a:ext cx="22731" cy="23174"/>
            </a:xfrm>
            <a:custGeom>
              <a:avLst/>
              <a:gdLst>
                <a:gd name="connsiteX0" fmla="*/ 8750 w 22731"/>
                <a:gd name="connsiteY0" fmla="*/ 277 h 23174"/>
                <a:gd name="connsiteX1" fmla="*/ 13037 w 22731"/>
                <a:gd name="connsiteY1" fmla="*/ 23076 h 23174"/>
                <a:gd name="connsiteX2" fmla="*/ 8750 w 22731"/>
                <a:gd name="connsiteY2" fmla="*/ 277 h 23174"/>
              </a:gdLst>
              <a:ahLst/>
              <a:cxnLst>
                <a:cxn ang="0">
                  <a:pos x="connsiteX0" y="connsiteY0"/>
                </a:cxn>
                <a:cxn ang="0">
                  <a:pos x="connsiteX1" y="connsiteY1"/>
                </a:cxn>
                <a:cxn ang="0">
                  <a:pos x="connsiteX2" y="connsiteY2"/>
                </a:cxn>
              </a:cxnLst>
              <a:rect l="l" t="t" r="r" b="b"/>
              <a:pathLst>
                <a:path w="22731" h="23174">
                  <a:moveTo>
                    <a:pt x="8750" y="277"/>
                  </a:moveTo>
                  <a:cubicBezTo>
                    <a:pt x="25118" y="-2840"/>
                    <a:pt x="27846" y="21322"/>
                    <a:pt x="13037" y="23076"/>
                  </a:cubicBezTo>
                  <a:cubicBezTo>
                    <a:pt x="-2162" y="24829"/>
                    <a:pt x="-4696" y="2810"/>
                    <a:pt x="8750" y="277"/>
                  </a:cubicBezTo>
                  <a:close/>
                </a:path>
              </a:pathLst>
            </a:custGeom>
            <a:solidFill>
              <a:srgbClr val="262626"/>
            </a:solidFill>
            <a:ln w="1935" cap="flat">
              <a:noFill/>
              <a:prstDash val="solid"/>
              <a:miter/>
            </a:ln>
          </p:spPr>
          <p:txBody>
            <a:bodyPr rtlCol="0" anchor="ctr"/>
            <a:lstStyle/>
            <a:p>
              <a:endParaRPr lang="en-US"/>
            </a:p>
          </p:txBody>
        </p:sp>
      </p:grpSp>
      <p:grpSp>
        <p:nvGrpSpPr>
          <p:cNvPr id="173" name="Group 172">
            <a:extLst>
              <a:ext uri="{FF2B5EF4-FFF2-40B4-BE49-F238E27FC236}">
                <a16:creationId xmlns:a16="http://schemas.microsoft.com/office/drawing/2014/main" id="{BE77355D-4EBD-C17B-40EA-43DE0AA6151D}"/>
              </a:ext>
            </a:extLst>
          </p:cNvPr>
          <p:cNvGrpSpPr/>
          <p:nvPr/>
        </p:nvGrpSpPr>
        <p:grpSpPr>
          <a:xfrm>
            <a:off x="115691" y="4722667"/>
            <a:ext cx="7338954" cy="871266"/>
            <a:chOff x="173718" y="4374749"/>
            <a:chExt cx="7409141" cy="872612"/>
          </a:xfrm>
          <a:noFill/>
        </p:grpSpPr>
        <p:sp>
          <p:nvSpPr>
            <p:cNvPr id="174" name="Rectangle 173">
              <a:extLst>
                <a:ext uri="{FF2B5EF4-FFF2-40B4-BE49-F238E27FC236}">
                  <a16:creationId xmlns:a16="http://schemas.microsoft.com/office/drawing/2014/main" id="{70E1A248-16CC-DF5E-499E-FB06F1CB81D9}"/>
                </a:ext>
              </a:extLst>
            </p:cNvPr>
            <p:cNvSpPr/>
            <p:nvPr/>
          </p:nvSpPr>
          <p:spPr>
            <a:xfrm>
              <a:off x="1657641" y="4374751"/>
              <a:ext cx="1472400" cy="871264"/>
            </a:xfrm>
            <a:prstGeom prst="rect">
              <a:avLst/>
            </a:prstGeom>
            <a:grpFill/>
            <a:ln>
              <a:noFill/>
            </a:ln>
          </p:spPr>
          <p:txBody>
            <a:bodyPr wrap="square">
              <a:spAutoFit/>
            </a:bodyPr>
            <a:lstStyle/>
            <a:p>
              <a:pPr algn="ctr" fontAlgn="base">
                <a:lnSpc>
                  <a:spcPts val="1500"/>
                </a:lnSpc>
              </a:pPr>
              <a:r>
                <a:rPr lang="en-IE" sz="1700" b="1" dirty="0">
                  <a:solidFill>
                    <a:srgbClr val="EA0E8B"/>
                  </a:solidFill>
                  <a:latin typeface="Calibri" panose="020F0502020204030204" pitchFamily="34" charset="0"/>
                  <a:ea typeface="Calibri" panose="020F0502020204030204" pitchFamily="34" charset="0"/>
                  <a:cs typeface="Calibri" panose="020F0502020204030204" pitchFamily="34" charset="0"/>
                </a:rPr>
                <a:t>REUSE</a:t>
              </a:r>
            </a:p>
            <a:p>
              <a:pPr algn="ctr" fontAlgn="base">
                <a:lnSpc>
                  <a:spcPts val="1500"/>
                </a:lnSpc>
              </a:pPr>
              <a:r>
                <a:rPr lang="en-IE" sz="1700" b="1" dirty="0">
                  <a:solidFill>
                    <a:srgbClr val="EA0E8B"/>
                  </a:solidFill>
                  <a:latin typeface="Calibri" panose="020F0502020204030204" pitchFamily="34" charset="0"/>
                  <a:ea typeface="Calibri" panose="020F0502020204030204" pitchFamily="34" charset="0"/>
                  <a:cs typeface="Calibri" panose="020F0502020204030204" pitchFamily="34" charset="0"/>
                </a:rPr>
                <a:t> </a:t>
              </a:r>
              <a:r>
                <a:rPr lang="en-IE" sz="1450" i="1" dirty="0">
                  <a:solidFill>
                    <a:srgbClr val="262626"/>
                  </a:solidFill>
                  <a:latin typeface="Calibri" panose="020F0502020204030204" pitchFamily="34" charset="0"/>
                  <a:ea typeface="Calibri" panose="020F0502020204030204" pitchFamily="34" charset="0"/>
                  <a:cs typeface="Calibri" panose="020F0502020204030204" pitchFamily="34" charset="0"/>
                </a:rPr>
                <a:t>Use in a variety of ways</a:t>
              </a:r>
            </a:p>
            <a:p>
              <a:pPr algn="ctr" fontAlgn="base">
                <a:lnSpc>
                  <a:spcPts val="1500"/>
                </a:lnSpc>
              </a:pPr>
              <a:endParaRPr lang="en-IE" sz="1700" b="1" dirty="0">
                <a:solidFill>
                  <a:srgbClr val="EA0E8B"/>
                </a:solidFill>
                <a:latin typeface="Calibri" panose="020F0502020204030204" pitchFamily="34" charset="0"/>
                <a:ea typeface="Calibri" panose="020F0502020204030204" pitchFamily="34" charset="0"/>
                <a:cs typeface="Calibri" panose="020F0502020204030204" pitchFamily="34" charset="0"/>
              </a:endParaRPr>
            </a:p>
          </p:txBody>
        </p:sp>
        <p:sp>
          <p:nvSpPr>
            <p:cNvPr id="175" name="Rectangle 174">
              <a:extLst>
                <a:ext uri="{FF2B5EF4-FFF2-40B4-BE49-F238E27FC236}">
                  <a16:creationId xmlns:a16="http://schemas.microsoft.com/office/drawing/2014/main" id="{407628A3-AA43-95E8-41B2-2D3881663E7E}"/>
                </a:ext>
              </a:extLst>
            </p:cNvPr>
            <p:cNvSpPr/>
            <p:nvPr/>
          </p:nvSpPr>
          <p:spPr>
            <a:xfrm>
              <a:off x="173718" y="4374749"/>
              <a:ext cx="1472400" cy="871264"/>
            </a:xfrm>
            <a:prstGeom prst="rect">
              <a:avLst/>
            </a:prstGeom>
            <a:grpFill/>
            <a:ln>
              <a:noFill/>
            </a:ln>
          </p:spPr>
          <p:txBody>
            <a:bodyPr wrap="square">
              <a:spAutoFit/>
            </a:bodyPr>
            <a:lstStyle/>
            <a:p>
              <a:pPr algn="ctr" fontAlgn="base">
                <a:lnSpc>
                  <a:spcPts val="1500"/>
                </a:lnSpc>
              </a:pPr>
              <a:r>
                <a:rPr lang="en-IE" sz="1700" b="1" dirty="0">
                  <a:solidFill>
                    <a:srgbClr val="EA0E8B"/>
                  </a:solidFill>
                  <a:latin typeface="Calibri" panose="020F0502020204030204" pitchFamily="34" charset="0"/>
                  <a:ea typeface="Calibri" panose="020F0502020204030204" pitchFamily="34" charset="0"/>
                  <a:cs typeface="Calibri" panose="020F0502020204030204" pitchFamily="34" charset="0"/>
                </a:rPr>
                <a:t>RETAIN</a:t>
              </a:r>
            </a:p>
            <a:p>
              <a:pPr algn="ctr" fontAlgn="base">
                <a:lnSpc>
                  <a:spcPts val="1500"/>
                </a:lnSpc>
              </a:pPr>
              <a:r>
                <a:rPr lang="en-IE" sz="1700" b="1" dirty="0">
                  <a:solidFill>
                    <a:srgbClr val="EA0E8B"/>
                  </a:solidFill>
                  <a:latin typeface="Calibri" panose="020F0502020204030204" pitchFamily="34" charset="0"/>
                  <a:ea typeface="Calibri" panose="020F0502020204030204" pitchFamily="34" charset="0"/>
                  <a:cs typeface="Calibri" panose="020F0502020204030204" pitchFamily="34" charset="0"/>
                </a:rPr>
                <a:t> </a:t>
              </a:r>
              <a:r>
                <a:rPr lang="en-IE" sz="1450" i="1" dirty="0">
                  <a:solidFill>
                    <a:srgbClr val="262626"/>
                  </a:solidFill>
                  <a:latin typeface="Calibri" panose="020F0502020204030204" pitchFamily="34" charset="0"/>
                  <a:ea typeface="Calibri" panose="020F0502020204030204" pitchFamily="34" charset="0"/>
                  <a:cs typeface="Calibri" panose="020F0502020204030204" pitchFamily="34" charset="0"/>
                </a:rPr>
                <a:t>Make and keep copies</a:t>
              </a:r>
            </a:p>
            <a:p>
              <a:pPr algn="ctr" fontAlgn="base">
                <a:lnSpc>
                  <a:spcPts val="1500"/>
                </a:lnSpc>
              </a:pPr>
              <a:endParaRPr lang="en-IE" sz="1700" b="1" dirty="0">
                <a:solidFill>
                  <a:srgbClr val="EA0E8B"/>
                </a:solidFill>
                <a:latin typeface="Calibri" panose="020F0502020204030204" pitchFamily="34" charset="0"/>
                <a:ea typeface="Calibri" panose="020F0502020204030204" pitchFamily="34" charset="0"/>
                <a:cs typeface="Calibri" panose="020F0502020204030204" pitchFamily="34" charset="0"/>
              </a:endParaRPr>
            </a:p>
          </p:txBody>
        </p:sp>
        <p:sp>
          <p:nvSpPr>
            <p:cNvPr id="176" name="Rectangle 175">
              <a:extLst>
                <a:ext uri="{FF2B5EF4-FFF2-40B4-BE49-F238E27FC236}">
                  <a16:creationId xmlns:a16="http://schemas.microsoft.com/office/drawing/2014/main" id="{E2C9E67C-CA35-9DF2-5A5A-6C67E2FEF4C1}"/>
                </a:ext>
              </a:extLst>
            </p:cNvPr>
            <p:cNvSpPr/>
            <p:nvPr/>
          </p:nvSpPr>
          <p:spPr>
            <a:xfrm>
              <a:off x="4570817" y="4374751"/>
              <a:ext cx="1550063" cy="872610"/>
            </a:xfrm>
            <a:prstGeom prst="rect">
              <a:avLst/>
            </a:prstGeom>
            <a:grpFill/>
            <a:ln>
              <a:noFill/>
            </a:ln>
          </p:spPr>
          <p:txBody>
            <a:bodyPr wrap="square">
              <a:spAutoFit/>
            </a:bodyPr>
            <a:lstStyle/>
            <a:p>
              <a:pPr algn="ctr" fontAlgn="base">
                <a:lnSpc>
                  <a:spcPts val="1500"/>
                </a:lnSpc>
              </a:pPr>
              <a:r>
                <a:rPr lang="en-IE" sz="1700" b="1" dirty="0">
                  <a:solidFill>
                    <a:srgbClr val="EA0E8B"/>
                  </a:solidFill>
                  <a:latin typeface="Calibri" panose="020F0502020204030204" pitchFamily="34" charset="0"/>
                  <a:ea typeface="Calibri" panose="020F0502020204030204" pitchFamily="34" charset="0"/>
                  <a:cs typeface="Calibri" panose="020F0502020204030204" pitchFamily="34" charset="0"/>
                </a:rPr>
                <a:t>REMIX </a:t>
              </a:r>
            </a:p>
            <a:p>
              <a:pPr algn="ctr" fontAlgn="base">
                <a:lnSpc>
                  <a:spcPts val="1500"/>
                </a:lnSpc>
              </a:pPr>
              <a:r>
                <a:rPr lang="en-IE" sz="1450" i="1" dirty="0">
                  <a:solidFill>
                    <a:srgbClr val="262626"/>
                  </a:solidFill>
                  <a:latin typeface="Calibri" panose="020F0502020204030204" pitchFamily="34" charset="0"/>
                  <a:ea typeface="Calibri" panose="020F0502020204030204" pitchFamily="34" charset="0"/>
                  <a:cs typeface="Calibri" panose="020F0502020204030204" pitchFamily="34" charset="0"/>
                </a:rPr>
                <a:t>Combine multiple resources</a:t>
              </a:r>
            </a:p>
            <a:p>
              <a:pPr algn="ctr" fontAlgn="base">
                <a:lnSpc>
                  <a:spcPts val="1500"/>
                </a:lnSpc>
              </a:pPr>
              <a:endParaRPr lang="en-IE" sz="1700" b="1" dirty="0">
                <a:solidFill>
                  <a:srgbClr val="EA0E8B"/>
                </a:solidFill>
                <a:latin typeface="Calibri" panose="020F0502020204030204" pitchFamily="34" charset="0"/>
                <a:ea typeface="Calibri" panose="020F0502020204030204" pitchFamily="34" charset="0"/>
                <a:cs typeface="Calibri" panose="020F0502020204030204" pitchFamily="34" charset="0"/>
              </a:endParaRPr>
            </a:p>
          </p:txBody>
        </p:sp>
        <p:sp>
          <p:nvSpPr>
            <p:cNvPr id="177" name="Rectangle 176">
              <a:extLst>
                <a:ext uri="{FF2B5EF4-FFF2-40B4-BE49-F238E27FC236}">
                  <a16:creationId xmlns:a16="http://schemas.microsoft.com/office/drawing/2014/main" id="{5F8AA423-79A0-D496-14F7-2A5B8A1DE7C4}"/>
                </a:ext>
              </a:extLst>
            </p:cNvPr>
            <p:cNvSpPr/>
            <p:nvPr/>
          </p:nvSpPr>
          <p:spPr>
            <a:xfrm>
              <a:off x="3135850" y="4374749"/>
              <a:ext cx="1472400" cy="871264"/>
            </a:xfrm>
            <a:prstGeom prst="rect">
              <a:avLst/>
            </a:prstGeom>
            <a:grpFill/>
            <a:ln>
              <a:noFill/>
            </a:ln>
          </p:spPr>
          <p:txBody>
            <a:bodyPr wrap="square">
              <a:spAutoFit/>
            </a:bodyPr>
            <a:lstStyle/>
            <a:p>
              <a:pPr algn="ctr" fontAlgn="base">
                <a:lnSpc>
                  <a:spcPts val="1500"/>
                </a:lnSpc>
              </a:pPr>
              <a:r>
                <a:rPr lang="en-IE" sz="1700" b="1" dirty="0">
                  <a:solidFill>
                    <a:srgbClr val="EA0E8B"/>
                  </a:solidFill>
                  <a:latin typeface="Calibri" panose="020F0502020204030204" pitchFamily="34" charset="0"/>
                  <a:ea typeface="Calibri" panose="020F0502020204030204" pitchFamily="34" charset="0"/>
                  <a:cs typeface="Calibri" panose="020F0502020204030204" pitchFamily="34" charset="0"/>
                </a:rPr>
                <a:t>REVISE </a:t>
              </a:r>
            </a:p>
            <a:p>
              <a:pPr algn="ctr" fontAlgn="base">
                <a:lnSpc>
                  <a:spcPts val="1500"/>
                </a:lnSpc>
              </a:pPr>
              <a:r>
                <a:rPr lang="en-IE" sz="1450" i="1" dirty="0">
                  <a:solidFill>
                    <a:srgbClr val="262626"/>
                  </a:solidFill>
                  <a:latin typeface="Calibri" panose="020F0502020204030204" pitchFamily="34" charset="0"/>
                  <a:ea typeface="Calibri" panose="020F0502020204030204" pitchFamily="34" charset="0"/>
                  <a:cs typeface="Calibri" panose="020F0502020204030204" pitchFamily="34" charset="0"/>
                </a:rPr>
                <a:t>Adapt, modify, and improve</a:t>
              </a:r>
            </a:p>
            <a:p>
              <a:pPr algn="ctr" fontAlgn="base">
                <a:lnSpc>
                  <a:spcPts val="1500"/>
                </a:lnSpc>
              </a:pPr>
              <a:endParaRPr lang="en-IE" sz="1700" b="1" dirty="0">
                <a:solidFill>
                  <a:srgbClr val="EA0E8B"/>
                </a:solidFill>
                <a:latin typeface="Calibri" panose="020F0502020204030204" pitchFamily="34" charset="0"/>
                <a:ea typeface="Calibri" panose="020F0502020204030204" pitchFamily="34" charset="0"/>
                <a:cs typeface="Calibri" panose="020F0502020204030204" pitchFamily="34" charset="0"/>
              </a:endParaRPr>
            </a:p>
          </p:txBody>
        </p:sp>
        <p:sp>
          <p:nvSpPr>
            <p:cNvPr id="178" name="Rectangle 177">
              <a:extLst>
                <a:ext uri="{FF2B5EF4-FFF2-40B4-BE49-F238E27FC236}">
                  <a16:creationId xmlns:a16="http://schemas.microsoft.com/office/drawing/2014/main" id="{17487A54-4CED-98B7-8FD1-7F1B94929734}"/>
                </a:ext>
              </a:extLst>
            </p:cNvPr>
            <p:cNvSpPr/>
            <p:nvPr/>
          </p:nvSpPr>
          <p:spPr>
            <a:xfrm>
              <a:off x="6093483" y="4374749"/>
              <a:ext cx="1489376" cy="678904"/>
            </a:xfrm>
            <a:prstGeom prst="rect">
              <a:avLst/>
            </a:prstGeom>
            <a:grpFill/>
            <a:ln>
              <a:noFill/>
            </a:ln>
          </p:spPr>
          <p:txBody>
            <a:bodyPr wrap="square">
              <a:spAutoFit/>
            </a:bodyPr>
            <a:lstStyle/>
            <a:p>
              <a:pPr algn="ctr" fontAlgn="base">
                <a:lnSpc>
                  <a:spcPts val="1500"/>
                </a:lnSpc>
              </a:pPr>
              <a:r>
                <a:rPr lang="en-IE" sz="1700" b="1" dirty="0" err="1">
                  <a:solidFill>
                    <a:srgbClr val="EA0E8B"/>
                  </a:solidFill>
                  <a:latin typeface="Calibri" panose="020F0502020204030204" pitchFamily="34" charset="0"/>
                  <a:ea typeface="Calibri" panose="020F0502020204030204" pitchFamily="34" charset="0"/>
                  <a:cs typeface="Calibri" panose="020F0502020204030204" pitchFamily="34" charset="0"/>
                </a:rPr>
                <a:t>REDISTRIBUTE</a:t>
              </a:r>
              <a:r>
                <a:rPr lang="en-IE" sz="1450" i="1" dirty="0" err="1">
                  <a:solidFill>
                    <a:srgbClr val="262626"/>
                  </a:solidFill>
                  <a:latin typeface="Calibri" panose="020F0502020204030204" pitchFamily="34" charset="0"/>
                  <a:ea typeface="Calibri" panose="020F0502020204030204" pitchFamily="34" charset="0"/>
                  <a:cs typeface="Calibri" panose="020F0502020204030204" pitchFamily="34" charset="0"/>
                </a:rPr>
                <a:t>Share</a:t>
              </a:r>
              <a:r>
                <a:rPr lang="en-IE" sz="1450" i="1" dirty="0">
                  <a:solidFill>
                    <a:srgbClr val="262626"/>
                  </a:solidFill>
                  <a:latin typeface="Calibri" panose="020F0502020204030204" pitchFamily="34" charset="0"/>
                  <a:ea typeface="Calibri" panose="020F0502020204030204" pitchFamily="34" charset="0"/>
                  <a:cs typeface="Calibri" panose="020F0502020204030204" pitchFamily="34" charset="0"/>
                </a:rPr>
                <a:t> with others</a:t>
              </a:r>
            </a:p>
          </p:txBody>
        </p:sp>
      </p:grpSp>
      <p:pic>
        <p:nvPicPr>
          <p:cNvPr id="180" name="Picture 179">
            <a:extLst>
              <a:ext uri="{FF2B5EF4-FFF2-40B4-BE49-F238E27FC236}">
                <a16:creationId xmlns:a16="http://schemas.microsoft.com/office/drawing/2014/main" id="{5066E85F-459A-ED24-221E-035A207C1A9D}"/>
              </a:ext>
            </a:extLst>
          </p:cNvPr>
          <p:cNvPicPr>
            <a:picLocks noChangeAspect="1"/>
          </p:cNvPicPr>
          <p:nvPr/>
        </p:nvPicPr>
        <p:blipFill rotWithShape="1">
          <a:blip r:embed="rId2"/>
          <a:srcRect t="7421" b="7421"/>
          <a:stretch/>
        </p:blipFill>
        <p:spPr>
          <a:xfrm>
            <a:off x="-14772" y="5829517"/>
            <a:ext cx="7574447" cy="4300198"/>
          </a:xfrm>
          <a:prstGeom prst="rect">
            <a:avLst/>
          </a:prstGeom>
        </p:spPr>
      </p:pic>
      <p:grpSp>
        <p:nvGrpSpPr>
          <p:cNvPr id="181" name="Graphic 2">
            <a:extLst>
              <a:ext uri="{FF2B5EF4-FFF2-40B4-BE49-F238E27FC236}">
                <a16:creationId xmlns:a16="http://schemas.microsoft.com/office/drawing/2014/main" id="{ACE4B47F-46D0-FDA3-597F-C220FAF8CEF0}"/>
              </a:ext>
            </a:extLst>
          </p:cNvPr>
          <p:cNvGrpSpPr/>
          <p:nvPr/>
        </p:nvGrpSpPr>
        <p:grpSpPr>
          <a:xfrm rot="18360124">
            <a:off x="6196235" y="5605194"/>
            <a:ext cx="2045606" cy="2756792"/>
            <a:chOff x="-2438426" y="3400425"/>
            <a:chExt cx="821276" cy="1106805"/>
          </a:xfrm>
        </p:grpSpPr>
        <p:sp>
          <p:nvSpPr>
            <p:cNvPr id="182" name="Freeform 181">
              <a:extLst>
                <a:ext uri="{FF2B5EF4-FFF2-40B4-BE49-F238E27FC236}">
                  <a16:creationId xmlns:a16="http://schemas.microsoft.com/office/drawing/2014/main" id="{F46E0BB2-F6CD-6A33-69D0-69CEA91BD764}"/>
                </a:ext>
              </a:extLst>
            </p:cNvPr>
            <p:cNvSpPr/>
            <p:nvPr/>
          </p:nvSpPr>
          <p:spPr>
            <a:xfrm>
              <a:off x="-2438426" y="3558540"/>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DF574419-DFBB-1932-AD20-357A4DB2AB21}"/>
                </a:ext>
              </a:extLst>
            </p:cNvPr>
            <p:cNvSpPr/>
            <p:nvPr/>
          </p:nvSpPr>
          <p:spPr>
            <a:xfrm>
              <a:off x="-2438426" y="3400425"/>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AB344012-6E30-D7AD-B986-8A85231B57D1}"/>
                </a:ext>
              </a:extLst>
            </p:cNvPr>
            <p:cNvSpPr/>
            <p:nvPr/>
          </p:nvSpPr>
          <p:spPr>
            <a:xfrm>
              <a:off x="-1890274" y="3874769"/>
              <a:ext cx="273124" cy="316230"/>
            </a:xfrm>
            <a:custGeom>
              <a:avLst/>
              <a:gdLst>
                <a:gd name="connsiteX0" fmla="*/ 273125 w 273124"/>
                <a:gd name="connsiteY0" fmla="*/ 0 h 316230"/>
                <a:gd name="connsiteX1" fmla="*/ 0 w 273124"/>
                <a:gd name="connsiteY1" fmla="*/ 158115 h 316230"/>
                <a:gd name="connsiteX2" fmla="*/ 273125 w 273124"/>
                <a:gd name="connsiteY2" fmla="*/ 316230 h 316230"/>
              </a:gdLst>
              <a:ahLst/>
              <a:cxnLst>
                <a:cxn ang="0">
                  <a:pos x="connsiteX0" y="connsiteY0"/>
                </a:cxn>
                <a:cxn ang="0">
                  <a:pos x="connsiteX1" y="connsiteY1"/>
                </a:cxn>
                <a:cxn ang="0">
                  <a:pos x="connsiteX2" y="connsiteY2"/>
                </a:cxn>
              </a:cxnLst>
              <a:rect l="l" t="t" r="r" b="b"/>
              <a:pathLst>
                <a:path w="273124" h="316230">
                  <a:moveTo>
                    <a:pt x="273125" y="0"/>
                  </a:moveTo>
                  <a:lnTo>
                    <a:pt x="0" y="158115"/>
                  </a:lnTo>
                  <a:lnTo>
                    <a:pt x="273125" y="316230"/>
                  </a:lnTo>
                  <a:close/>
                </a:path>
              </a:pathLst>
            </a:custGeom>
            <a:solidFill>
              <a:srgbClr val="BC0A78"/>
            </a:solidFill>
            <a:ln w="9512"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26DC9A57-3541-8024-3B92-B037D7622C87}"/>
                </a:ext>
              </a:extLst>
            </p:cNvPr>
            <p:cNvSpPr/>
            <p:nvPr/>
          </p:nvSpPr>
          <p:spPr>
            <a:xfrm>
              <a:off x="-1890274" y="4032884"/>
              <a:ext cx="273124" cy="316230"/>
            </a:xfrm>
            <a:custGeom>
              <a:avLst/>
              <a:gdLst>
                <a:gd name="connsiteX0" fmla="*/ 0 w 273124"/>
                <a:gd name="connsiteY0" fmla="*/ 316230 h 316230"/>
                <a:gd name="connsiteX1" fmla="*/ 273125 w 273124"/>
                <a:gd name="connsiteY1" fmla="*/ 158115 h 316230"/>
                <a:gd name="connsiteX2" fmla="*/ 0 w 273124"/>
                <a:gd name="connsiteY2" fmla="*/ 0 h 316230"/>
              </a:gdLst>
              <a:ahLst/>
              <a:cxnLst>
                <a:cxn ang="0">
                  <a:pos x="connsiteX0" y="connsiteY0"/>
                </a:cxn>
                <a:cxn ang="0">
                  <a:pos x="connsiteX1" y="connsiteY1"/>
                </a:cxn>
                <a:cxn ang="0">
                  <a:pos x="connsiteX2" y="connsiteY2"/>
                </a:cxn>
              </a:cxnLst>
              <a:rect l="l" t="t" r="r" b="b"/>
              <a:pathLst>
                <a:path w="273124" h="316230">
                  <a:moveTo>
                    <a:pt x="0" y="316230"/>
                  </a:moveTo>
                  <a:lnTo>
                    <a:pt x="273125" y="158115"/>
                  </a:lnTo>
                  <a:lnTo>
                    <a:pt x="0" y="0"/>
                  </a:lnTo>
                  <a:close/>
                </a:path>
              </a:pathLst>
            </a:custGeom>
            <a:solidFill>
              <a:srgbClr val="E90989"/>
            </a:solidFill>
            <a:ln w="9512"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F5951338-2E16-25FD-7F58-4296DE57DF65}"/>
                </a:ext>
              </a:extLst>
            </p:cNvPr>
            <p:cNvSpPr/>
            <p:nvPr/>
          </p:nvSpPr>
          <p:spPr>
            <a:xfrm>
              <a:off x="-2164350" y="3400425"/>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E90989"/>
            </a:solidFill>
            <a:ln w="9512"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E9747C69-A0F6-B475-C95B-7706237C411C}"/>
                </a:ext>
              </a:extLst>
            </p:cNvPr>
            <p:cNvSpPr/>
            <p:nvPr/>
          </p:nvSpPr>
          <p:spPr>
            <a:xfrm>
              <a:off x="-2164350" y="3558540"/>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BC0A78"/>
            </a:solidFill>
            <a:ln w="9512"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E90DC864-6D76-B449-1614-52E3757CADD6}"/>
                </a:ext>
              </a:extLst>
            </p:cNvPr>
            <p:cNvSpPr/>
            <p:nvPr/>
          </p:nvSpPr>
          <p:spPr>
            <a:xfrm>
              <a:off x="-2438426" y="3874769"/>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63912F1C-A179-D4C6-BA08-359FA1A87022}"/>
                </a:ext>
              </a:extLst>
            </p:cNvPr>
            <p:cNvSpPr/>
            <p:nvPr/>
          </p:nvSpPr>
          <p:spPr>
            <a:xfrm>
              <a:off x="-2438426" y="4032884"/>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9CA31924-A182-A859-CC5D-4E4F465BCA56}"/>
                </a:ext>
              </a:extLst>
            </p:cNvPr>
            <p:cNvSpPr/>
            <p:nvPr/>
          </p:nvSpPr>
          <p:spPr>
            <a:xfrm>
              <a:off x="-2438426" y="4191000"/>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451A54"/>
            </a:solidFill>
            <a:ln w="9512"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E412C31C-E82B-1ADD-704D-B48809698205}"/>
                </a:ext>
              </a:extLst>
            </p:cNvPr>
            <p:cNvSpPr/>
            <p:nvPr/>
          </p:nvSpPr>
          <p:spPr>
            <a:xfrm>
              <a:off x="-2164350" y="4191000"/>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573568"/>
            </a:solidFill>
            <a:ln w="9512"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F9418B58-FB02-1533-25E7-F7852148E3D8}"/>
                </a:ext>
              </a:extLst>
            </p:cNvPr>
            <p:cNvSpPr/>
            <p:nvPr/>
          </p:nvSpPr>
          <p:spPr>
            <a:xfrm>
              <a:off x="-1890274" y="3558540"/>
              <a:ext cx="273124" cy="316229"/>
            </a:xfrm>
            <a:custGeom>
              <a:avLst/>
              <a:gdLst>
                <a:gd name="connsiteX0" fmla="*/ 273125 w 273124"/>
                <a:gd name="connsiteY0" fmla="*/ 0 h 316229"/>
                <a:gd name="connsiteX1" fmla="*/ 0 w 273124"/>
                <a:gd name="connsiteY1" fmla="*/ 158115 h 316229"/>
                <a:gd name="connsiteX2" fmla="*/ 273125 w 273124"/>
                <a:gd name="connsiteY2" fmla="*/ 316230 h 316229"/>
              </a:gdLst>
              <a:ahLst/>
              <a:cxnLst>
                <a:cxn ang="0">
                  <a:pos x="connsiteX0" y="connsiteY0"/>
                </a:cxn>
                <a:cxn ang="0">
                  <a:pos x="connsiteX1" y="connsiteY1"/>
                </a:cxn>
                <a:cxn ang="0">
                  <a:pos x="connsiteX2" y="connsiteY2"/>
                </a:cxn>
              </a:cxnLst>
              <a:rect l="l" t="t" r="r" b="b"/>
              <a:pathLst>
                <a:path w="273124" h="316229">
                  <a:moveTo>
                    <a:pt x="273125" y="0"/>
                  </a:moveTo>
                  <a:lnTo>
                    <a:pt x="0" y="158115"/>
                  </a:lnTo>
                  <a:lnTo>
                    <a:pt x="273125" y="316230"/>
                  </a:lnTo>
                  <a:close/>
                </a:path>
              </a:pathLst>
            </a:custGeom>
            <a:solidFill>
              <a:srgbClr val="451A54"/>
            </a:solidFill>
            <a:ln w="9512"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5F045D8D-2AD5-D93D-A2D6-0575F7AD7651}"/>
                </a:ext>
              </a:extLst>
            </p:cNvPr>
            <p:cNvSpPr/>
            <p:nvPr/>
          </p:nvSpPr>
          <p:spPr>
            <a:xfrm>
              <a:off x="-2164350" y="371665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A63CBC"/>
            </a:solidFill>
            <a:ln w="9512"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D3970B52-CB4D-D02E-6BE4-9741A404D017}"/>
                </a:ext>
              </a:extLst>
            </p:cNvPr>
            <p:cNvSpPr/>
            <p:nvPr/>
          </p:nvSpPr>
          <p:spPr>
            <a:xfrm>
              <a:off x="-1890274" y="3716655"/>
              <a:ext cx="273124" cy="316229"/>
            </a:xfrm>
            <a:custGeom>
              <a:avLst/>
              <a:gdLst>
                <a:gd name="connsiteX0" fmla="*/ 0 w 273124"/>
                <a:gd name="connsiteY0" fmla="*/ 316230 h 316229"/>
                <a:gd name="connsiteX1" fmla="*/ 273125 w 273124"/>
                <a:gd name="connsiteY1" fmla="*/ 158115 h 316229"/>
                <a:gd name="connsiteX2" fmla="*/ 0 w 273124"/>
                <a:gd name="connsiteY2" fmla="*/ 0 h 316229"/>
              </a:gdLst>
              <a:ahLst/>
              <a:cxnLst>
                <a:cxn ang="0">
                  <a:pos x="connsiteX0" y="connsiteY0"/>
                </a:cxn>
                <a:cxn ang="0">
                  <a:pos x="connsiteX1" y="connsiteY1"/>
                </a:cxn>
                <a:cxn ang="0">
                  <a:pos x="connsiteX2" y="connsiteY2"/>
                </a:cxn>
              </a:cxnLst>
              <a:rect l="l" t="t" r="r" b="b"/>
              <a:pathLst>
                <a:path w="273124" h="316229">
                  <a:moveTo>
                    <a:pt x="0" y="316230"/>
                  </a:moveTo>
                  <a:lnTo>
                    <a:pt x="273125" y="158115"/>
                  </a:lnTo>
                  <a:lnTo>
                    <a:pt x="0" y="0"/>
                  </a:lnTo>
                  <a:close/>
                </a:path>
              </a:pathLst>
            </a:custGeom>
            <a:solidFill>
              <a:srgbClr val="7E2A8C"/>
            </a:solidFill>
            <a:ln w="9512" cap="flat">
              <a:noFill/>
              <a:prstDash val="solid"/>
              <a:miter/>
            </a:ln>
          </p:spPr>
          <p:txBody>
            <a:bodyPr rtlCol="0" anchor="ctr"/>
            <a:lstStyle/>
            <a:p>
              <a:endParaRPr lang="en-US"/>
            </a:p>
          </p:txBody>
        </p:sp>
      </p:grpSp>
      <p:sp>
        <p:nvSpPr>
          <p:cNvPr id="195" name="TextBox 194">
            <a:extLst>
              <a:ext uri="{FF2B5EF4-FFF2-40B4-BE49-F238E27FC236}">
                <a16:creationId xmlns:a16="http://schemas.microsoft.com/office/drawing/2014/main" id="{5E2B5A4E-3B69-8CA8-BC5E-3FB9CEFFA0AD}"/>
              </a:ext>
            </a:extLst>
          </p:cNvPr>
          <p:cNvSpPr txBox="1"/>
          <p:nvPr/>
        </p:nvSpPr>
        <p:spPr>
          <a:xfrm>
            <a:off x="362955" y="2296945"/>
            <a:ext cx="6771600" cy="592470"/>
          </a:xfrm>
          <a:prstGeom prst="rect">
            <a:avLst/>
          </a:prstGeom>
          <a:noFill/>
        </p:spPr>
        <p:txBody>
          <a:bodyPr wrap="square" numCol="1" spcCol="216000" rtlCol="0">
            <a:spAutoFit/>
          </a:bodyPr>
          <a:lstStyle/>
          <a:p>
            <a:pPr algn="just">
              <a:lnSpc>
                <a:spcPts val="1280"/>
              </a:lnSpc>
            </a:pPr>
            <a:r>
              <a:rPr lang="en-US" sz="1150" dirty="0">
                <a:solidFill>
                  <a:srgbClr val="262626"/>
                </a:solidFill>
                <a:latin typeface="Calibri" panose="020F0502020204030204" pitchFamily="34" charset="0"/>
                <a:cs typeface="Calibri" panose="020F0502020204030204" pitchFamily="34" charset="0"/>
              </a:rPr>
              <a:t>Its modular design allows customization to meet specific needs, whether in schools, Fab Labs, or community organizations. Users can effectively utilize the toolbox OERs by identifying their target group, selecting an appropriate learning path, implementing activities, and reflecting on the learning experience.</a:t>
            </a:r>
          </a:p>
        </p:txBody>
      </p:sp>
      <p:sp>
        <p:nvSpPr>
          <p:cNvPr id="196" name="TextBox 195">
            <a:extLst>
              <a:ext uri="{FF2B5EF4-FFF2-40B4-BE49-F238E27FC236}">
                <a16:creationId xmlns:a16="http://schemas.microsoft.com/office/drawing/2014/main" id="{38748F2F-CFB3-5D5D-D76B-88A8A52F72B1}"/>
              </a:ext>
            </a:extLst>
          </p:cNvPr>
          <p:cNvSpPr txBox="1"/>
          <p:nvPr/>
        </p:nvSpPr>
        <p:spPr>
          <a:xfrm>
            <a:off x="323859" y="1258892"/>
            <a:ext cx="5892970" cy="913070"/>
          </a:xfrm>
          <a:prstGeom prst="rect">
            <a:avLst/>
          </a:prstGeom>
          <a:noFill/>
        </p:spPr>
        <p:txBody>
          <a:bodyPr wrap="square" numCol="1" spcCol="216000" rtlCol="0">
            <a:spAutoFit/>
          </a:bodyPr>
          <a:lstStyle/>
          <a:p>
            <a:pPr>
              <a:lnSpc>
                <a:spcPts val="1580"/>
              </a:lnSpc>
            </a:pPr>
            <a:r>
              <a:rPr lang="en-US" sz="1500" dirty="0">
                <a:solidFill>
                  <a:srgbClr val="262626"/>
                </a:solidFill>
                <a:latin typeface="Calibri" panose="020F0502020204030204" pitchFamily="34" charset="0"/>
                <a:cs typeface="Calibri" panose="020F0502020204030204" pitchFamily="34" charset="0"/>
              </a:rPr>
              <a:t>The </a:t>
            </a:r>
            <a:r>
              <a:rPr lang="en-US" sz="1500" b="1" dirty="0">
                <a:solidFill>
                  <a:srgbClr val="262626"/>
                </a:solidFill>
                <a:latin typeface="Calibri" panose="020F0502020204030204" pitchFamily="34" charset="0"/>
                <a:cs typeface="Calibri" panose="020F0502020204030204" pitchFamily="34" charset="0"/>
              </a:rPr>
              <a:t>FabConnectHer Toolbox </a:t>
            </a:r>
            <a:r>
              <a:rPr lang="en-US" sz="1500" dirty="0">
                <a:solidFill>
                  <a:srgbClr val="262626"/>
                </a:solidFill>
                <a:latin typeface="Calibri" panose="020F0502020204030204" pitchFamily="34" charset="0"/>
                <a:cs typeface="Calibri" panose="020F0502020204030204" pitchFamily="34" charset="0"/>
              </a:rPr>
              <a:t>is a valuable practical resource for </a:t>
            </a:r>
            <a:r>
              <a:rPr lang="en-US" sz="1500" b="1" dirty="0">
                <a:solidFill>
                  <a:srgbClr val="262626"/>
                </a:solidFill>
                <a:latin typeface="Calibri" panose="020F0502020204030204" pitchFamily="34" charset="0"/>
                <a:cs typeface="Calibri" panose="020F0502020204030204" pitchFamily="34" charset="0"/>
              </a:rPr>
              <a:t>VET educators and practitioners</a:t>
            </a:r>
            <a:r>
              <a:rPr lang="en-US" sz="1500" dirty="0">
                <a:solidFill>
                  <a:srgbClr val="262626"/>
                </a:solidFill>
                <a:latin typeface="Calibri" panose="020F0502020204030204" pitchFamily="34" charset="0"/>
                <a:cs typeface="Calibri" panose="020F0502020204030204" pitchFamily="34" charset="0"/>
              </a:rPr>
              <a:t>, enabling them to create more inclusive learning environments, deliver impactful STEAM learning experiences, and adapt activities to various contexts. </a:t>
            </a:r>
          </a:p>
        </p:txBody>
      </p:sp>
    </p:spTree>
    <p:extLst>
      <p:ext uri="{BB962C8B-B14F-4D97-AF65-F5344CB8AC3E}">
        <p14:creationId xmlns:p14="http://schemas.microsoft.com/office/powerpoint/2010/main" val="3866809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19039-A66A-8C56-4497-B8DC7BCE0E23}"/>
            </a:ext>
          </a:extLst>
        </p:cNvPr>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9C3F146F-BF44-A889-25F0-B25C02F672E4}"/>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8</a:t>
            </a:fld>
            <a:endParaRPr lang="en-US" dirty="0"/>
          </a:p>
        </p:txBody>
      </p:sp>
      <p:sp>
        <p:nvSpPr>
          <p:cNvPr id="6" name="TextBox 5">
            <a:extLst>
              <a:ext uri="{FF2B5EF4-FFF2-40B4-BE49-F238E27FC236}">
                <a16:creationId xmlns:a16="http://schemas.microsoft.com/office/drawing/2014/main" id="{8CB4DD7A-D30B-A3FE-E62E-7B28921817CD}"/>
              </a:ext>
            </a:extLst>
          </p:cNvPr>
          <p:cNvSpPr txBox="1"/>
          <p:nvPr/>
        </p:nvSpPr>
        <p:spPr>
          <a:xfrm>
            <a:off x="-52549" y="1864297"/>
            <a:ext cx="5640182" cy="369332"/>
          </a:xfrm>
          <a:prstGeom prst="rect">
            <a:avLst/>
          </a:prstGeom>
          <a:solidFill>
            <a:srgbClr val="EA0E8B"/>
          </a:solidFill>
        </p:spPr>
        <p:txBody>
          <a:bodyPr wrap="square" rtlCol="0" anchor="ctr">
            <a:spAutoFit/>
          </a:bodyPr>
          <a:lstStyle/>
          <a:p>
            <a:pPr marL="355600"/>
            <a:r>
              <a:rPr lang="en-US" sz="1800" b="1" dirty="0">
                <a:solidFill>
                  <a:schemeClr val="bg1"/>
                </a:solidFill>
                <a:latin typeface="Calibri" panose="020F0502020204030204" pitchFamily="34" charset="0"/>
                <a:cs typeface="Calibri" panose="020F0502020204030204" pitchFamily="34" charset="0"/>
              </a:rPr>
              <a:t>Pedagogic Approaches - Beta &amp; Tech Mentality Model</a:t>
            </a:r>
          </a:p>
        </p:txBody>
      </p:sp>
      <p:sp>
        <p:nvSpPr>
          <p:cNvPr id="7" name="TextBox 6">
            <a:extLst>
              <a:ext uri="{FF2B5EF4-FFF2-40B4-BE49-F238E27FC236}">
                <a16:creationId xmlns:a16="http://schemas.microsoft.com/office/drawing/2014/main" id="{49498E68-B429-9941-8BB6-4859380877D6}"/>
              </a:ext>
            </a:extLst>
          </p:cNvPr>
          <p:cNvSpPr txBox="1"/>
          <p:nvPr/>
        </p:nvSpPr>
        <p:spPr>
          <a:xfrm>
            <a:off x="345778" y="3726276"/>
            <a:ext cx="6771600" cy="925894"/>
          </a:xfrm>
          <a:prstGeom prst="rect">
            <a:avLst/>
          </a:prstGeom>
          <a:noFill/>
        </p:spPr>
        <p:txBody>
          <a:bodyPr wrap="square" numCol="1" spcCol="216000" rtlCol="0">
            <a:spAutoFit/>
          </a:bodyPr>
          <a:lstStyle/>
          <a:p>
            <a:pPr algn="just">
              <a:lnSpc>
                <a:spcPts val="1280"/>
              </a:lnSpc>
            </a:pPr>
            <a:r>
              <a:rPr lang="en-US" sz="1150" dirty="0">
                <a:solidFill>
                  <a:srgbClr val="262626"/>
                </a:solidFill>
                <a:latin typeface="Calibri" panose="020F0502020204030204" pitchFamily="34" charset="0"/>
                <a:cs typeface="Calibri" panose="020F0502020204030204" pitchFamily="34" charset="0"/>
              </a:rPr>
              <a:t>The FabConnectHer project uses the </a:t>
            </a:r>
            <a:r>
              <a:rPr lang="en-US" sz="1150" dirty="0" err="1">
                <a:solidFill>
                  <a:srgbClr val="262626"/>
                </a:solidFill>
                <a:latin typeface="Calibri" panose="020F0502020204030204" pitchFamily="34" charset="0"/>
                <a:cs typeface="Calibri" panose="020F0502020204030204" pitchFamily="34" charset="0"/>
              </a:rPr>
              <a:t>Bèta</a:t>
            </a:r>
            <a:r>
              <a:rPr lang="en-US" sz="1150" dirty="0">
                <a:solidFill>
                  <a:srgbClr val="262626"/>
                </a:solidFill>
                <a:latin typeface="Calibri" panose="020F0502020204030204" pitchFamily="34" charset="0"/>
                <a:cs typeface="Calibri" panose="020F0502020204030204" pitchFamily="34" charset="0"/>
              </a:rPr>
              <a:t> &amp; Tech Mentality Model to design learning pathways that resonate with different age groups and learning styles. These pathways offer a progressive approach to skill-building, beginning with exploratory activities for younger learners and advancing to career preparation and entrepreneurial training for older participants.</a:t>
            </a:r>
          </a:p>
          <a:p>
            <a:pPr algn="just">
              <a:lnSpc>
                <a:spcPts val="1280"/>
              </a:lnSpc>
            </a:pPr>
            <a:endParaRPr lang="en-US" sz="1150" dirty="0">
              <a:solidFill>
                <a:srgbClr val="262626"/>
              </a:solidFill>
              <a:latin typeface="Calibri" panose="020F0502020204030204" pitchFamily="34" charset="0"/>
              <a:cs typeface="Calibri" panose="020F0502020204030204" pitchFamily="34" charset="0"/>
            </a:endParaRPr>
          </a:p>
        </p:txBody>
      </p:sp>
      <p:sp>
        <p:nvSpPr>
          <p:cNvPr id="37" name="Rectangle 36">
            <a:extLst>
              <a:ext uri="{FF2B5EF4-FFF2-40B4-BE49-F238E27FC236}">
                <a16:creationId xmlns:a16="http://schemas.microsoft.com/office/drawing/2014/main" id="{5C673BB4-097E-D763-A6B5-28543BD4498E}"/>
              </a:ext>
            </a:extLst>
          </p:cNvPr>
          <p:cNvSpPr/>
          <p:nvPr/>
        </p:nvSpPr>
        <p:spPr>
          <a:xfrm>
            <a:off x="6383" y="7013697"/>
            <a:ext cx="3152306" cy="3686486"/>
          </a:xfrm>
          <a:prstGeom prst="rect">
            <a:avLst/>
          </a:prstGeom>
          <a:solidFill>
            <a:srgbClr val="7D2A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8B0BE089-A8E8-6C28-CC1A-14EBAB277BC6}"/>
              </a:ext>
            </a:extLst>
          </p:cNvPr>
          <p:cNvSpPr txBox="1"/>
          <p:nvPr/>
        </p:nvSpPr>
        <p:spPr>
          <a:xfrm>
            <a:off x="372542" y="7218273"/>
            <a:ext cx="2286085" cy="1477328"/>
          </a:xfrm>
          <a:prstGeom prst="rect">
            <a:avLst/>
          </a:prstGeom>
          <a:noFill/>
        </p:spPr>
        <p:txBody>
          <a:bodyPr wrap="square" rtlCol="0">
            <a:spAutoFit/>
          </a:bodyPr>
          <a:lstStyle/>
          <a:p>
            <a:pPr>
              <a:lnSpc>
                <a:spcPts val="1780"/>
              </a:lnSpc>
            </a:pPr>
            <a:r>
              <a:rPr lang="en-US" sz="1800" dirty="0">
                <a:solidFill>
                  <a:schemeClr val="bg1"/>
                </a:solidFill>
                <a:latin typeface="Calibri" panose="020F0502020204030204" pitchFamily="34" charset="0"/>
                <a:cs typeface="Calibri" panose="020F0502020204030204" pitchFamily="34" charset="0"/>
              </a:rPr>
              <a:t>The five </a:t>
            </a:r>
            <a:r>
              <a:rPr lang="en-US" sz="1800" dirty="0" err="1">
                <a:solidFill>
                  <a:schemeClr val="bg1"/>
                </a:solidFill>
                <a:latin typeface="Calibri" panose="020F0502020204030204" pitchFamily="34" charset="0"/>
                <a:cs typeface="Calibri" panose="020F0502020204030204" pitchFamily="34" charset="0"/>
              </a:rPr>
              <a:t>Bèta</a:t>
            </a:r>
            <a:r>
              <a:rPr lang="en-US" sz="1800" dirty="0">
                <a:solidFill>
                  <a:schemeClr val="bg1"/>
                </a:solidFill>
                <a:latin typeface="Calibri" panose="020F0502020204030204" pitchFamily="34" charset="0"/>
                <a:cs typeface="Calibri" panose="020F0502020204030204" pitchFamily="34" charset="0"/>
              </a:rPr>
              <a:t> &amp; Tech Mentality types all score differently on these </a:t>
            </a:r>
            <a:r>
              <a:rPr lang="en-US" sz="1800" b="1" dirty="0">
                <a:solidFill>
                  <a:schemeClr val="bg1"/>
                </a:solidFill>
                <a:latin typeface="Calibri" panose="020F0502020204030204" pitchFamily="34" charset="0"/>
                <a:cs typeface="Calibri" panose="020F0502020204030204" pitchFamily="34" charset="0"/>
              </a:rPr>
              <a:t>seven dimensions</a:t>
            </a:r>
            <a:r>
              <a:rPr lang="en-US" sz="1800" dirty="0">
                <a:solidFill>
                  <a:schemeClr val="bg1"/>
                </a:solidFill>
                <a:latin typeface="Calibri" panose="020F0502020204030204" pitchFamily="34" charset="0"/>
                <a:cs typeface="Calibri" panose="020F0502020204030204" pitchFamily="34" charset="0"/>
              </a:rPr>
              <a:t>:</a:t>
            </a:r>
          </a:p>
          <a:p>
            <a:pPr>
              <a:lnSpc>
                <a:spcPts val="1780"/>
              </a:lnSpc>
            </a:pPr>
            <a:endParaRPr lang="en-US" sz="1600" dirty="0">
              <a:solidFill>
                <a:schemeClr val="bg1"/>
              </a:solidFill>
              <a:latin typeface="Calibri" panose="020F050202020403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AB3D04E4-6B7D-3543-2B7C-672C7AACB37A}"/>
              </a:ext>
            </a:extLst>
          </p:cNvPr>
          <p:cNvSpPr/>
          <p:nvPr/>
        </p:nvSpPr>
        <p:spPr>
          <a:xfrm>
            <a:off x="2784127" y="7313815"/>
            <a:ext cx="568800" cy="313508"/>
          </a:xfrm>
          <a:prstGeom prst="rect">
            <a:avLst/>
          </a:prstGeom>
          <a:solidFill>
            <a:srgbClr val="EA0E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B163CA74-3D17-AD9B-DA1C-98F3A6DF7B2F}"/>
              </a:ext>
            </a:extLst>
          </p:cNvPr>
          <p:cNvSpPr/>
          <p:nvPr/>
        </p:nvSpPr>
        <p:spPr>
          <a:xfrm>
            <a:off x="2784127" y="7720940"/>
            <a:ext cx="568800" cy="313200"/>
          </a:xfrm>
          <a:prstGeom prst="rect">
            <a:avLst/>
          </a:prstGeom>
          <a:solidFill>
            <a:srgbClr val="EA0E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39617E7A-48AF-28EA-913B-EE61D00054B5}"/>
              </a:ext>
            </a:extLst>
          </p:cNvPr>
          <p:cNvSpPr/>
          <p:nvPr/>
        </p:nvSpPr>
        <p:spPr>
          <a:xfrm>
            <a:off x="2784127" y="8127757"/>
            <a:ext cx="568800" cy="313508"/>
          </a:xfrm>
          <a:prstGeom prst="rect">
            <a:avLst/>
          </a:prstGeom>
          <a:solidFill>
            <a:srgbClr val="EA0E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E54621EA-DE11-A18C-65D7-F44D8E12B5BB}"/>
              </a:ext>
            </a:extLst>
          </p:cNvPr>
          <p:cNvSpPr/>
          <p:nvPr/>
        </p:nvSpPr>
        <p:spPr>
          <a:xfrm>
            <a:off x="2784127" y="8534882"/>
            <a:ext cx="568800" cy="313200"/>
          </a:xfrm>
          <a:prstGeom prst="rect">
            <a:avLst/>
          </a:prstGeom>
          <a:solidFill>
            <a:srgbClr val="EA0E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375D5F61-B84F-FB53-F057-095B1E0D33EA}"/>
              </a:ext>
            </a:extLst>
          </p:cNvPr>
          <p:cNvSpPr/>
          <p:nvPr/>
        </p:nvSpPr>
        <p:spPr>
          <a:xfrm>
            <a:off x="2784127" y="8941699"/>
            <a:ext cx="568800" cy="313508"/>
          </a:xfrm>
          <a:prstGeom prst="rect">
            <a:avLst/>
          </a:prstGeom>
          <a:solidFill>
            <a:srgbClr val="EA0E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6DF6FA5E-D014-1AA1-625C-5854A2BD46C0}"/>
              </a:ext>
            </a:extLst>
          </p:cNvPr>
          <p:cNvSpPr/>
          <p:nvPr/>
        </p:nvSpPr>
        <p:spPr>
          <a:xfrm>
            <a:off x="2784127" y="9348824"/>
            <a:ext cx="568800" cy="313200"/>
          </a:xfrm>
          <a:prstGeom prst="rect">
            <a:avLst/>
          </a:prstGeom>
          <a:solidFill>
            <a:srgbClr val="EA0E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1F1F19A0-AB97-E614-1EB6-937152E37047}"/>
              </a:ext>
            </a:extLst>
          </p:cNvPr>
          <p:cNvSpPr/>
          <p:nvPr/>
        </p:nvSpPr>
        <p:spPr>
          <a:xfrm>
            <a:off x="2784127" y="9755642"/>
            <a:ext cx="568800" cy="313508"/>
          </a:xfrm>
          <a:prstGeom prst="rect">
            <a:avLst/>
          </a:prstGeom>
          <a:solidFill>
            <a:srgbClr val="EA0E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31212452-0114-BBCB-04CB-77A5C70D062D}"/>
              </a:ext>
            </a:extLst>
          </p:cNvPr>
          <p:cNvSpPr txBox="1"/>
          <p:nvPr/>
        </p:nvSpPr>
        <p:spPr>
          <a:xfrm>
            <a:off x="2942517" y="7340310"/>
            <a:ext cx="4492301" cy="3272691"/>
          </a:xfrm>
          <a:prstGeom prst="rect">
            <a:avLst/>
          </a:prstGeom>
          <a:noFill/>
        </p:spPr>
        <p:txBody>
          <a:bodyPr wrap="square" rtlCol="0">
            <a:spAutoFit/>
          </a:bodyPr>
          <a:lstStyle/>
          <a:p>
            <a:pPr lvl="0">
              <a:lnSpc>
                <a:spcPts val="1580"/>
              </a:lnSpc>
            </a:pPr>
            <a:r>
              <a:rPr lang="en-US" sz="1600" b="1" dirty="0">
                <a:solidFill>
                  <a:schemeClr val="bg1"/>
                </a:solidFill>
                <a:latin typeface="Calibri" panose="020F0502020204030204" pitchFamily="34" charset="0"/>
                <a:cs typeface="Calibri" panose="020F0502020204030204" pitchFamily="34" charset="0"/>
              </a:rPr>
              <a:t>01	  </a:t>
            </a:r>
            <a:r>
              <a:rPr lang="en-IE" sz="1600" u="none" strike="noStrike" dirty="0">
                <a:solidFill>
                  <a:srgbClr val="262626"/>
                </a:solidFill>
                <a:effectLst/>
                <a:latin typeface="Calibri" panose="020F0502020204030204" pitchFamily="34" charset="0"/>
                <a:ea typeface="Calibri" panose="020F0502020204030204" pitchFamily="34" charset="0"/>
              </a:rPr>
              <a:t>Self-confidence in science and technology</a:t>
            </a:r>
          </a:p>
          <a:p>
            <a:pPr lvl="0">
              <a:lnSpc>
                <a:spcPts val="1580"/>
              </a:lnSpc>
            </a:pPr>
            <a:endParaRPr lang="en-IE" sz="1600" u="none" strike="noStrike" dirty="0">
              <a:solidFill>
                <a:srgbClr val="262626"/>
              </a:solidFill>
              <a:effectLst/>
              <a:latin typeface="Calibri" panose="020F0502020204030204" pitchFamily="34" charset="0"/>
              <a:ea typeface="Calibri" panose="020F0502020204030204" pitchFamily="34" charset="0"/>
            </a:endParaRPr>
          </a:p>
          <a:p>
            <a:pPr lvl="0">
              <a:lnSpc>
                <a:spcPts val="1580"/>
              </a:lnSpc>
            </a:pPr>
            <a:r>
              <a:rPr lang="en-US" sz="1600" b="1" dirty="0">
                <a:solidFill>
                  <a:schemeClr val="bg1"/>
                </a:solidFill>
                <a:latin typeface="Calibri" panose="020F0502020204030204" pitchFamily="34" charset="0"/>
                <a:cs typeface="Calibri" panose="020F0502020204030204" pitchFamily="34" charset="0"/>
              </a:rPr>
              <a:t>02</a:t>
            </a:r>
            <a:r>
              <a:rPr lang="en-US" sz="1600" dirty="0">
                <a:solidFill>
                  <a:srgbClr val="262626"/>
                </a:solidFill>
                <a:latin typeface="Calibri" panose="020F0502020204030204" pitchFamily="34" charset="0"/>
                <a:cs typeface="Calibri" panose="020F0502020204030204" pitchFamily="34" charset="0"/>
              </a:rPr>
              <a:t>	 </a:t>
            </a:r>
            <a:r>
              <a:rPr lang="en-IE" sz="1600" u="none" strike="noStrike" dirty="0">
                <a:solidFill>
                  <a:srgbClr val="262626"/>
                </a:solidFill>
                <a:effectLst/>
                <a:latin typeface="Calibri" panose="020F0502020204030204" pitchFamily="34" charset="0"/>
                <a:ea typeface="Calibri" panose="020F0502020204030204" pitchFamily="34" charset="0"/>
              </a:rPr>
              <a:t>Confidence in technological progress</a:t>
            </a:r>
          </a:p>
          <a:p>
            <a:pPr lvl="0">
              <a:lnSpc>
                <a:spcPts val="1580"/>
              </a:lnSpc>
            </a:pPr>
            <a:endParaRPr lang="en-IE" sz="1600" u="none" strike="noStrike" dirty="0">
              <a:solidFill>
                <a:srgbClr val="262626"/>
              </a:solidFill>
              <a:effectLst/>
              <a:latin typeface="Calibri" panose="020F0502020204030204" pitchFamily="34" charset="0"/>
              <a:ea typeface="Calibri" panose="020F0502020204030204" pitchFamily="34" charset="0"/>
            </a:endParaRPr>
          </a:p>
          <a:p>
            <a:pPr lvl="0">
              <a:lnSpc>
                <a:spcPts val="1580"/>
              </a:lnSpc>
            </a:pPr>
            <a:r>
              <a:rPr lang="en-US" sz="1600" b="1" dirty="0">
                <a:solidFill>
                  <a:schemeClr val="bg1"/>
                </a:solidFill>
                <a:latin typeface="Calibri" panose="020F0502020204030204" pitchFamily="34" charset="0"/>
                <a:cs typeface="Calibri" panose="020F0502020204030204" pitchFamily="34" charset="0"/>
              </a:rPr>
              <a:t>03</a:t>
            </a:r>
            <a:r>
              <a:rPr lang="en-US" sz="1600" dirty="0">
                <a:solidFill>
                  <a:srgbClr val="262626"/>
                </a:solidFill>
                <a:latin typeface="Calibri" panose="020F0502020204030204" pitchFamily="34" charset="0"/>
                <a:cs typeface="Calibri" panose="020F0502020204030204" pitchFamily="34" charset="0"/>
              </a:rPr>
              <a:t>	 </a:t>
            </a:r>
            <a:r>
              <a:rPr lang="en-IE" sz="1600" u="none" strike="noStrike" dirty="0">
                <a:solidFill>
                  <a:srgbClr val="262626"/>
                </a:solidFill>
                <a:effectLst/>
                <a:latin typeface="Calibri" panose="020F0502020204030204" pitchFamily="34" charset="0"/>
                <a:ea typeface="Calibri" panose="020F0502020204030204" pitchFamily="34" charset="0"/>
              </a:rPr>
              <a:t>Interest in new technology</a:t>
            </a:r>
          </a:p>
          <a:p>
            <a:pPr lvl="0">
              <a:lnSpc>
                <a:spcPts val="1580"/>
              </a:lnSpc>
            </a:pPr>
            <a:endParaRPr lang="en-IE" sz="1600" u="none" strike="noStrike" dirty="0">
              <a:solidFill>
                <a:srgbClr val="262626"/>
              </a:solidFill>
              <a:effectLst/>
              <a:latin typeface="Calibri" panose="020F0502020204030204" pitchFamily="34" charset="0"/>
              <a:ea typeface="Calibri" panose="020F0502020204030204" pitchFamily="34" charset="0"/>
            </a:endParaRPr>
          </a:p>
          <a:p>
            <a:pPr lvl="0">
              <a:lnSpc>
                <a:spcPts val="1580"/>
              </a:lnSpc>
            </a:pPr>
            <a:r>
              <a:rPr lang="en-US" sz="1600" b="1" dirty="0">
                <a:solidFill>
                  <a:schemeClr val="bg1"/>
                </a:solidFill>
                <a:latin typeface="Calibri" panose="020F0502020204030204" pitchFamily="34" charset="0"/>
                <a:cs typeface="Calibri" panose="020F0502020204030204" pitchFamily="34" charset="0"/>
              </a:rPr>
              <a:t>04</a:t>
            </a:r>
            <a:r>
              <a:rPr lang="en-US" sz="1600" dirty="0">
                <a:solidFill>
                  <a:srgbClr val="262626"/>
                </a:solidFill>
                <a:latin typeface="Calibri" panose="020F0502020204030204" pitchFamily="34" charset="0"/>
                <a:cs typeface="Calibri" panose="020F0502020204030204" pitchFamily="34" charset="0"/>
              </a:rPr>
              <a:t>	 </a:t>
            </a:r>
            <a:r>
              <a:rPr lang="en-IE" sz="1600" u="none" strike="noStrike" dirty="0">
                <a:solidFill>
                  <a:srgbClr val="262626"/>
                </a:solidFill>
                <a:effectLst/>
                <a:latin typeface="Calibri" panose="020F0502020204030204" pitchFamily="34" charset="0"/>
                <a:ea typeface="Calibri" panose="020F0502020204030204" pitchFamily="34" charset="0"/>
              </a:rPr>
              <a:t>Appreciation and respect</a:t>
            </a:r>
          </a:p>
          <a:p>
            <a:pPr lvl="0">
              <a:lnSpc>
                <a:spcPts val="1580"/>
              </a:lnSpc>
            </a:pPr>
            <a:endParaRPr lang="en-IE" sz="1600" u="none" strike="noStrike" dirty="0">
              <a:solidFill>
                <a:srgbClr val="262626"/>
              </a:solidFill>
              <a:effectLst/>
              <a:latin typeface="Calibri" panose="020F0502020204030204" pitchFamily="34" charset="0"/>
              <a:ea typeface="Calibri" panose="020F0502020204030204" pitchFamily="34" charset="0"/>
            </a:endParaRPr>
          </a:p>
          <a:p>
            <a:pPr lvl="0">
              <a:lnSpc>
                <a:spcPts val="1580"/>
              </a:lnSpc>
            </a:pPr>
            <a:r>
              <a:rPr lang="en-US" sz="1600" b="1" dirty="0">
                <a:solidFill>
                  <a:schemeClr val="bg1"/>
                </a:solidFill>
                <a:latin typeface="Calibri" panose="020F0502020204030204" pitchFamily="34" charset="0"/>
                <a:cs typeface="Calibri" panose="020F0502020204030204" pitchFamily="34" charset="0"/>
              </a:rPr>
              <a:t>05</a:t>
            </a:r>
            <a:r>
              <a:rPr lang="en-US" sz="1600" dirty="0">
                <a:solidFill>
                  <a:srgbClr val="262626"/>
                </a:solidFill>
                <a:latin typeface="Calibri" panose="020F0502020204030204" pitchFamily="34" charset="0"/>
                <a:cs typeface="Calibri" panose="020F0502020204030204" pitchFamily="34" charset="0"/>
              </a:rPr>
              <a:t>	 </a:t>
            </a:r>
            <a:r>
              <a:rPr lang="en-IE" sz="1600" u="none" strike="noStrike" dirty="0">
                <a:solidFill>
                  <a:srgbClr val="262626"/>
                </a:solidFill>
                <a:effectLst/>
                <a:latin typeface="Calibri" panose="020F0502020204030204" pitchFamily="34" charset="0"/>
                <a:ea typeface="Calibri" panose="020F0502020204030204" pitchFamily="34" charset="0"/>
              </a:rPr>
              <a:t>Social commitment</a:t>
            </a:r>
          </a:p>
          <a:p>
            <a:pPr lvl="0">
              <a:lnSpc>
                <a:spcPts val="1580"/>
              </a:lnSpc>
            </a:pPr>
            <a:endParaRPr lang="en-IE" sz="1600" u="none" strike="noStrike" dirty="0">
              <a:solidFill>
                <a:srgbClr val="262626"/>
              </a:solidFill>
              <a:effectLst/>
              <a:latin typeface="Calibri" panose="020F0502020204030204" pitchFamily="34" charset="0"/>
              <a:ea typeface="Calibri" panose="020F0502020204030204" pitchFamily="34" charset="0"/>
            </a:endParaRPr>
          </a:p>
          <a:p>
            <a:pPr lvl="0">
              <a:lnSpc>
                <a:spcPts val="1580"/>
              </a:lnSpc>
            </a:pPr>
            <a:r>
              <a:rPr lang="en-US" sz="1600" b="1" dirty="0">
                <a:solidFill>
                  <a:schemeClr val="bg1"/>
                </a:solidFill>
                <a:latin typeface="Calibri" panose="020F0502020204030204" pitchFamily="34" charset="0"/>
                <a:cs typeface="Calibri" panose="020F0502020204030204" pitchFamily="34" charset="0"/>
              </a:rPr>
              <a:t>06</a:t>
            </a:r>
            <a:r>
              <a:rPr lang="en-US" sz="1600" dirty="0">
                <a:solidFill>
                  <a:srgbClr val="262626"/>
                </a:solidFill>
                <a:latin typeface="Calibri" panose="020F0502020204030204" pitchFamily="34" charset="0"/>
                <a:cs typeface="Calibri" panose="020F0502020204030204" pitchFamily="34" charset="0"/>
              </a:rPr>
              <a:t>	 </a:t>
            </a:r>
            <a:r>
              <a:rPr lang="en-IE" sz="1600" u="none" strike="noStrike" dirty="0">
                <a:solidFill>
                  <a:srgbClr val="262626"/>
                </a:solidFill>
                <a:effectLst/>
                <a:latin typeface="Calibri" panose="020F0502020204030204" pitchFamily="34" charset="0"/>
                <a:ea typeface="Calibri" panose="020F0502020204030204" pitchFamily="34" charset="0"/>
              </a:rPr>
              <a:t>Technology can be learned</a:t>
            </a:r>
          </a:p>
          <a:p>
            <a:pPr lvl="0">
              <a:lnSpc>
                <a:spcPts val="1580"/>
              </a:lnSpc>
            </a:pPr>
            <a:endParaRPr lang="en-IE" sz="1600" u="none" strike="noStrike" dirty="0">
              <a:solidFill>
                <a:srgbClr val="262626"/>
              </a:solidFill>
              <a:effectLst/>
              <a:latin typeface="Calibri" panose="020F0502020204030204" pitchFamily="34" charset="0"/>
              <a:ea typeface="Calibri" panose="020F0502020204030204" pitchFamily="34" charset="0"/>
            </a:endParaRPr>
          </a:p>
          <a:p>
            <a:pPr lvl="0">
              <a:lnSpc>
                <a:spcPts val="1580"/>
              </a:lnSpc>
            </a:pPr>
            <a:r>
              <a:rPr lang="en-US" sz="1600" b="1" dirty="0">
                <a:solidFill>
                  <a:schemeClr val="bg1"/>
                </a:solidFill>
                <a:latin typeface="Calibri" panose="020F0502020204030204" pitchFamily="34" charset="0"/>
                <a:cs typeface="Calibri" panose="020F0502020204030204" pitchFamily="34" charset="0"/>
              </a:rPr>
              <a:t>07</a:t>
            </a:r>
            <a:r>
              <a:rPr lang="en-US" sz="1600" dirty="0">
                <a:solidFill>
                  <a:srgbClr val="262626"/>
                </a:solidFill>
                <a:latin typeface="Calibri" panose="020F0502020204030204" pitchFamily="34" charset="0"/>
                <a:cs typeface="Calibri" panose="020F0502020204030204" pitchFamily="34" charset="0"/>
              </a:rPr>
              <a:t>	 </a:t>
            </a:r>
            <a:r>
              <a:rPr lang="en-IE" sz="1600" u="none" strike="noStrike" dirty="0">
                <a:solidFill>
                  <a:srgbClr val="262626"/>
                </a:solidFill>
                <a:effectLst/>
                <a:latin typeface="Calibri" panose="020F0502020204030204" pitchFamily="34" charset="0"/>
                <a:ea typeface="Calibri" panose="020F0502020204030204" pitchFamily="34" charset="0"/>
              </a:rPr>
              <a:t>Practical orientation </a:t>
            </a:r>
          </a:p>
          <a:p>
            <a:pPr lvl="0">
              <a:lnSpc>
                <a:spcPts val="1580"/>
              </a:lnSpc>
            </a:pPr>
            <a:endParaRPr lang="en-US" sz="1100" dirty="0">
              <a:solidFill>
                <a:srgbClr val="262626"/>
              </a:solidFill>
              <a:latin typeface="Calibri" panose="020F0502020204030204" pitchFamily="34" charset="0"/>
              <a:cs typeface="Calibri" panose="020F0502020204030204" pitchFamily="34" charset="0"/>
            </a:endParaRPr>
          </a:p>
          <a:p>
            <a:pPr marL="447675" lvl="0">
              <a:lnSpc>
                <a:spcPts val="1220"/>
              </a:lnSpc>
            </a:pPr>
            <a:endParaRPr lang="en-US" sz="1100" dirty="0">
              <a:solidFill>
                <a:srgbClr val="262626"/>
              </a:solidFill>
              <a:latin typeface="Calibri" panose="020F0502020204030204" pitchFamily="34" charset="0"/>
              <a:cs typeface="Calibri" panose="020F0502020204030204" pitchFamily="34" charset="0"/>
            </a:endParaRPr>
          </a:p>
          <a:p>
            <a:pPr>
              <a:lnSpc>
                <a:spcPts val="1220"/>
              </a:lnSpc>
            </a:pPr>
            <a:endParaRPr lang="en-US" sz="1100" dirty="0">
              <a:solidFill>
                <a:srgbClr val="262626"/>
              </a:solidFill>
              <a:latin typeface="Calibri" panose="020F0502020204030204" pitchFamily="34" charset="0"/>
              <a:cs typeface="Calibri" panose="020F0502020204030204" pitchFamily="34" charset="0"/>
            </a:endParaRPr>
          </a:p>
        </p:txBody>
      </p:sp>
      <p:grpSp>
        <p:nvGrpSpPr>
          <p:cNvPr id="79" name="Group 78">
            <a:extLst>
              <a:ext uri="{FF2B5EF4-FFF2-40B4-BE49-F238E27FC236}">
                <a16:creationId xmlns:a16="http://schemas.microsoft.com/office/drawing/2014/main" id="{31515855-EEEC-3035-F644-EBA323F5E222}"/>
              </a:ext>
            </a:extLst>
          </p:cNvPr>
          <p:cNvGrpSpPr/>
          <p:nvPr/>
        </p:nvGrpSpPr>
        <p:grpSpPr>
          <a:xfrm>
            <a:off x="3143549" y="7677110"/>
            <a:ext cx="4165770" cy="2024143"/>
            <a:chOff x="2762568" y="6389696"/>
            <a:chExt cx="4680000" cy="2024143"/>
          </a:xfrm>
        </p:grpSpPr>
        <p:cxnSp>
          <p:nvCxnSpPr>
            <p:cNvPr id="60" name="Straight Connector 59">
              <a:extLst>
                <a:ext uri="{FF2B5EF4-FFF2-40B4-BE49-F238E27FC236}">
                  <a16:creationId xmlns:a16="http://schemas.microsoft.com/office/drawing/2014/main" id="{26BF8B1D-2032-96FF-D389-AB8DFAC7F4D6}"/>
                </a:ext>
              </a:extLst>
            </p:cNvPr>
            <p:cNvCxnSpPr>
              <a:cxnSpLocks/>
            </p:cNvCxnSpPr>
            <p:nvPr/>
          </p:nvCxnSpPr>
          <p:spPr>
            <a:xfrm>
              <a:off x="2762568" y="7604183"/>
              <a:ext cx="4680000" cy="0"/>
            </a:xfrm>
            <a:prstGeom prst="line">
              <a:avLst/>
            </a:prstGeom>
            <a:ln w="12700">
              <a:solidFill>
                <a:srgbClr val="2C6756"/>
              </a:solidFill>
              <a:prstDash val="sysDash"/>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EA711706-B036-FEB8-C9E6-0920A5AE2931}"/>
                </a:ext>
              </a:extLst>
            </p:cNvPr>
            <p:cNvGrpSpPr/>
            <p:nvPr/>
          </p:nvGrpSpPr>
          <p:grpSpPr>
            <a:xfrm>
              <a:off x="2762568" y="6389696"/>
              <a:ext cx="4680000" cy="2024143"/>
              <a:chOff x="2762568" y="6389696"/>
              <a:chExt cx="4680000" cy="2024143"/>
            </a:xfrm>
          </p:grpSpPr>
          <p:cxnSp>
            <p:nvCxnSpPr>
              <p:cNvPr id="39" name="Straight Connector 38">
                <a:extLst>
                  <a:ext uri="{FF2B5EF4-FFF2-40B4-BE49-F238E27FC236}">
                    <a16:creationId xmlns:a16="http://schemas.microsoft.com/office/drawing/2014/main" id="{673716AB-7DED-9C94-6707-F4880139E685}"/>
                  </a:ext>
                </a:extLst>
              </p:cNvPr>
              <p:cNvCxnSpPr>
                <a:cxnSpLocks/>
              </p:cNvCxnSpPr>
              <p:nvPr/>
            </p:nvCxnSpPr>
            <p:spPr>
              <a:xfrm>
                <a:off x="2762568" y="6389696"/>
                <a:ext cx="4680000" cy="0"/>
              </a:xfrm>
              <a:prstGeom prst="line">
                <a:avLst/>
              </a:prstGeom>
              <a:ln w="12700">
                <a:solidFill>
                  <a:srgbClr val="2C6756"/>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08706DD-B88D-1F99-4C5C-3017B5678EA5}"/>
                  </a:ext>
                </a:extLst>
              </p:cNvPr>
              <p:cNvCxnSpPr>
                <a:cxnSpLocks/>
              </p:cNvCxnSpPr>
              <p:nvPr/>
            </p:nvCxnSpPr>
            <p:spPr>
              <a:xfrm>
                <a:off x="2762568" y="6794525"/>
                <a:ext cx="4680000" cy="0"/>
              </a:xfrm>
              <a:prstGeom prst="line">
                <a:avLst/>
              </a:prstGeom>
              <a:ln w="12700">
                <a:solidFill>
                  <a:srgbClr val="2C6756"/>
                </a:solidFill>
                <a:prstDash val="sys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9B85C40-07AE-0E00-2308-A1D64D89C1F7}"/>
                  </a:ext>
                </a:extLst>
              </p:cNvPr>
              <p:cNvCxnSpPr>
                <a:cxnSpLocks/>
              </p:cNvCxnSpPr>
              <p:nvPr/>
            </p:nvCxnSpPr>
            <p:spPr>
              <a:xfrm>
                <a:off x="2762568" y="7199354"/>
                <a:ext cx="4680000" cy="0"/>
              </a:xfrm>
              <a:prstGeom prst="line">
                <a:avLst/>
              </a:prstGeom>
              <a:ln w="12700">
                <a:solidFill>
                  <a:srgbClr val="2C6756"/>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29B87DC-AA55-027F-E0D6-070CDDC2968B}"/>
                  </a:ext>
                </a:extLst>
              </p:cNvPr>
              <p:cNvCxnSpPr>
                <a:cxnSpLocks/>
              </p:cNvCxnSpPr>
              <p:nvPr/>
            </p:nvCxnSpPr>
            <p:spPr>
              <a:xfrm>
                <a:off x="2762568" y="8009012"/>
                <a:ext cx="4680000" cy="0"/>
              </a:xfrm>
              <a:prstGeom prst="line">
                <a:avLst/>
              </a:prstGeom>
              <a:ln w="12700">
                <a:solidFill>
                  <a:srgbClr val="2C6756"/>
                </a:solidFill>
                <a:prstDash val="sys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C1080F8-F9D0-031E-3109-7C9EB32AC6E2}"/>
                  </a:ext>
                </a:extLst>
              </p:cNvPr>
              <p:cNvCxnSpPr>
                <a:cxnSpLocks/>
              </p:cNvCxnSpPr>
              <p:nvPr/>
            </p:nvCxnSpPr>
            <p:spPr>
              <a:xfrm>
                <a:off x="2762568" y="8413839"/>
                <a:ext cx="4680000" cy="0"/>
              </a:xfrm>
              <a:prstGeom prst="line">
                <a:avLst/>
              </a:prstGeom>
              <a:ln w="12700">
                <a:solidFill>
                  <a:srgbClr val="2C6756"/>
                </a:solidFill>
                <a:prstDash val="sysDash"/>
              </a:ln>
            </p:spPr>
            <p:style>
              <a:lnRef idx="1">
                <a:schemeClr val="accent1"/>
              </a:lnRef>
              <a:fillRef idx="0">
                <a:schemeClr val="accent1"/>
              </a:fillRef>
              <a:effectRef idx="0">
                <a:schemeClr val="accent1"/>
              </a:effectRef>
              <a:fontRef idx="minor">
                <a:schemeClr val="tx1"/>
              </a:fontRef>
            </p:style>
          </p:cxnSp>
        </p:grpSp>
      </p:grpSp>
      <p:grpSp>
        <p:nvGrpSpPr>
          <p:cNvPr id="63" name="Graphic 2">
            <a:extLst>
              <a:ext uri="{FF2B5EF4-FFF2-40B4-BE49-F238E27FC236}">
                <a16:creationId xmlns:a16="http://schemas.microsoft.com/office/drawing/2014/main" id="{9EB97F02-224A-C4F5-239B-4983F8315687}"/>
              </a:ext>
            </a:extLst>
          </p:cNvPr>
          <p:cNvGrpSpPr/>
          <p:nvPr/>
        </p:nvGrpSpPr>
        <p:grpSpPr>
          <a:xfrm rot="21203070">
            <a:off x="-140709" y="9113223"/>
            <a:ext cx="1891493" cy="2549099"/>
            <a:chOff x="-2438426" y="3400425"/>
            <a:chExt cx="821276" cy="1106805"/>
          </a:xfrm>
        </p:grpSpPr>
        <p:sp>
          <p:nvSpPr>
            <p:cNvPr id="64" name="Freeform 63">
              <a:extLst>
                <a:ext uri="{FF2B5EF4-FFF2-40B4-BE49-F238E27FC236}">
                  <a16:creationId xmlns:a16="http://schemas.microsoft.com/office/drawing/2014/main" id="{2FE209A5-9650-CBFD-2B0A-2AB4B4A22789}"/>
                </a:ext>
              </a:extLst>
            </p:cNvPr>
            <p:cNvSpPr/>
            <p:nvPr/>
          </p:nvSpPr>
          <p:spPr>
            <a:xfrm>
              <a:off x="-2438426" y="3558540"/>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BB94BAB7-D907-F45D-8E54-D69E5A567398}"/>
                </a:ext>
              </a:extLst>
            </p:cNvPr>
            <p:cNvSpPr/>
            <p:nvPr/>
          </p:nvSpPr>
          <p:spPr>
            <a:xfrm>
              <a:off x="-2438426" y="3400425"/>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5E3DB1E9-5062-5E59-80F0-F4D218D05B19}"/>
                </a:ext>
              </a:extLst>
            </p:cNvPr>
            <p:cNvSpPr/>
            <p:nvPr/>
          </p:nvSpPr>
          <p:spPr>
            <a:xfrm>
              <a:off x="-1890274" y="3874769"/>
              <a:ext cx="273124" cy="316230"/>
            </a:xfrm>
            <a:custGeom>
              <a:avLst/>
              <a:gdLst>
                <a:gd name="connsiteX0" fmla="*/ 273125 w 273124"/>
                <a:gd name="connsiteY0" fmla="*/ 0 h 316230"/>
                <a:gd name="connsiteX1" fmla="*/ 0 w 273124"/>
                <a:gd name="connsiteY1" fmla="*/ 158115 h 316230"/>
                <a:gd name="connsiteX2" fmla="*/ 273125 w 273124"/>
                <a:gd name="connsiteY2" fmla="*/ 316230 h 316230"/>
              </a:gdLst>
              <a:ahLst/>
              <a:cxnLst>
                <a:cxn ang="0">
                  <a:pos x="connsiteX0" y="connsiteY0"/>
                </a:cxn>
                <a:cxn ang="0">
                  <a:pos x="connsiteX1" y="connsiteY1"/>
                </a:cxn>
                <a:cxn ang="0">
                  <a:pos x="connsiteX2" y="connsiteY2"/>
                </a:cxn>
              </a:cxnLst>
              <a:rect l="l" t="t" r="r" b="b"/>
              <a:pathLst>
                <a:path w="273124" h="316230">
                  <a:moveTo>
                    <a:pt x="273125" y="0"/>
                  </a:moveTo>
                  <a:lnTo>
                    <a:pt x="0" y="158115"/>
                  </a:lnTo>
                  <a:lnTo>
                    <a:pt x="273125" y="316230"/>
                  </a:lnTo>
                  <a:close/>
                </a:path>
              </a:pathLst>
            </a:custGeom>
            <a:solidFill>
              <a:srgbClr val="BC0A78"/>
            </a:solidFill>
            <a:ln w="9512"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E229F22E-D482-DD0D-6F17-074D118D0D1B}"/>
                </a:ext>
              </a:extLst>
            </p:cNvPr>
            <p:cNvSpPr/>
            <p:nvPr/>
          </p:nvSpPr>
          <p:spPr>
            <a:xfrm>
              <a:off x="-1890274" y="4032884"/>
              <a:ext cx="273124" cy="316230"/>
            </a:xfrm>
            <a:custGeom>
              <a:avLst/>
              <a:gdLst>
                <a:gd name="connsiteX0" fmla="*/ 0 w 273124"/>
                <a:gd name="connsiteY0" fmla="*/ 316230 h 316230"/>
                <a:gd name="connsiteX1" fmla="*/ 273125 w 273124"/>
                <a:gd name="connsiteY1" fmla="*/ 158115 h 316230"/>
                <a:gd name="connsiteX2" fmla="*/ 0 w 273124"/>
                <a:gd name="connsiteY2" fmla="*/ 0 h 316230"/>
              </a:gdLst>
              <a:ahLst/>
              <a:cxnLst>
                <a:cxn ang="0">
                  <a:pos x="connsiteX0" y="connsiteY0"/>
                </a:cxn>
                <a:cxn ang="0">
                  <a:pos x="connsiteX1" y="connsiteY1"/>
                </a:cxn>
                <a:cxn ang="0">
                  <a:pos x="connsiteX2" y="connsiteY2"/>
                </a:cxn>
              </a:cxnLst>
              <a:rect l="l" t="t" r="r" b="b"/>
              <a:pathLst>
                <a:path w="273124" h="316230">
                  <a:moveTo>
                    <a:pt x="0" y="316230"/>
                  </a:moveTo>
                  <a:lnTo>
                    <a:pt x="273125" y="158115"/>
                  </a:lnTo>
                  <a:lnTo>
                    <a:pt x="0" y="0"/>
                  </a:lnTo>
                  <a:close/>
                </a:path>
              </a:pathLst>
            </a:custGeom>
            <a:solidFill>
              <a:srgbClr val="E90989"/>
            </a:solidFill>
            <a:ln w="9512"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8AFD4CF0-40D0-B1B5-E207-3C9D5E4787F0}"/>
                </a:ext>
              </a:extLst>
            </p:cNvPr>
            <p:cNvSpPr/>
            <p:nvPr/>
          </p:nvSpPr>
          <p:spPr>
            <a:xfrm>
              <a:off x="-2164350" y="3400425"/>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E90989"/>
            </a:solidFill>
            <a:ln w="9512"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5DF45B06-35D5-2697-6E1D-FA67859E4775}"/>
                </a:ext>
              </a:extLst>
            </p:cNvPr>
            <p:cNvSpPr/>
            <p:nvPr/>
          </p:nvSpPr>
          <p:spPr>
            <a:xfrm>
              <a:off x="-2164350" y="3558540"/>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BC0A78"/>
            </a:solidFill>
            <a:ln w="9512"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54DBF3A6-D0D1-5D44-F9D5-11026FE42B51}"/>
                </a:ext>
              </a:extLst>
            </p:cNvPr>
            <p:cNvSpPr/>
            <p:nvPr/>
          </p:nvSpPr>
          <p:spPr>
            <a:xfrm>
              <a:off x="-2438426" y="3874769"/>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EA612BFB-33FF-9E8C-EB72-7266CBAC7ED2}"/>
                </a:ext>
              </a:extLst>
            </p:cNvPr>
            <p:cNvSpPr/>
            <p:nvPr/>
          </p:nvSpPr>
          <p:spPr>
            <a:xfrm>
              <a:off x="-2438426" y="4032884"/>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30609B51-0ED1-BD6B-8FCF-3C693159E3E0}"/>
                </a:ext>
              </a:extLst>
            </p:cNvPr>
            <p:cNvSpPr/>
            <p:nvPr/>
          </p:nvSpPr>
          <p:spPr>
            <a:xfrm>
              <a:off x="-2438426" y="4191000"/>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451A54"/>
            </a:solidFill>
            <a:ln w="9512"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057DC20A-0928-0853-133B-653CB2795475}"/>
                </a:ext>
              </a:extLst>
            </p:cNvPr>
            <p:cNvSpPr/>
            <p:nvPr/>
          </p:nvSpPr>
          <p:spPr>
            <a:xfrm>
              <a:off x="-2164350" y="4191000"/>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573568"/>
            </a:solidFill>
            <a:ln w="9512"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CC72EE27-1D12-64EE-37A7-B09B0ADCAA0D}"/>
                </a:ext>
              </a:extLst>
            </p:cNvPr>
            <p:cNvSpPr/>
            <p:nvPr/>
          </p:nvSpPr>
          <p:spPr>
            <a:xfrm>
              <a:off x="-2438426" y="3716655"/>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451A54"/>
            </a:solidFill>
            <a:ln w="9512"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693C4C74-B04E-1758-E956-B92003185BF0}"/>
                </a:ext>
              </a:extLst>
            </p:cNvPr>
            <p:cNvSpPr/>
            <p:nvPr/>
          </p:nvSpPr>
          <p:spPr>
            <a:xfrm>
              <a:off x="-1890274" y="3558540"/>
              <a:ext cx="273124" cy="316229"/>
            </a:xfrm>
            <a:custGeom>
              <a:avLst/>
              <a:gdLst>
                <a:gd name="connsiteX0" fmla="*/ 273125 w 273124"/>
                <a:gd name="connsiteY0" fmla="*/ 0 h 316229"/>
                <a:gd name="connsiteX1" fmla="*/ 0 w 273124"/>
                <a:gd name="connsiteY1" fmla="*/ 158115 h 316229"/>
                <a:gd name="connsiteX2" fmla="*/ 273125 w 273124"/>
                <a:gd name="connsiteY2" fmla="*/ 316230 h 316229"/>
              </a:gdLst>
              <a:ahLst/>
              <a:cxnLst>
                <a:cxn ang="0">
                  <a:pos x="connsiteX0" y="connsiteY0"/>
                </a:cxn>
                <a:cxn ang="0">
                  <a:pos x="connsiteX1" y="connsiteY1"/>
                </a:cxn>
                <a:cxn ang="0">
                  <a:pos x="connsiteX2" y="connsiteY2"/>
                </a:cxn>
              </a:cxnLst>
              <a:rect l="l" t="t" r="r" b="b"/>
              <a:pathLst>
                <a:path w="273124" h="316229">
                  <a:moveTo>
                    <a:pt x="273125" y="0"/>
                  </a:moveTo>
                  <a:lnTo>
                    <a:pt x="0" y="158115"/>
                  </a:lnTo>
                  <a:lnTo>
                    <a:pt x="273125" y="316230"/>
                  </a:lnTo>
                  <a:close/>
                </a:path>
              </a:pathLst>
            </a:custGeom>
            <a:solidFill>
              <a:srgbClr val="451A54"/>
            </a:solidFill>
            <a:ln w="9512"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F97800D7-C91A-E40A-42BC-2D1C054748DA}"/>
                </a:ext>
              </a:extLst>
            </p:cNvPr>
            <p:cNvSpPr/>
            <p:nvPr/>
          </p:nvSpPr>
          <p:spPr>
            <a:xfrm>
              <a:off x="-2164350" y="371665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A63CBC"/>
            </a:solidFill>
            <a:ln w="9512"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E9B3D0DD-DB4C-8EFC-13BB-23A4AEC18A41}"/>
                </a:ext>
              </a:extLst>
            </p:cNvPr>
            <p:cNvSpPr/>
            <p:nvPr/>
          </p:nvSpPr>
          <p:spPr>
            <a:xfrm>
              <a:off x="-1890274" y="3716655"/>
              <a:ext cx="273124" cy="316229"/>
            </a:xfrm>
            <a:custGeom>
              <a:avLst/>
              <a:gdLst>
                <a:gd name="connsiteX0" fmla="*/ 0 w 273124"/>
                <a:gd name="connsiteY0" fmla="*/ 316230 h 316229"/>
                <a:gd name="connsiteX1" fmla="*/ 273125 w 273124"/>
                <a:gd name="connsiteY1" fmla="*/ 158115 h 316229"/>
                <a:gd name="connsiteX2" fmla="*/ 0 w 273124"/>
                <a:gd name="connsiteY2" fmla="*/ 0 h 316229"/>
              </a:gdLst>
              <a:ahLst/>
              <a:cxnLst>
                <a:cxn ang="0">
                  <a:pos x="connsiteX0" y="connsiteY0"/>
                </a:cxn>
                <a:cxn ang="0">
                  <a:pos x="connsiteX1" y="connsiteY1"/>
                </a:cxn>
                <a:cxn ang="0">
                  <a:pos x="connsiteX2" y="connsiteY2"/>
                </a:cxn>
              </a:cxnLst>
              <a:rect l="l" t="t" r="r" b="b"/>
              <a:pathLst>
                <a:path w="273124" h="316229">
                  <a:moveTo>
                    <a:pt x="0" y="316230"/>
                  </a:moveTo>
                  <a:lnTo>
                    <a:pt x="273125" y="158115"/>
                  </a:lnTo>
                  <a:lnTo>
                    <a:pt x="0" y="0"/>
                  </a:lnTo>
                  <a:close/>
                </a:path>
              </a:pathLst>
            </a:custGeom>
            <a:solidFill>
              <a:srgbClr val="7E2A8C"/>
            </a:solidFill>
            <a:ln w="9512" cap="flat">
              <a:noFill/>
              <a:prstDash val="solid"/>
              <a:miter/>
            </a:ln>
          </p:spPr>
          <p:txBody>
            <a:bodyPr rtlCol="0" anchor="ctr"/>
            <a:lstStyle/>
            <a:p>
              <a:endParaRPr lang="en-US" dirty="0"/>
            </a:p>
          </p:txBody>
        </p:sp>
      </p:grpSp>
      <p:grpSp>
        <p:nvGrpSpPr>
          <p:cNvPr id="140" name="Group 139">
            <a:extLst>
              <a:ext uri="{FF2B5EF4-FFF2-40B4-BE49-F238E27FC236}">
                <a16:creationId xmlns:a16="http://schemas.microsoft.com/office/drawing/2014/main" id="{A0B8EC0A-2A11-C8DC-83E2-18E03C28AD3C}"/>
              </a:ext>
            </a:extLst>
          </p:cNvPr>
          <p:cNvGrpSpPr/>
          <p:nvPr/>
        </p:nvGrpSpPr>
        <p:grpSpPr>
          <a:xfrm>
            <a:off x="307033" y="329"/>
            <a:ext cx="7289881" cy="1670099"/>
            <a:chOff x="1142914" y="-397660"/>
            <a:chExt cx="7993861" cy="1831381"/>
          </a:xfrm>
        </p:grpSpPr>
        <p:sp>
          <p:nvSpPr>
            <p:cNvPr id="141" name="Rectangle 107">
              <a:extLst>
                <a:ext uri="{FF2B5EF4-FFF2-40B4-BE49-F238E27FC236}">
                  <a16:creationId xmlns:a16="http://schemas.microsoft.com/office/drawing/2014/main" id="{13350679-D51A-5831-EE47-28641B858A06}"/>
                </a:ext>
              </a:extLst>
            </p:cNvPr>
            <p:cNvSpPr/>
            <p:nvPr/>
          </p:nvSpPr>
          <p:spPr>
            <a:xfrm flipH="1">
              <a:off x="7381912" y="-397660"/>
              <a:ext cx="1754863" cy="1831381"/>
            </a:xfrm>
            <a:custGeom>
              <a:avLst/>
              <a:gdLst>
                <a:gd name="connsiteX0" fmla="*/ 0 w 1277591"/>
                <a:gd name="connsiteY0" fmla="*/ 0 h 1688028"/>
                <a:gd name="connsiteX1" fmla="*/ 1277591 w 1277591"/>
                <a:gd name="connsiteY1" fmla="*/ 0 h 1688028"/>
                <a:gd name="connsiteX2" fmla="*/ 1277591 w 1277591"/>
                <a:gd name="connsiteY2" fmla="*/ 1688028 h 1688028"/>
                <a:gd name="connsiteX3" fmla="*/ 0 w 1277591"/>
                <a:gd name="connsiteY3" fmla="*/ 1688028 h 1688028"/>
                <a:gd name="connsiteX4" fmla="*/ 0 w 1277591"/>
                <a:gd name="connsiteY4" fmla="*/ 0 h 1688028"/>
                <a:gd name="connsiteX0" fmla="*/ 0 w 1582391"/>
                <a:gd name="connsiteY0" fmla="*/ 0 h 1688028"/>
                <a:gd name="connsiteX1" fmla="*/ 1277591 w 1582391"/>
                <a:gd name="connsiteY1" fmla="*/ 0 h 1688028"/>
                <a:gd name="connsiteX2" fmla="*/ 1582391 w 1582391"/>
                <a:gd name="connsiteY2" fmla="*/ 1365299 h 1688028"/>
                <a:gd name="connsiteX3" fmla="*/ 0 w 1582391"/>
                <a:gd name="connsiteY3" fmla="*/ 1688028 h 1688028"/>
                <a:gd name="connsiteX4" fmla="*/ 0 w 1582391"/>
                <a:gd name="connsiteY4" fmla="*/ 0 h 1688028"/>
                <a:gd name="connsiteX0" fmla="*/ 0 w 1600320"/>
                <a:gd name="connsiteY0" fmla="*/ 17929 h 1688028"/>
                <a:gd name="connsiteX1" fmla="*/ 1295520 w 1600320"/>
                <a:gd name="connsiteY1" fmla="*/ 0 h 1688028"/>
                <a:gd name="connsiteX2" fmla="*/ 1600320 w 1600320"/>
                <a:gd name="connsiteY2" fmla="*/ 1365299 h 1688028"/>
                <a:gd name="connsiteX3" fmla="*/ 17929 w 1600320"/>
                <a:gd name="connsiteY3" fmla="*/ 1688028 h 1688028"/>
                <a:gd name="connsiteX4" fmla="*/ 0 w 1600320"/>
                <a:gd name="connsiteY4" fmla="*/ 17929 h 1688028"/>
                <a:gd name="connsiteX0" fmla="*/ 0 w 1600320"/>
                <a:gd name="connsiteY0" fmla="*/ 0 h 1670099"/>
                <a:gd name="connsiteX1" fmla="*/ 1134155 w 1600320"/>
                <a:gd name="connsiteY1" fmla="*/ 1 h 1670099"/>
                <a:gd name="connsiteX2" fmla="*/ 1600320 w 1600320"/>
                <a:gd name="connsiteY2" fmla="*/ 1347370 h 1670099"/>
                <a:gd name="connsiteX3" fmla="*/ 17929 w 1600320"/>
                <a:gd name="connsiteY3" fmla="*/ 1670099 h 1670099"/>
                <a:gd name="connsiteX4" fmla="*/ 0 w 1600320"/>
                <a:gd name="connsiteY4" fmla="*/ 0 h 16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320" h="1670099">
                  <a:moveTo>
                    <a:pt x="0" y="0"/>
                  </a:moveTo>
                  <a:lnTo>
                    <a:pt x="1134155" y="1"/>
                  </a:lnTo>
                  <a:lnTo>
                    <a:pt x="1600320" y="1347370"/>
                  </a:lnTo>
                  <a:lnTo>
                    <a:pt x="17929" y="1670099"/>
                  </a:lnTo>
                  <a:lnTo>
                    <a:pt x="0" y="0"/>
                  </a:lnTo>
                  <a:close/>
                </a:path>
              </a:pathLst>
            </a:custGeom>
            <a:solidFill>
              <a:srgbClr val="7D2A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 Placeholder 1">
              <a:extLst>
                <a:ext uri="{FF2B5EF4-FFF2-40B4-BE49-F238E27FC236}">
                  <a16:creationId xmlns:a16="http://schemas.microsoft.com/office/drawing/2014/main" id="{A2CCD8CC-C4E1-C68D-DF1E-FB742E248E6E}"/>
                </a:ext>
              </a:extLst>
            </p:cNvPr>
            <p:cNvSpPr txBox="1">
              <a:spLocks/>
            </p:cNvSpPr>
            <p:nvPr/>
          </p:nvSpPr>
          <p:spPr>
            <a:xfrm>
              <a:off x="1142914" y="611512"/>
              <a:ext cx="4490870" cy="775916"/>
            </a:xfrm>
            <a:prstGeom prst="rect">
              <a:avLst/>
            </a:prstGeom>
            <a:noFill/>
          </p:spPr>
          <p:txBody>
            <a:bodyPr vert="horz" lIns="91440" tIns="45720" rIns="91440" bIns="45720" rtlCol="0" anchor="b">
              <a:noAutofit/>
            </a:bodyPr>
            <a:lstStyle>
              <a:lvl1pPr marL="0" indent="0" algn="l" defTabSz="2072941" rtl="0" eaLnBrk="1" latinLnBrk="0" hangingPunct="1">
                <a:lnSpc>
                  <a:spcPct val="100000"/>
                </a:lnSpc>
                <a:spcBef>
                  <a:spcPts val="2267"/>
                </a:spcBef>
                <a:buFont typeface="Arial" panose="020B0604020202020204" pitchFamily="34" charset="0"/>
                <a:buNone/>
                <a:defRPr sz="2900" b="1" i="0" kern="1200">
                  <a:solidFill>
                    <a:srgbClr val="EA0E8B"/>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lnSpc>
                  <a:spcPts val="2380"/>
                </a:lnSpc>
                <a:spcBef>
                  <a:spcPts val="0"/>
                </a:spcBef>
              </a:pPr>
              <a:r>
                <a:rPr lang="en-US" sz="2700" dirty="0"/>
                <a:t>Tailored Learning Pathways </a:t>
              </a:r>
            </a:p>
            <a:p>
              <a:pPr algn="r">
                <a:lnSpc>
                  <a:spcPts val="2380"/>
                </a:lnSpc>
                <a:spcBef>
                  <a:spcPts val="0"/>
                </a:spcBef>
              </a:pPr>
              <a:endParaRPr lang="en-US" sz="2700" dirty="0"/>
            </a:p>
          </p:txBody>
        </p:sp>
      </p:grpSp>
      <p:grpSp>
        <p:nvGrpSpPr>
          <p:cNvPr id="144" name="Graphic 2">
            <a:extLst>
              <a:ext uri="{FF2B5EF4-FFF2-40B4-BE49-F238E27FC236}">
                <a16:creationId xmlns:a16="http://schemas.microsoft.com/office/drawing/2014/main" id="{28E375DD-B9F6-50B6-4434-AFA043FA1505}"/>
              </a:ext>
            </a:extLst>
          </p:cNvPr>
          <p:cNvGrpSpPr/>
          <p:nvPr/>
        </p:nvGrpSpPr>
        <p:grpSpPr>
          <a:xfrm rot="7320980">
            <a:off x="6960873" y="-396744"/>
            <a:ext cx="734622" cy="1061355"/>
            <a:chOff x="-2164350" y="3558540"/>
            <a:chExt cx="547200" cy="790574"/>
          </a:xfrm>
        </p:grpSpPr>
        <p:sp>
          <p:nvSpPr>
            <p:cNvPr id="145" name="Freeform 144">
              <a:extLst>
                <a:ext uri="{FF2B5EF4-FFF2-40B4-BE49-F238E27FC236}">
                  <a16:creationId xmlns:a16="http://schemas.microsoft.com/office/drawing/2014/main" id="{90508396-1BAB-ECF6-5A36-46877BF6D5E6}"/>
                </a:ext>
              </a:extLst>
            </p:cNvPr>
            <p:cNvSpPr/>
            <p:nvPr/>
          </p:nvSpPr>
          <p:spPr>
            <a:xfrm>
              <a:off x="-1890274" y="3874769"/>
              <a:ext cx="273124" cy="316230"/>
            </a:xfrm>
            <a:custGeom>
              <a:avLst/>
              <a:gdLst>
                <a:gd name="connsiteX0" fmla="*/ 273125 w 273124"/>
                <a:gd name="connsiteY0" fmla="*/ 0 h 316230"/>
                <a:gd name="connsiteX1" fmla="*/ 0 w 273124"/>
                <a:gd name="connsiteY1" fmla="*/ 158115 h 316230"/>
                <a:gd name="connsiteX2" fmla="*/ 273125 w 273124"/>
                <a:gd name="connsiteY2" fmla="*/ 316230 h 316230"/>
              </a:gdLst>
              <a:ahLst/>
              <a:cxnLst>
                <a:cxn ang="0">
                  <a:pos x="connsiteX0" y="connsiteY0"/>
                </a:cxn>
                <a:cxn ang="0">
                  <a:pos x="connsiteX1" y="connsiteY1"/>
                </a:cxn>
                <a:cxn ang="0">
                  <a:pos x="connsiteX2" y="connsiteY2"/>
                </a:cxn>
              </a:cxnLst>
              <a:rect l="l" t="t" r="r" b="b"/>
              <a:pathLst>
                <a:path w="273124" h="316230">
                  <a:moveTo>
                    <a:pt x="273125" y="0"/>
                  </a:moveTo>
                  <a:lnTo>
                    <a:pt x="0" y="158115"/>
                  </a:lnTo>
                  <a:lnTo>
                    <a:pt x="273125" y="316230"/>
                  </a:lnTo>
                  <a:close/>
                </a:path>
              </a:pathLst>
            </a:custGeom>
            <a:solidFill>
              <a:srgbClr val="BC0A78"/>
            </a:solidFill>
            <a:ln w="9512"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F99316FC-32CB-C2DD-EA57-0B0C3BBBD3CF}"/>
                </a:ext>
              </a:extLst>
            </p:cNvPr>
            <p:cNvSpPr/>
            <p:nvPr/>
          </p:nvSpPr>
          <p:spPr>
            <a:xfrm>
              <a:off x="-1890274" y="4032884"/>
              <a:ext cx="273124" cy="316230"/>
            </a:xfrm>
            <a:custGeom>
              <a:avLst/>
              <a:gdLst>
                <a:gd name="connsiteX0" fmla="*/ 0 w 273124"/>
                <a:gd name="connsiteY0" fmla="*/ 316230 h 316230"/>
                <a:gd name="connsiteX1" fmla="*/ 273125 w 273124"/>
                <a:gd name="connsiteY1" fmla="*/ 158115 h 316230"/>
                <a:gd name="connsiteX2" fmla="*/ 0 w 273124"/>
                <a:gd name="connsiteY2" fmla="*/ 0 h 316230"/>
              </a:gdLst>
              <a:ahLst/>
              <a:cxnLst>
                <a:cxn ang="0">
                  <a:pos x="connsiteX0" y="connsiteY0"/>
                </a:cxn>
                <a:cxn ang="0">
                  <a:pos x="connsiteX1" y="connsiteY1"/>
                </a:cxn>
                <a:cxn ang="0">
                  <a:pos x="connsiteX2" y="connsiteY2"/>
                </a:cxn>
              </a:cxnLst>
              <a:rect l="l" t="t" r="r" b="b"/>
              <a:pathLst>
                <a:path w="273124" h="316230">
                  <a:moveTo>
                    <a:pt x="0" y="316230"/>
                  </a:moveTo>
                  <a:lnTo>
                    <a:pt x="273125" y="158115"/>
                  </a:lnTo>
                  <a:lnTo>
                    <a:pt x="0" y="0"/>
                  </a:lnTo>
                  <a:close/>
                </a:path>
              </a:pathLst>
            </a:custGeom>
            <a:solidFill>
              <a:srgbClr val="E90989"/>
            </a:solidFill>
            <a:ln w="9512"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7A125DA5-F719-5CD1-BCCA-08186B49910D}"/>
                </a:ext>
              </a:extLst>
            </p:cNvPr>
            <p:cNvSpPr/>
            <p:nvPr/>
          </p:nvSpPr>
          <p:spPr>
            <a:xfrm>
              <a:off x="-1890274" y="3558540"/>
              <a:ext cx="273124" cy="316229"/>
            </a:xfrm>
            <a:custGeom>
              <a:avLst/>
              <a:gdLst>
                <a:gd name="connsiteX0" fmla="*/ 273125 w 273124"/>
                <a:gd name="connsiteY0" fmla="*/ 0 h 316229"/>
                <a:gd name="connsiteX1" fmla="*/ 0 w 273124"/>
                <a:gd name="connsiteY1" fmla="*/ 158115 h 316229"/>
                <a:gd name="connsiteX2" fmla="*/ 273125 w 273124"/>
                <a:gd name="connsiteY2" fmla="*/ 316230 h 316229"/>
              </a:gdLst>
              <a:ahLst/>
              <a:cxnLst>
                <a:cxn ang="0">
                  <a:pos x="connsiteX0" y="connsiteY0"/>
                </a:cxn>
                <a:cxn ang="0">
                  <a:pos x="connsiteX1" y="connsiteY1"/>
                </a:cxn>
                <a:cxn ang="0">
                  <a:pos x="connsiteX2" y="connsiteY2"/>
                </a:cxn>
              </a:cxnLst>
              <a:rect l="l" t="t" r="r" b="b"/>
              <a:pathLst>
                <a:path w="273124" h="316229">
                  <a:moveTo>
                    <a:pt x="273125" y="0"/>
                  </a:moveTo>
                  <a:lnTo>
                    <a:pt x="0" y="158115"/>
                  </a:lnTo>
                  <a:lnTo>
                    <a:pt x="273125" y="316230"/>
                  </a:lnTo>
                  <a:close/>
                </a:path>
              </a:pathLst>
            </a:custGeom>
            <a:solidFill>
              <a:srgbClr val="A63BBD"/>
            </a:solidFill>
            <a:ln w="9512"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A1B37872-A2DB-4EA3-3221-AB814E8F7A99}"/>
                </a:ext>
              </a:extLst>
            </p:cNvPr>
            <p:cNvSpPr/>
            <p:nvPr/>
          </p:nvSpPr>
          <p:spPr>
            <a:xfrm>
              <a:off x="-2164350" y="371665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A63CBC"/>
            </a:solidFill>
            <a:ln w="9512"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CF90529D-DB3F-1D3C-B394-54492D922131}"/>
                </a:ext>
              </a:extLst>
            </p:cNvPr>
            <p:cNvSpPr/>
            <p:nvPr/>
          </p:nvSpPr>
          <p:spPr>
            <a:xfrm>
              <a:off x="-1890274" y="3716655"/>
              <a:ext cx="273124" cy="316229"/>
            </a:xfrm>
            <a:custGeom>
              <a:avLst/>
              <a:gdLst>
                <a:gd name="connsiteX0" fmla="*/ 0 w 273124"/>
                <a:gd name="connsiteY0" fmla="*/ 316230 h 316229"/>
                <a:gd name="connsiteX1" fmla="*/ 273125 w 273124"/>
                <a:gd name="connsiteY1" fmla="*/ 158115 h 316229"/>
                <a:gd name="connsiteX2" fmla="*/ 0 w 273124"/>
                <a:gd name="connsiteY2" fmla="*/ 0 h 316229"/>
              </a:gdLst>
              <a:ahLst/>
              <a:cxnLst>
                <a:cxn ang="0">
                  <a:pos x="connsiteX0" y="connsiteY0"/>
                </a:cxn>
                <a:cxn ang="0">
                  <a:pos x="connsiteX1" y="connsiteY1"/>
                </a:cxn>
                <a:cxn ang="0">
                  <a:pos x="connsiteX2" y="connsiteY2"/>
                </a:cxn>
              </a:cxnLst>
              <a:rect l="l" t="t" r="r" b="b"/>
              <a:pathLst>
                <a:path w="273124" h="316229">
                  <a:moveTo>
                    <a:pt x="0" y="316230"/>
                  </a:moveTo>
                  <a:lnTo>
                    <a:pt x="273125" y="158115"/>
                  </a:lnTo>
                  <a:lnTo>
                    <a:pt x="0" y="0"/>
                  </a:lnTo>
                  <a:close/>
                </a:path>
              </a:pathLst>
            </a:custGeom>
            <a:solidFill>
              <a:srgbClr val="7E2A8C"/>
            </a:solidFill>
            <a:ln w="9512" cap="flat">
              <a:noFill/>
              <a:prstDash val="solid"/>
              <a:miter/>
            </a:ln>
          </p:spPr>
          <p:txBody>
            <a:bodyPr rtlCol="0" anchor="ctr"/>
            <a:lstStyle/>
            <a:p>
              <a:endParaRPr lang="en-US"/>
            </a:p>
          </p:txBody>
        </p:sp>
      </p:grpSp>
      <p:sp>
        <p:nvSpPr>
          <p:cNvPr id="150" name="Text Placeholder 32">
            <a:extLst>
              <a:ext uri="{FF2B5EF4-FFF2-40B4-BE49-F238E27FC236}">
                <a16:creationId xmlns:a16="http://schemas.microsoft.com/office/drawing/2014/main" id="{FCD482BA-CC56-51CE-2526-325CED8E5C8A}"/>
              </a:ext>
            </a:extLst>
          </p:cNvPr>
          <p:cNvSpPr txBox="1">
            <a:spLocks/>
          </p:cNvSpPr>
          <p:nvPr/>
        </p:nvSpPr>
        <p:spPr>
          <a:xfrm>
            <a:off x="5757369" y="318978"/>
            <a:ext cx="1645063" cy="1297991"/>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r>
              <a:rPr lang="en-GB" sz="7000" dirty="0">
                <a:solidFill>
                  <a:schemeClr val="bg1"/>
                </a:solidFill>
              </a:rPr>
              <a:t>02</a:t>
            </a:r>
            <a:endParaRPr lang="en-US" sz="7000" dirty="0">
              <a:solidFill>
                <a:schemeClr val="bg1"/>
              </a:solidFill>
            </a:endParaRPr>
          </a:p>
        </p:txBody>
      </p:sp>
      <p:sp>
        <p:nvSpPr>
          <p:cNvPr id="153" name="Rounded Rectangle 152">
            <a:extLst>
              <a:ext uri="{FF2B5EF4-FFF2-40B4-BE49-F238E27FC236}">
                <a16:creationId xmlns:a16="http://schemas.microsoft.com/office/drawing/2014/main" id="{9EBEDE5B-6097-7EE7-F29E-6EF5AA45FBB2}"/>
              </a:ext>
            </a:extLst>
          </p:cNvPr>
          <p:cNvSpPr/>
          <p:nvPr/>
        </p:nvSpPr>
        <p:spPr>
          <a:xfrm>
            <a:off x="415442" y="5167688"/>
            <a:ext cx="5480820" cy="1225809"/>
          </a:xfrm>
          <a:prstGeom prst="roundRect">
            <a:avLst/>
          </a:prstGeom>
          <a:solidFill>
            <a:srgbClr val="A63B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ext Placeholder 17">
            <a:extLst>
              <a:ext uri="{FF2B5EF4-FFF2-40B4-BE49-F238E27FC236}">
                <a16:creationId xmlns:a16="http://schemas.microsoft.com/office/drawing/2014/main" id="{125DA644-A7D6-8FD1-B0F4-52F7797A1C60}"/>
              </a:ext>
            </a:extLst>
          </p:cNvPr>
          <p:cNvSpPr txBox="1">
            <a:spLocks/>
          </p:cNvSpPr>
          <p:nvPr/>
        </p:nvSpPr>
        <p:spPr>
          <a:xfrm>
            <a:off x="594024" y="5462128"/>
            <a:ext cx="5054562" cy="102498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840"/>
              </a:lnSpc>
            </a:pPr>
            <a:r>
              <a:rPr lang="en-US" sz="1600" i="1" dirty="0">
                <a:solidFill>
                  <a:schemeClr val="bg1"/>
                </a:solidFill>
              </a:rPr>
              <a:t>“Educators can use the Beta &amp; Tech Mentality Model to develop adaptability, innovation, and problem-s…”</a:t>
            </a:r>
          </a:p>
          <a:p>
            <a:pPr algn="ctr">
              <a:lnSpc>
                <a:spcPts val="1840"/>
              </a:lnSpc>
            </a:pPr>
            <a:endParaRPr lang="en-US" sz="1200" b="1" dirty="0">
              <a:solidFill>
                <a:schemeClr val="bg1"/>
              </a:solidFill>
            </a:endParaRPr>
          </a:p>
        </p:txBody>
      </p:sp>
      <p:sp>
        <p:nvSpPr>
          <p:cNvPr id="155" name="Triangle 154">
            <a:extLst>
              <a:ext uri="{FF2B5EF4-FFF2-40B4-BE49-F238E27FC236}">
                <a16:creationId xmlns:a16="http://schemas.microsoft.com/office/drawing/2014/main" id="{927A2B80-B050-9E84-949E-D3392153E368}"/>
              </a:ext>
            </a:extLst>
          </p:cNvPr>
          <p:cNvSpPr/>
          <p:nvPr/>
        </p:nvSpPr>
        <p:spPr>
          <a:xfrm rot="9131201">
            <a:off x="3786383" y="6164163"/>
            <a:ext cx="747201" cy="909751"/>
          </a:xfrm>
          <a:prstGeom prst="triangle">
            <a:avLst>
              <a:gd name="adj" fmla="val 0"/>
            </a:avLst>
          </a:prstGeom>
          <a:solidFill>
            <a:srgbClr val="A63B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6" name="Group 155">
            <a:extLst>
              <a:ext uri="{FF2B5EF4-FFF2-40B4-BE49-F238E27FC236}">
                <a16:creationId xmlns:a16="http://schemas.microsoft.com/office/drawing/2014/main" id="{F1653DD6-743A-4CB0-11DD-8727BF94AF6E}"/>
              </a:ext>
            </a:extLst>
          </p:cNvPr>
          <p:cNvGrpSpPr/>
          <p:nvPr/>
        </p:nvGrpSpPr>
        <p:grpSpPr>
          <a:xfrm>
            <a:off x="5643199" y="4717977"/>
            <a:ext cx="1108623" cy="807096"/>
            <a:chOff x="3400450" y="986392"/>
            <a:chExt cx="1487826" cy="1083162"/>
          </a:xfrm>
        </p:grpSpPr>
        <p:sp>
          <p:nvSpPr>
            <p:cNvPr id="157" name="Freeform 156">
              <a:extLst>
                <a:ext uri="{FF2B5EF4-FFF2-40B4-BE49-F238E27FC236}">
                  <a16:creationId xmlns:a16="http://schemas.microsoft.com/office/drawing/2014/main" id="{22A92F5B-7927-8F49-EF91-25879C0B7524}"/>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7D2A8D"/>
            </a:solidFill>
            <a:ln w="8971" cap="flat">
              <a:noFill/>
              <a:prstDash val="solid"/>
              <a:miter/>
            </a:ln>
          </p:spPr>
          <p:txBody>
            <a:bodyPr rtlCol="0" anchor="ctr"/>
            <a:lstStyle/>
            <a:p>
              <a:endParaRPr lang="en-US" dirty="0"/>
            </a:p>
          </p:txBody>
        </p:sp>
        <p:sp>
          <p:nvSpPr>
            <p:cNvPr id="158" name="Freeform 157">
              <a:extLst>
                <a:ext uri="{FF2B5EF4-FFF2-40B4-BE49-F238E27FC236}">
                  <a16:creationId xmlns:a16="http://schemas.microsoft.com/office/drawing/2014/main" id="{717A7834-73EE-EE48-7A7A-88B483D888D8}"/>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cxnSp>
        <p:nvCxnSpPr>
          <p:cNvPr id="163" name="Straight Connector 162">
            <a:extLst>
              <a:ext uri="{FF2B5EF4-FFF2-40B4-BE49-F238E27FC236}">
                <a16:creationId xmlns:a16="http://schemas.microsoft.com/office/drawing/2014/main" id="{BEAB0BC3-7AB2-EB77-3DF0-B568E0DD3DAA}"/>
              </a:ext>
            </a:extLst>
          </p:cNvPr>
          <p:cNvCxnSpPr>
            <a:cxnSpLocks/>
          </p:cNvCxnSpPr>
          <p:nvPr/>
        </p:nvCxnSpPr>
        <p:spPr>
          <a:xfrm>
            <a:off x="283983" y="1347789"/>
            <a:ext cx="5473386" cy="0"/>
          </a:xfrm>
          <a:prstGeom prst="line">
            <a:avLst/>
          </a:prstGeom>
          <a:ln w="15875">
            <a:solidFill>
              <a:srgbClr val="A63BBD"/>
            </a:solidFill>
            <a:prstDash val="sysDash"/>
          </a:ln>
        </p:spPr>
        <p:style>
          <a:lnRef idx="1">
            <a:schemeClr val="accent1"/>
          </a:lnRef>
          <a:fillRef idx="0">
            <a:schemeClr val="accent1"/>
          </a:fillRef>
          <a:effectRef idx="0">
            <a:schemeClr val="accent1"/>
          </a:effectRef>
          <a:fontRef idx="minor">
            <a:schemeClr val="tx1"/>
          </a:fontRef>
        </p:style>
      </p:cxnSp>
      <p:grpSp>
        <p:nvGrpSpPr>
          <p:cNvPr id="172" name="Group 171">
            <a:extLst>
              <a:ext uri="{FF2B5EF4-FFF2-40B4-BE49-F238E27FC236}">
                <a16:creationId xmlns:a16="http://schemas.microsoft.com/office/drawing/2014/main" id="{642B1865-AEBA-52B2-8D3C-D9AADA2D806C}"/>
              </a:ext>
            </a:extLst>
          </p:cNvPr>
          <p:cNvGrpSpPr/>
          <p:nvPr/>
        </p:nvGrpSpPr>
        <p:grpSpPr>
          <a:xfrm>
            <a:off x="6362786" y="2285475"/>
            <a:ext cx="804827" cy="828840"/>
            <a:chOff x="4059373" y="491067"/>
            <a:chExt cx="1158746" cy="1193318"/>
          </a:xfrm>
        </p:grpSpPr>
        <p:grpSp>
          <p:nvGrpSpPr>
            <p:cNvPr id="165" name="Graphic 16">
              <a:extLst>
                <a:ext uri="{FF2B5EF4-FFF2-40B4-BE49-F238E27FC236}">
                  <a16:creationId xmlns:a16="http://schemas.microsoft.com/office/drawing/2014/main" id="{ABC92578-AC12-00F3-0599-B33589DA8AEA}"/>
                </a:ext>
              </a:extLst>
            </p:cNvPr>
            <p:cNvGrpSpPr/>
            <p:nvPr/>
          </p:nvGrpSpPr>
          <p:grpSpPr>
            <a:xfrm>
              <a:off x="4084460" y="510686"/>
              <a:ext cx="962283" cy="519743"/>
              <a:chOff x="5057444" y="2053589"/>
              <a:chExt cx="2204415" cy="1190638"/>
            </a:xfrm>
            <a:solidFill>
              <a:srgbClr val="EA0E8B"/>
            </a:solidFill>
          </p:grpSpPr>
          <p:sp>
            <p:nvSpPr>
              <p:cNvPr id="166" name="Freeform 165">
                <a:extLst>
                  <a:ext uri="{FF2B5EF4-FFF2-40B4-BE49-F238E27FC236}">
                    <a16:creationId xmlns:a16="http://schemas.microsoft.com/office/drawing/2014/main" id="{E182B628-4B81-F484-0D2C-CADB52710E49}"/>
                  </a:ext>
                </a:extLst>
              </p:cNvPr>
              <p:cNvSpPr/>
              <p:nvPr/>
            </p:nvSpPr>
            <p:spPr>
              <a:xfrm>
                <a:off x="5057444" y="2053589"/>
                <a:ext cx="2204415" cy="758189"/>
              </a:xfrm>
              <a:custGeom>
                <a:avLst/>
                <a:gdLst>
                  <a:gd name="connsiteX0" fmla="*/ 2204415 w 2204415"/>
                  <a:gd name="connsiteY0" fmla="*/ 373380 h 758189"/>
                  <a:gd name="connsiteX1" fmla="*/ 2196796 w 2204415"/>
                  <a:gd name="connsiteY1" fmla="*/ 384810 h 758189"/>
                  <a:gd name="connsiteX2" fmla="*/ 1105230 w 2204415"/>
                  <a:gd name="connsiteY2" fmla="*/ 758190 h 758189"/>
                  <a:gd name="connsiteX3" fmla="*/ 330 w 2204415"/>
                  <a:gd name="connsiteY3" fmla="*/ 381953 h 758189"/>
                  <a:gd name="connsiteX4" fmla="*/ 11760 w 2204415"/>
                  <a:gd name="connsiteY4" fmla="*/ 372428 h 758189"/>
                  <a:gd name="connsiteX5" fmla="*/ 1099515 w 2204415"/>
                  <a:gd name="connsiteY5" fmla="*/ 0 h 758189"/>
                  <a:gd name="connsiteX6" fmla="*/ 2204415 w 2204415"/>
                  <a:gd name="connsiteY6" fmla="*/ 374333 h 75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415" h="758189">
                    <a:moveTo>
                      <a:pt x="2204415" y="373380"/>
                    </a:moveTo>
                    <a:lnTo>
                      <a:pt x="2196796" y="384810"/>
                    </a:lnTo>
                    <a:lnTo>
                      <a:pt x="1105230" y="758190"/>
                    </a:lnTo>
                    <a:lnTo>
                      <a:pt x="330" y="381953"/>
                    </a:lnTo>
                    <a:cubicBezTo>
                      <a:pt x="-1575" y="370523"/>
                      <a:pt x="5093" y="375285"/>
                      <a:pt x="11760" y="372428"/>
                    </a:cubicBezTo>
                    <a:cubicBezTo>
                      <a:pt x="368948" y="235268"/>
                      <a:pt x="740423" y="131445"/>
                      <a:pt x="1099515" y="0"/>
                    </a:cubicBezTo>
                    <a:lnTo>
                      <a:pt x="2204415" y="374333"/>
                    </a:lnTo>
                    <a:close/>
                  </a:path>
                </a:pathLst>
              </a:custGeom>
              <a:grpFill/>
              <a:ln w="9525"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1C3036F2-CFD6-F495-C747-20C904329384}"/>
                  </a:ext>
                </a:extLst>
              </p:cNvPr>
              <p:cNvSpPr/>
              <p:nvPr/>
            </p:nvSpPr>
            <p:spPr>
              <a:xfrm>
                <a:off x="5432107" y="2656522"/>
                <a:ext cx="1455420" cy="587706"/>
              </a:xfrm>
              <a:custGeom>
                <a:avLst/>
                <a:gdLst>
                  <a:gd name="connsiteX0" fmla="*/ 1455420 w 1455420"/>
                  <a:gd name="connsiteY0" fmla="*/ 0 h 587706"/>
                  <a:gd name="connsiteX1" fmla="*/ 1455420 w 1455420"/>
                  <a:gd name="connsiteY1" fmla="*/ 402907 h 587706"/>
                  <a:gd name="connsiteX2" fmla="*/ 1414462 w 1455420"/>
                  <a:gd name="connsiteY2" fmla="*/ 436245 h 587706"/>
                  <a:gd name="connsiteX3" fmla="*/ 54292 w 1455420"/>
                  <a:gd name="connsiteY3" fmla="*/ 444818 h 587706"/>
                  <a:gd name="connsiteX4" fmla="*/ 0 w 1455420"/>
                  <a:gd name="connsiteY4" fmla="*/ 402907 h 587706"/>
                  <a:gd name="connsiteX5" fmla="*/ 0 w 1455420"/>
                  <a:gd name="connsiteY5" fmla="*/ 0 h 587706"/>
                  <a:gd name="connsiteX6" fmla="*/ 724852 w 1455420"/>
                  <a:gd name="connsiteY6" fmla="*/ 245745 h 587706"/>
                  <a:gd name="connsiteX7" fmla="*/ 1454468 w 1455420"/>
                  <a:gd name="connsiteY7" fmla="*/ 0 h 58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5420" h="587706">
                    <a:moveTo>
                      <a:pt x="1455420" y="0"/>
                    </a:moveTo>
                    <a:lnTo>
                      <a:pt x="1455420" y="402907"/>
                    </a:lnTo>
                    <a:cubicBezTo>
                      <a:pt x="1442085" y="413385"/>
                      <a:pt x="1428750" y="426720"/>
                      <a:pt x="1414462" y="436245"/>
                    </a:cubicBezTo>
                    <a:cubicBezTo>
                      <a:pt x="1135380" y="637223"/>
                      <a:pt x="338138" y="636270"/>
                      <a:pt x="54292" y="444818"/>
                    </a:cubicBezTo>
                    <a:cubicBezTo>
                      <a:pt x="35242" y="431482"/>
                      <a:pt x="19050" y="416243"/>
                      <a:pt x="0" y="402907"/>
                    </a:cubicBezTo>
                    <a:lnTo>
                      <a:pt x="0" y="0"/>
                    </a:lnTo>
                    <a:lnTo>
                      <a:pt x="724852" y="245745"/>
                    </a:lnTo>
                    <a:lnTo>
                      <a:pt x="1454468" y="0"/>
                    </a:lnTo>
                    <a:close/>
                  </a:path>
                </a:pathLst>
              </a:custGeom>
              <a:grpFill/>
              <a:ln w="9525" cap="flat">
                <a:noFill/>
                <a:prstDash val="solid"/>
                <a:miter/>
              </a:ln>
            </p:spPr>
            <p:txBody>
              <a:bodyPr rtlCol="0" anchor="ctr"/>
              <a:lstStyle/>
              <a:p>
                <a:endParaRPr lang="en-US"/>
              </a:p>
            </p:txBody>
          </p:sp>
        </p:grpSp>
        <p:grpSp>
          <p:nvGrpSpPr>
            <p:cNvPr id="168" name="Graphic 16">
              <a:extLst>
                <a:ext uri="{FF2B5EF4-FFF2-40B4-BE49-F238E27FC236}">
                  <a16:creationId xmlns:a16="http://schemas.microsoft.com/office/drawing/2014/main" id="{A5BFB050-9642-24EF-9303-0C4FD52FAA39}"/>
                </a:ext>
              </a:extLst>
            </p:cNvPr>
            <p:cNvGrpSpPr/>
            <p:nvPr/>
          </p:nvGrpSpPr>
          <p:grpSpPr>
            <a:xfrm>
              <a:off x="4059373" y="491067"/>
              <a:ext cx="1158746" cy="1193318"/>
              <a:chOff x="4875987" y="1962150"/>
              <a:chExt cx="2654477" cy="2733675"/>
            </a:xfrm>
            <a:solidFill>
              <a:srgbClr val="262626"/>
            </a:solidFill>
          </p:grpSpPr>
          <p:sp>
            <p:nvSpPr>
              <p:cNvPr id="169" name="Freeform 168">
                <a:extLst>
                  <a:ext uri="{FF2B5EF4-FFF2-40B4-BE49-F238E27FC236}">
                    <a16:creationId xmlns:a16="http://schemas.microsoft.com/office/drawing/2014/main" id="{11DF96A2-7D62-30E0-4ACB-34EBC51F13C7}"/>
                  </a:ext>
                </a:extLst>
              </p:cNvPr>
              <p:cNvSpPr/>
              <p:nvPr/>
            </p:nvSpPr>
            <p:spPr>
              <a:xfrm>
                <a:off x="4875987" y="1962150"/>
                <a:ext cx="2654477" cy="2733675"/>
              </a:xfrm>
              <a:custGeom>
                <a:avLst/>
                <a:gdLst>
                  <a:gd name="connsiteX0" fmla="*/ 391337 w 2654477"/>
                  <a:gd name="connsiteY0" fmla="*/ 2733675 h 2733675"/>
                  <a:gd name="connsiteX1" fmla="*/ 391337 w 2654477"/>
                  <a:gd name="connsiteY1" fmla="*/ 2141220 h 2733675"/>
                  <a:gd name="connsiteX2" fmla="*/ 391337 w 2654477"/>
                  <a:gd name="connsiteY2" fmla="*/ 1704023 h 2733675"/>
                  <a:gd name="connsiteX3" fmla="*/ 428485 w 2654477"/>
                  <a:gd name="connsiteY3" fmla="*/ 1111568 h 2733675"/>
                  <a:gd name="connsiteX4" fmla="*/ 428485 w 2654477"/>
                  <a:gd name="connsiteY4" fmla="*/ 1197293 h 2733675"/>
                  <a:gd name="connsiteX5" fmla="*/ 262750 w 2654477"/>
                  <a:gd name="connsiteY5" fmla="*/ 1546860 h 2733675"/>
                  <a:gd name="connsiteX6" fmla="*/ 398957 w 2654477"/>
                  <a:gd name="connsiteY6" fmla="*/ 1624013 h 2733675"/>
                  <a:gd name="connsiteX7" fmla="*/ 2182990 w 2654477"/>
                  <a:gd name="connsiteY7" fmla="*/ 1624013 h 2733675"/>
                  <a:gd name="connsiteX8" fmla="*/ 2182990 w 2654477"/>
                  <a:gd name="connsiteY8" fmla="*/ 1581150 h 2733675"/>
                  <a:gd name="connsiteX9" fmla="*/ 447535 w 2654477"/>
                  <a:gd name="connsiteY9" fmla="*/ 1581150 h 2733675"/>
                  <a:gd name="connsiteX10" fmla="*/ 410387 w 2654477"/>
                  <a:gd name="connsiteY10" fmla="*/ 1569720 h 2733675"/>
                  <a:gd name="connsiteX11" fmla="*/ 388480 w 2654477"/>
                  <a:gd name="connsiteY11" fmla="*/ 1260158 h 2733675"/>
                  <a:gd name="connsiteX12" fmla="*/ 441820 w 2654477"/>
                  <a:gd name="connsiteY12" fmla="*/ 1239203 h 2733675"/>
                  <a:gd name="connsiteX13" fmla="*/ 604697 w 2654477"/>
                  <a:gd name="connsiteY13" fmla="*/ 1239203 h 2733675"/>
                  <a:gd name="connsiteX14" fmla="*/ 524687 w 2654477"/>
                  <a:gd name="connsiteY14" fmla="*/ 1183005 h 2733675"/>
                  <a:gd name="connsiteX15" fmla="*/ 472300 w 2654477"/>
                  <a:gd name="connsiteY15" fmla="*/ 1122998 h 2733675"/>
                  <a:gd name="connsiteX16" fmla="*/ 470395 w 2654477"/>
                  <a:gd name="connsiteY16" fmla="*/ 662940 h 2733675"/>
                  <a:gd name="connsiteX17" fmla="*/ 23672 w 2654477"/>
                  <a:gd name="connsiteY17" fmla="*/ 508635 h 2733675"/>
                  <a:gd name="connsiteX18" fmla="*/ 14147 w 2654477"/>
                  <a:gd name="connsiteY18" fmla="*/ 438150 h 2733675"/>
                  <a:gd name="connsiteX19" fmla="*/ 1281925 w 2654477"/>
                  <a:gd name="connsiteY19" fmla="*/ 0 h 2733675"/>
                  <a:gd name="connsiteX20" fmla="*/ 2555417 w 2654477"/>
                  <a:gd name="connsiteY20" fmla="*/ 438150 h 2733675"/>
                  <a:gd name="connsiteX21" fmla="*/ 2525890 w 2654477"/>
                  <a:gd name="connsiteY21" fmla="*/ 516255 h 2733675"/>
                  <a:gd name="connsiteX22" fmla="*/ 2525890 w 2654477"/>
                  <a:gd name="connsiteY22" fmla="*/ 803910 h 2733675"/>
                  <a:gd name="connsiteX23" fmla="*/ 2654477 w 2654477"/>
                  <a:gd name="connsiteY23" fmla="*/ 1143000 h 2733675"/>
                  <a:gd name="connsiteX24" fmla="*/ 2654477 w 2654477"/>
                  <a:gd name="connsiteY24" fmla="*/ 1190625 h 2733675"/>
                  <a:gd name="connsiteX25" fmla="*/ 2586850 w 2654477"/>
                  <a:gd name="connsiteY25" fmla="*/ 1269683 h 2733675"/>
                  <a:gd name="connsiteX26" fmla="*/ 2403017 w 2654477"/>
                  <a:gd name="connsiteY26" fmla="*/ 1278255 h 2733675"/>
                  <a:gd name="connsiteX27" fmla="*/ 2314435 w 2654477"/>
                  <a:gd name="connsiteY27" fmla="*/ 1141095 h 2733675"/>
                  <a:gd name="connsiteX28" fmla="*/ 2440165 w 2654477"/>
                  <a:gd name="connsiteY28" fmla="*/ 807720 h 2733675"/>
                  <a:gd name="connsiteX29" fmla="*/ 2440165 w 2654477"/>
                  <a:gd name="connsiteY29" fmla="*/ 543878 h 2733675"/>
                  <a:gd name="connsiteX30" fmla="*/ 2098217 w 2654477"/>
                  <a:gd name="connsiteY30" fmla="*/ 661988 h 2733675"/>
                  <a:gd name="connsiteX31" fmla="*/ 2096312 w 2654477"/>
                  <a:gd name="connsiteY31" fmla="*/ 1122045 h 2733675"/>
                  <a:gd name="connsiteX32" fmla="*/ 2043925 w 2654477"/>
                  <a:gd name="connsiteY32" fmla="*/ 1182053 h 2733675"/>
                  <a:gd name="connsiteX33" fmla="*/ 1963915 w 2654477"/>
                  <a:gd name="connsiteY33" fmla="*/ 1238250 h 2733675"/>
                  <a:gd name="connsiteX34" fmla="*/ 2182990 w 2654477"/>
                  <a:gd name="connsiteY34" fmla="*/ 1238250 h 2733675"/>
                  <a:gd name="connsiteX35" fmla="*/ 2182990 w 2654477"/>
                  <a:gd name="connsiteY35" fmla="*/ 1195388 h 2733675"/>
                  <a:gd name="connsiteX36" fmla="*/ 2140127 w 2654477"/>
                  <a:gd name="connsiteY36" fmla="*/ 1195388 h 2733675"/>
                  <a:gd name="connsiteX37" fmla="*/ 2140127 w 2654477"/>
                  <a:gd name="connsiteY37" fmla="*/ 1109663 h 2733675"/>
                  <a:gd name="connsiteX38" fmla="*/ 2239187 w 2654477"/>
                  <a:gd name="connsiteY38" fmla="*/ 1109663 h 2733675"/>
                  <a:gd name="connsiteX39" fmla="*/ 2268715 w 2654477"/>
                  <a:gd name="connsiteY39" fmla="*/ 1144905 h 2733675"/>
                  <a:gd name="connsiteX40" fmla="*/ 2268715 w 2654477"/>
                  <a:gd name="connsiteY40" fmla="*/ 1292543 h 2733675"/>
                  <a:gd name="connsiteX41" fmla="*/ 2183942 w 2654477"/>
                  <a:gd name="connsiteY41" fmla="*/ 1323023 h 2733675"/>
                  <a:gd name="connsiteX42" fmla="*/ 2183942 w 2654477"/>
                  <a:gd name="connsiteY42" fmla="*/ 1493520 h 2733675"/>
                  <a:gd name="connsiteX43" fmla="*/ 2269667 w 2654477"/>
                  <a:gd name="connsiteY43" fmla="*/ 1523048 h 2733675"/>
                  <a:gd name="connsiteX44" fmla="*/ 2269667 w 2654477"/>
                  <a:gd name="connsiteY44" fmla="*/ 1622108 h 2733675"/>
                  <a:gd name="connsiteX45" fmla="*/ 2411590 w 2654477"/>
                  <a:gd name="connsiteY45" fmla="*/ 1622108 h 2733675"/>
                  <a:gd name="connsiteX46" fmla="*/ 2441117 w 2654477"/>
                  <a:gd name="connsiteY46" fmla="*/ 1657350 h 2733675"/>
                  <a:gd name="connsiteX47" fmla="*/ 2441117 w 2654477"/>
                  <a:gd name="connsiteY47" fmla="*/ 1804988 h 2733675"/>
                  <a:gd name="connsiteX48" fmla="*/ 2356345 w 2654477"/>
                  <a:gd name="connsiteY48" fmla="*/ 1835468 h 2733675"/>
                  <a:gd name="connsiteX49" fmla="*/ 2356345 w 2654477"/>
                  <a:gd name="connsiteY49" fmla="*/ 2005965 h 2733675"/>
                  <a:gd name="connsiteX50" fmla="*/ 2441117 w 2654477"/>
                  <a:gd name="connsiteY50" fmla="*/ 2036445 h 2733675"/>
                  <a:gd name="connsiteX51" fmla="*/ 2441117 w 2654477"/>
                  <a:gd name="connsiteY51" fmla="*/ 2184083 h 2733675"/>
                  <a:gd name="connsiteX52" fmla="*/ 2411590 w 2654477"/>
                  <a:gd name="connsiteY52" fmla="*/ 2219325 h 2733675"/>
                  <a:gd name="connsiteX53" fmla="*/ 2269667 w 2654477"/>
                  <a:gd name="connsiteY53" fmla="*/ 2219325 h 2733675"/>
                  <a:gd name="connsiteX54" fmla="*/ 2269667 w 2654477"/>
                  <a:gd name="connsiteY54" fmla="*/ 2318385 h 2733675"/>
                  <a:gd name="connsiteX55" fmla="*/ 2183942 w 2654477"/>
                  <a:gd name="connsiteY55" fmla="*/ 2347913 h 2733675"/>
                  <a:gd name="connsiteX56" fmla="*/ 2183942 w 2654477"/>
                  <a:gd name="connsiteY56" fmla="*/ 2518410 h 2733675"/>
                  <a:gd name="connsiteX57" fmla="*/ 2268715 w 2654477"/>
                  <a:gd name="connsiteY57" fmla="*/ 2548890 h 2733675"/>
                  <a:gd name="connsiteX58" fmla="*/ 2268715 w 2654477"/>
                  <a:gd name="connsiteY58" fmla="*/ 2696528 h 2733675"/>
                  <a:gd name="connsiteX59" fmla="*/ 2242045 w 2654477"/>
                  <a:gd name="connsiteY59" fmla="*/ 2731770 h 2733675"/>
                  <a:gd name="connsiteX60" fmla="*/ 391337 w 2654477"/>
                  <a:gd name="connsiteY60" fmla="*/ 2731770 h 2733675"/>
                  <a:gd name="connsiteX61" fmla="*/ 2385872 w 2654477"/>
                  <a:gd name="connsiteY61" fmla="*/ 464820 h 2733675"/>
                  <a:gd name="connsiteX62" fmla="*/ 1280972 w 2654477"/>
                  <a:gd name="connsiteY62" fmla="*/ 90488 h 2733675"/>
                  <a:gd name="connsiteX63" fmla="*/ 193217 w 2654477"/>
                  <a:gd name="connsiteY63" fmla="*/ 462915 h 2733675"/>
                  <a:gd name="connsiteX64" fmla="*/ 181787 w 2654477"/>
                  <a:gd name="connsiteY64" fmla="*/ 472440 h 2733675"/>
                  <a:gd name="connsiteX65" fmla="*/ 1286687 w 2654477"/>
                  <a:gd name="connsiteY65" fmla="*/ 848678 h 2733675"/>
                  <a:gd name="connsiteX66" fmla="*/ 2378252 w 2654477"/>
                  <a:gd name="connsiteY66" fmla="*/ 475298 h 2733675"/>
                  <a:gd name="connsiteX67" fmla="*/ 2385872 w 2654477"/>
                  <a:gd name="connsiteY67" fmla="*/ 463867 h 2733675"/>
                  <a:gd name="connsiteX68" fmla="*/ 2011540 w 2654477"/>
                  <a:gd name="connsiteY68" fmla="*/ 694373 h 2733675"/>
                  <a:gd name="connsiteX69" fmla="*/ 1281925 w 2654477"/>
                  <a:gd name="connsiteY69" fmla="*/ 940118 h 2733675"/>
                  <a:gd name="connsiteX70" fmla="*/ 557072 w 2654477"/>
                  <a:gd name="connsiteY70" fmla="*/ 694373 h 2733675"/>
                  <a:gd name="connsiteX71" fmla="*/ 557072 w 2654477"/>
                  <a:gd name="connsiteY71" fmla="*/ 1097280 h 2733675"/>
                  <a:gd name="connsiteX72" fmla="*/ 611365 w 2654477"/>
                  <a:gd name="connsiteY72" fmla="*/ 1139190 h 2733675"/>
                  <a:gd name="connsiteX73" fmla="*/ 1971535 w 2654477"/>
                  <a:gd name="connsiteY73" fmla="*/ 1130618 h 2733675"/>
                  <a:gd name="connsiteX74" fmla="*/ 2012492 w 2654477"/>
                  <a:gd name="connsiteY74" fmla="*/ 1097280 h 2733675"/>
                  <a:gd name="connsiteX75" fmla="*/ 2012492 w 2654477"/>
                  <a:gd name="connsiteY75" fmla="*/ 694373 h 2733675"/>
                  <a:gd name="connsiteX76" fmla="*/ 2487790 w 2654477"/>
                  <a:gd name="connsiteY76" fmla="*/ 940118 h 2733675"/>
                  <a:gd name="connsiteX77" fmla="*/ 2476360 w 2654477"/>
                  <a:gd name="connsiteY77" fmla="*/ 947738 h 2733675"/>
                  <a:gd name="connsiteX78" fmla="*/ 2397302 w 2654477"/>
                  <a:gd name="connsiteY78" fmla="*/ 1163003 h 2733675"/>
                  <a:gd name="connsiteX79" fmla="*/ 2399207 w 2654477"/>
                  <a:gd name="connsiteY79" fmla="*/ 1180148 h 2733675"/>
                  <a:gd name="connsiteX80" fmla="*/ 2538272 w 2654477"/>
                  <a:gd name="connsiteY80" fmla="*/ 1196340 h 2733675"/>
                  <a:gd name="connsiteX81" fmla="*/ 2566847 w 2654477"/>
                  <a:gd name="connsiteY81" fmla="*/ 1177290 h 2733675"/>
                  <a:gd name="connsiteX82" fmla="*/ 2486837 w 2654477"/>
                  <a:gd name="connsiteY82" fmla="*/ 941070 h 2733675"/>
                  <a:gd name="connsiteX83" fmla="*/ 2097265 w 2654477"/>
                  <a:gd name="connsiteY83" fmla="*/ 1323975 h 2733675"/>
                  <a:gd name="connsiteX84" fmla="*/ 1720075 w 2654477"/>
                  <a:gd name="connsiteY84" fmla="*/ 1323975 h 2733675"/>
                  <a:gd name="connsiteX85" fmla="*/ 1527670 w 2654477"/>
                  <a:gd name="connsiteY85" fmla="*/ 1356360 h 2733675"/>
                  <a:gd name="connsiteX86" fmla="*/ 993317 w 2654477"/>
                  <a:gd name="connsiteY86" fmla="*/ 1350645 h 2733675"/>
                  <a:gd name="connsiteX87" fmla="*/ 842822 w 2654477"/>
                  <a:gd name="connsiteY87" fmla="*/ 1324928 h 2733675"/>
                  <a:gd name="connsiteX88" fmla="*/ 458012 w 2654477"/>
                  <a:gd name="connsiteY88" fmla="*/ 1324928 h 2733675"/>
                  <a:gd name="connsiteX89" fmla="*/ 398957 w 2654477"/>
                  <a:gd name="connsiteY89" fmla="*/ 1457325 h 2733675"/>
                  <a:gd name="connsiteX90" fmla="*/ 452297 w 2654477"/>
                  <a:gd name="connsiteY90" fmla="*/ 1495425 h 2733675"/>
                  <a:gd name="connsiteX91" fmla="*/ 2097265 w 2654477"/>
                  <a:gd name="connsiteY91" fmla="*/ 1495425 h 2733675"/>
                  <a:gd name="connsiteX92" fmla="*/ 2097265 w 2654477"/>
                  <a:gd name="connsiteY92" fmla="*/ 1324928 h 2733675"/>
                  <a:gd name="connsiteX93" fmla="*/ 2354440 w 2654477"/>
                  <a:gd name="connsiteY93" fmla="*/ 1708785 h 2733675"/>
                  <a:gd name="connsiteX94" fmla="*/ 570407 w 2654477"/>
                  <a:gd name="connsiteY94" fmla="*/ 1708785 h 2733675"/>
                  <a:gd name="connsiteX95" fmla="*/ 385622 w 2654477"/>
                  <a:gd name="connsiteY95" fmla="*/ 1930718 h 2733675"/>
                  <a:gd name="connsiteX96" fmla="*/ 570407 w 2654477"/>
                  <a:gd name="connsiteY96" fmla="*/ 2136458 h 2733675"/>
                  <a:gd name="connsiteX97" fmla="*/ 1541005 w 2654477"/>
                  <a:gd name="connsiteY97" fmla="*/ 2136458 h 2733675"/>
                  <a:gd name="connsiteX98" fmla="*/ 1541005 w 2654477"/>
                  <a:gd name="connsiteY98" fmla="*/ 2222183 h 2733675"/>
                  <a:gd name="connsiteX99" fmla="*/ 398957 w 2654477"/>
                  <a:gd name="connsiteY99" fmla="*/ 2222183 h 2733675"/>
                  <a:gd name="connsiteX100" fmla="*/ 214172 w 2654477"/>
                  <a:gd name="connsiteY100" fmla="*/ 2444115 h 2733675"/>
                  <a:gd name="connsiteX101" fmla="*/ 398957 w 2654477"/>
                  <a:gd name="connsiteY101" fmla="*/ 2649855 h 2733675"/>
                  <a:gd name="connsiteX102" fmla="*/ 2182990 w 2654477"/>
                  <a:gd name="connsiteY102" fmla="*/ 2649855 h 2733675"/>
                  <a:gd name="connsiteX103" fmla="*/ 2182990 w 2654477"/>
                  <a:gd name="connsiteY103" fmla="*/ 2606993 h 2733675"/>
                  <a:gd name="connsiteX104" fmla="*/ 447535 w 2654477"/>
                  <a:gd name="connsiteY104" fmla="*/ 2606993 h 2733675"/>
                  <a:gd name="connsiteX105" fmla="*/ 410387 w 2654477"/>
                  <a:gd name="connsiteY105" fmla="*/ 2595563 h 2733675"/>
                  <a:gd name="connsiteX106" fmla="*/ 388480 w 2654477"/>
                  <a:gd name="connsiteY106" fmla="*/ 2286000 h 2733675"/>
                  <a:gd name="connsiteX107" fmla="*/ 441820 w 2654477"/>
                  <a:gd name="connsiteY107" fmla="*/ 2265045 h 2733675"/>
                  <a:gd name="connsiteX108" fmla="*/ 2182990 w 2654477"/>
                  <a:gd name="connsiteY108" fmla="*/ 2265045 h 2733675"/>
                  <a:gd name="connsiteX109" fmla="*/ 2182990 w 2654477"/>
                  <a:gd name="connsiteY109" fmla="*/ 2222183 h 2733675"/>
                  <a:gd name="connsiteX110" fmla="*/ 2054402 w 2654477"/>
                  <a:gd name="connsiteY110" fmla="*/ 2222183 h 2733675"/>
                  <a:gd name="connsiteX111" fmla="*/ 2054402 w 2654477"/>
                  <a:gd name="connsiteY111" fmla="*/ 2136458 h 2733675"/>
                  <a:gd name="connsiteX112" fmla="*/ 2353487 w 2654477"/>
                  <a:gd name="connsiteY112" fmla="*/ 2136458 h 2733675"/>
                  <a:gd name="connsiteX113" fmla="*/ 2353487 w 2654477"/>
                  <a:gd name="connsiteY113" fmla="*/ 2093595 h 2733675"/>
                  <a:gd name="connsiteX114" fmla="*/ 2054402 w 2654477"/>
                  <a:gd name="connsiteY114" fmla="*/ 2093595 h 2733675"/>
                  <a:gd name="connsiteX115" fmla="*/ 2054402 w 2654477"/>
                  <a:gd name="connsiteY115" fmla="*/ 2007870 h 2733675"/>
                  <a:gd name="connsiteX116" fmla="*/ 2268715 w 2654477"/>
                  <a:gd name="connsiteY116" fmla="*/ 2007870 h 2733675"/>
                  <a:gd name="connsiteX117" fmla="*/ 2268715 w 2654477"/>
                  <a:gd name="connsiteY117" fmla="*/ 1837373 h 2733675"/>
                  <a:gd name="connsiteX118" fmla="*/ 623747 w 2654477"/>
                  <a:gd name="connsiteY118" fmla="*/ 1837373 h 2733675"/>
                  <a:gd name="connsiteX119" fmla="*/ 556120 w 2654477"/>
                  <a:gd name="connsiteY119" fmla="*/ 1925003 h 2733675"/>
                  <a:gd name="connsiteX120" fmla="*/ 623747 w 2654477"/>
                  <a:gd name="connsiteY120" fmla="*/ 2007870 h 2733675"/>
                  <a:gd name="connsiteX121" fmla="*/ 1369555 w 2654477"/>
                  <a:gd name="connsiteY121" fmla="*/ 2007870 h 2733675"/>
                  <a:gd name="connsiteX122" fmla="*/ 1369555 w 2654477"/>
                  <a:gd name="connsiteY122" fmla="*/ 2093595 h 2733675"/>
                  <a:gd name="connsiteX123" fmla="*/ 618032 w 2654477"/>
                  <a:gd name="connsiteY123" fmla="*/ 2093595 h 2733675"/>
                  <a:gd name="connsiteX124" fmla="*/ 580885 w 2654477"/>
                  <a:gd name="connsiteY124" fmla="*/ 2082165 h 2733675"/>
                  <a:gd name="connsiteX125" fmla="*/ 558977 w 2654477"/>
                  <a:gd name="connsiteY125" fmla="*/ 1772603 h 2733675"/>
                  <a:gd name="connsiteX126" fmla="*/ 612317 w 2654477"/>
                  <a:gd name="connsiteY126" fmla="*/ 1751648 h 2733675"/>
                  <a:gd name="connsiteX127" fmla="*/ 2353487 w 2654477"/>
                  <a:gd name="connsiteY127" fmla="*/ 1751648 h 2733675"/>
                  <a:gd name="connsiteX128" fmla="*/ 2353487 w 2654477"/>
                  <a:gd name="connsiteY128" fmla="*/ 1708785 h 2733675"/>
                  <a:gd name="connsiteX129" fmla="*/ 2097265 w 2654477"/>
                  <a:gd name="connsiteY129" fmla="*/ 2348865 h 2733675"/>
                  <a:gd name="connsiteX130" fmla="*/ 452297 w 2654477"/>
                  <a:gd name="connsiteY130" fmla="*/ 2348865 h 2733675"/>
                  <a:gd name="connsiteX131" fmla="*/ 384670 w 2654477"/>
                  <a:gd name="connsiteY131" fmla="*/ 2436495 h 2733675"/>
                  <a:gd name="connsiteX132" fmla="*/ 452297 w 2654477"/>
                  <a:gd name="connsiteY132" fmla="*/ 2519363 h 2733675"/>
                  <a:gd name="connsiteX133" fmla="*/ 2097265 w 2654477"/>
                  <a:gd name="connsiteY133" fmla="*/ 2519363 h 2733675"/>
                  <a:gd name="connsiteX134" fmla="*/ 2097265 w 2654477"/>
                  <a:gd name="connsiteY134" fmla="*/ 2348865 h 273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654477" h="2733675">
                    <a:moveTo>
                      <a:pt x="391337" y="2733675"/>
                    </a:moveTo>
                    <a:cubicBezTo>
                      <a:pt x="45580" y="2678430"/>
                      <a:pt x="42722" y="2187893"/>
                      <a:pt x="391337" y="2141220"/>
                    </a:cubicBezTo>
                    <a:cubicBezTo>
                      <a:pt x="270370" y="2015490"/>
                      <a:pt x="271322" y="1829753"/>
                      <a:pt x="391337" y="1704023"/>
                    </a:cubicBezTo>
                    <a:cubicBezTo>
                      <a:pt x="21767" y="1653540"/>
                      <a:pt x="56057" y="1121093"/>
                      <a:pt x="428485" y="1111568"/>
                    </a:cubicBezTo>
                    <a:lnTo>
                      <a:pt x="428485" y="1197293"/>
                    </a:lnTo>
                    <a:cubicBezTo>
                      <a:pt x="248462" y="1199198"/>
                      <a:pt x="148450" y="1403985"/>
                      <a:pt x="262750" y="1546860"/>
                    </a:cubicBezTo>
                    <a:cubicBezTo>
                      <a:pt x="377050" y="1689735"/>
                      <a:pt x="359905" y="1624013"/>
                      <a:pt x="398957" y="1624013"/>
                    </a:cubicBezTo>
                    <a:lnTo>
                      <a:pt x="2182990" y="1624013"/>
                    </a:lnTo>
                    <a:lnTo>
                      <a:pt x="2182990" y="1581150"/>
                    </a:lnTo>
                    <a:lnTo>
                      <a:pt x="447535" y="1581150"/>
                    </a:lnTo>
                    <a:cubicBezTo>
                      <a:pt x="442772" y="1581150"/>
                      <a:pt x="417055" y="1572578"/>
                      <a:pt x="410387" y="1569720"/>
                    </a:cubicBezTo>
                    <a:cubicBezTo>
                      <a:pt x="274180" y="1519238"/>
                      <a:pt x="260845" y="1328738"/>
                      <a:pt x="388480" y="1260158"/>
                    </a:cubicBezTo>
                    <a:cubicBezTo>
                      <a:pt x="397052" y="1255395"/>
                      <a:pt x="435152" y="1239203"/>
                      <a:pt x="441820" y="1239203"/>
                    </a:cubicBezTo>
                    <a:lnTo>
                      <a:pt x="604697" y="1239203"/>
                    </a:lnTo>
                    <a:lnTo>
                      <a:pt x="524687" y="1183005"/>
                    </a:lnTo>
                    <a:lnTo>
                      <a:pt x="472300" y="1122998"/>
                    </a:lnTo>
                    <a:lnTo>
                      <a:pt x="470395" y="662940"/>
                    </a:lnTo>
                    <a:lnTo>
                      <a:pt x="23672" y="508635"/>
                    </a:lnTo>
                    <a:cubicBezTo>
                      <a:pt x="-3950" y="495300"/>
                      <a:pt x="-7760" y="457200"/>
                      <a:pt x="14147" y="438150"/>
                    </a:cubicBezTo>
                    <a:lnTo>
                      <a:pt x="1281925" y="0"/>
                    </a:lnTo>
                    <a:lnTo>
                      <a:pt x="2555417" y="438150"/>
                    </a:lnTo>
                    <a:cubicBezTo>
                      <a:pt x="2583992" y="471488"/>
                      <a:pt x="2565895" y="507683"/>
                      <a:pt x="2525890" y="516255"/>
                    </a:cubicBezTo>
                    <a:lnTo>
                      <a:pt x="2525890" y="803910"/>
                    </a:lnTo>
                    <a:cubicBezTo>
                      <a:pt x="2525890" y="803910"/>
                      <a:pt x="2654477" y="1143000"/>
                      <a:pt x="2654477" y="1143000"/>
                    </a:cubicBezTo>
                    <a:lnTo>
                      <a:pt x="2654477" y="1190625"/>
                    </a:lnTo>
                    <a:cubicBezTo>
                      <a:pt x="2637332" y="1227773"/>
                      <a:pt x="2626855" y="1252538"/>
                      <a:pt x="2586850" y="1269683"/>
                    </a:cubicBezTo>
                    <a:cubicBezTo>
                      <a:pt x="2546845" y="1286828"/>
                      <a:pt x="2440165" y="1286828"/>
                      <a:pt x="2403017" y="1278255"/>
                    </a:cubicBezTo>
                    <a:cubicBezTo>
                      <a:pt x="2339200" y="1264920"/>
                      <a:pt x="2303005" y="1203960"/>
                      <a:pt x="2314435" y="1141095"/>
                    </a:cubicBezTo>
                    <a:cubicBezTo>
                      <a:pt x="2333485" y="1041083"/>
                      <a:pt x="2411590" y="909638"/>
                      <a:pt x="2440165" y="807720"/>
                    </a:cubicBezTo>
                    <a:lnTo>
                      <a:pt x="2440165" y="543878"/>
                    </a:lnTo>
                    <a:lnTo>
                      <a:pt x="2098217" y="661988"/>
                    </a:lnTo>
                    <a:lnTo>
                      <a:pt x="2096312" y="1122045"/>
                    </a:lnTo>
                    <a:lnTo>
                      <a:pt x="2043925" y="1182053"/>
                    </a:lnTo>
                    <a:lnTo>
                      <a:pt x="1963915" y="1238250"/>
                    </a:lnTo>
                    <a:lnTo>
                      <a:pt x="2182990" y="1238250"/>
                    </a:lnTo>
                    <a:lnTo>
                      <a:pt x="2182990" y="1195388"/>
                    </a:lnTo>
                    <a:cubicBezTo>
                      <a:pt x="2182990" y="1195388"/>
                      <a:pt x="2140127" y="1195388"/>
                      <a:pt x="2140127" y="1195388"/>
                    </a:cubicBezTo>
                    <a:lnTo>
                      <a:pt x="2140127" y="1109663"/>
                    </a:lnTo>
                    <a:lnTo>
                      <a:pt x="2239187" y="1109663"/>
                    </a:lnTo>
                    <a:cubicBezTo>
                      <a:pt x="2250617" y="1109663"/>
                      <a:pt x="2266810" y="1132523"/>
                      <a:pt x="2268715" y="1144905"/>
                    </a:cubicBezTo>
                    <a:cubicBezTo>
                      <a:pt x="2272525" y="1167765"/>
                      <a:pt x="2272525" y="1272540"/>
                      <a:pt x="2268715" y="1292543"/>
                    </a:cubicBezTo>
                    <a:cubicBezTo>
                      <a:pt x="2260142" y="1330643"/>
                      <a:pt x="2214422" y="1323023"/>
                      <a:pt x="2183942" y="1323023"/>
                    </a:cubicBezTo>
                    <a:lnTo>
                      <a:pt x="2183942" y="1493520"/>
                    </a:lnTo>
                    <a:cubicBezTo>
                      <a:pt x="2205850" y="1489710"/>
                      <a:pt x="2269667" y="1493520"/>
                      <a:pt x="2269667" y="1523048"/>
                    </a:cubicBezTo>
                    <a:lnTo>
                      <a:pt x="2269667" y="1622108"/>
                    </a:lnTo>
                    <a:lnTo>
                      <a:pt x="2411590" y="1622108"/>
                    </a:lnTo>
                    <a:cubicBezTo>
                      <a:pt x="2423020" y="1622108"/>
                      <a:pt x="2439212" y="1644968"/>
                      <a:pt x="2441117" y="1657350"/>
                    </a:cubicBezTo>
                    <a:cubicBezTo>
                      <a:pt x="2444927" y="1680210"/>
                      <a:pt x="2444927" y="1784985"/>
                      <a:pt x="2441117" y="1804988"/>
                    </a:cubicBezTo>
                    <a:cubicBezTo>
                      <a:pt x="2432545" y="1843088"/>
                      <a:pt x="2386825" y="1835468"/>
                      <a:pt x="2356345" y="1835468"/>
                    </a:cubicBezTo>
                    <a:lnTo>
                      <a:pt x="2356345" y="2005965"/>
                    </a:lnTo>
                    <a:cubicBezTo>
                      <a:pt x="2386825" y="2005965"/>
                      <a:pt x="2432545" y="1998345"/>
                      <a:pt x="2441117" y="2036445"/>
                    </a:cubicBezTo>
                    <a:cubicBezTo>
                      <a:pt x="2449690" y="2074545"/>
                      <a:pt x="2445880" y="2162175"/>
                      <a:pt x="2441117" y="2184083"/>
                    </a:cubicBezTo>
                    <a:cubicBezTo>
                      <a:pt x="2436355" y="2205990"/>
                      <a:pt x="2423020" y="2219325"/>
                      <a:pt x="2411590" y="2219325"/>
                    </a:cubicBezTo>
                    <a:lnTo>
                      <a:pt x="2269667" y="2219325"/>
                    </a:lnTo>
                    <a:lnTo>
                      <a:pt x="2269667" y="2318385"/>
                    </a:lnTo>
                    <a:cubicBezTo>
                      <a:pt x="2269667" y="2348865"/>
                      <a:pt x="2205850" y="2351723"/>
                      <a:pt x="2183942" y="2347913"/>
                    </a:cubicBezTo>
                    <a:lnTo>
                      <a:pt x="2183942" y="2518410"/>
                    </a:lnTo>
                    <a:cubicBezTo>
                      <a:pt x="2214422" y="2518410"/>
                      <a:pt x="2260142" y="2510790"/>
                      <a:pt x="2268715" y="2548890"/>
                    </a:cubicBezTo>
                    <a:cubicBezTo>
                      <a:pt x="2277287" y="2586990"/>
                      <a:pt x="2273477" y="2674620"/>
                      <a:pt x="2268715" y="2696528"/>
                    </a:cubicBezTo>
                    <a:cubicBezTo>
                      <a:pt x="2263952" y="2718435"/>
                      <a:pt x="2255380" y="2721293"/>
                      <a:pt x="2242045" y="2731770"/>
                    </a:cubicBezTo>
                    <a:lnTo>
                      <a:pt x="391337" y="2731770"/>
                    </a:lnTo>
                    <a:close/>
                    <a:moveTo>
                      <a:pt x="2385872" y="464820"/>
                    </a:moveTo>
                    <a:lnTo>
                      <a:pt x="1280972" y="90488"/>
                    </a:lnTo>
                    <a:cubicBezTo>
                      <a:pt x="921880" y="222885"/>
                      <a:pt x="550405" y="325755"/>
                      <a:pt x="193217" y="462915"/>
                    </a:cubicBezTo>
                    <a:cubicBezTo>
                      <a:pt x="-163970" y="600075"/>
                      <a:pt x="178930" y="460058"/>
                      <a:pt x="181787" y="472440"/>
                    </a:cubicBezTo>
                    <a:lnTo>
                      <a:pt x="1286687" y="848678"/>
                    </a:lnTo>
                    <a:lnTo>
                      <a:pt x="2378252" y="475298"/>
                    </a:lnTo>
                    <a:lnTo>
                      <a:pt x="2385872" y="463867"/>
                    </a:lnTo>
                    <a:close/>
                    <a:moveTo>
                      <a:pt x="2011540" y="694373"/>
                    </a:moveTo>
                    <a:lnTo>
                      <a:pt x="1281925" y="940118"/>
                    </a:lnTo>
                    <a:lnTo>
                      <a:pt x="557072" y="694373"/>
                    </a:lnTo>
                    <a:lnTo>
                      <a:pt x="557072" y="1097280"/>
                    </a:lnTo>
                    <a:cubicBezTo>
                      <a:pt x="576122" y="1110615"/>
                      <a:pt x="591362" y="1126808"/>
                      <a:pt x="611365" y="1139190"/>
                    </a:cubicBezTo>
                    <a:cubicBezTo>
                      <a:pt x="895210" y="1330643"/>
                      <a:pt x="1692452" y="1332548"/>
                      <a:pt x="1971535" y="1130618"/>
                    </a:cubicBezTo>
                    <a:cubicBezTo>
                      <a:pt x="2250617" y="928688"/>
                      <a:pt x="1999157" y="1107758"/>
                      <a:pt x="2012492" y="1097280"/>
                    </a:cubicBezTo>
                    <a:lnTo>
                      <a:pt x="2012492" y="694373"/>
                    </a:lnTo>
                    <a:close/>
                    <a:moveTo>
                      <a:pt x="2487790" y="940118"/>
                    </a:moveTo>
                    <a:cubicBezTo>
                      <a:pt x="2474455" y="938213"/>
                      <a:pt x="2479217" y="941070"/>
                      <a:pt x="2476360" y="947738"/>
                    </a:cubicBezTo>
                    <a:cubicBezTo>
                      <a:pt x="2445880" y="1015365"/>
                      <a:pt x="2427782" y="1094423"/>
                      <a:pt x="2397302" y="1163003"/>
                    </a:cubicBezTo>
                    <a:lnTo>
                      <a:pt x="2399207" y="1180148"/>
                    </a:lnTo>
                    <a:cubicBezTo>
                      <a:pt x="2409685" y="1202055"/>
                      <a:pt x="2514460" y="1200150"/>
                      <a:pt x="2538272" y="1196340"/>
                    </a:cubicBezTo>
                    <a:cubicBezTo>
                      <a:pt x="2562085" y="1192530"/>
                      <a:pt x="2563990" y="1186815"/>
                      <a:pt x="2566847" y="1177290"/>
                    </a:cubicBezTo>
                    <a:cubicBezTo>
                      <a:pt x="2574467" y="1148715"/>
                      <a:pt x="2489695" y="982980"/>
                      <a:pt x="2486837" y="941070"/>
                    </a:cubicBezTo>
                    <a:close/>
                    <a:moveTo>
                      <a:pt x="2097265" y="1323975"/>
                    </a:moveTo>
                    <a:cubicBezTo>
                      <a:pt x="1975345" y="1331595"/>
                      <a:pt x="1841042" y="1313498"/>
                      <a:pt x="1720075" y="1323975"/>
                    </a:cubicBezTo>
                    <a:cubicBezTo>
                      <a:pt x="1599107" y="1334453"/>
                      <a:pt x="1590535" y="1349693"/>
                      <a:pt x="1527670" y="1356360"/>
                    </a:cubicBezTo>
                    <a:cubicBezTo>
                      <a:pt x="1356220" y="1374458"/>
                      <a:pt x="1164767" y="1371600"/>
                      <a:pt x="993317" y="1350645"/>
                    </a:cubicBezTo>
                    <a:cubicBezTo>
                      <a:pt x="944740" y="1344930"/>
                      <a:pt x="890447" y="1327785"/>
                      <a:pt x="842822" y="1324928"/>
                    </a:cubicBezTo>
                    <a:cubicBezTo>
                      <a:pt x="718997" y="1315403"/>
                      <a:pt x="582790" y="1331595"/>
                      <a:pt x="458012" y="1324928"/>
                    </a:cubicBezTo>
                    <a:cubicBezTo>
                      <a:pt x="396100" y="1335405"/>
                      <a:pt x="364667" y="1403985"/>
                      <a:pt x="398957" y="1457325"/>
                    </a:cubicBezTo>
                    <a:cubicBezTo>
                      <a:pt x="433247" y="1510665"/>
                      <a:pt x="438962" y="1495425"/>
                      <a:pt x="452297" y="1495425"/>
                    </a:cubicBezTo>
                    <a:lnTo>
                      <a:pt x="2097265" y="1495425"/>
                    </a:lnTo>
                    <a:lnTo>
                      <a:pt x="2097265" y="1324928"/>
                    </a:lnTo>
                    <a:close/>
                    <a:moveTo>
                      <a:pt x="2354440" y="1708785"/>
                    </a:moveTo>
                    <a:lnTo>
                      <a:pt x="570407" y="1708785"/>
                    </a:lnTo>
                    <a:cubicBezTo>
                      <a:pt x="468490" y="1708785"/>
                      <a:pt x="382765" y="1834515"/>
                      <a:pt x="385622" y="1930718"/>
                    </a:cubicBezTo>
                    <a:cubicBezTo>
                      <a:pt x="388480" y="2026920"/>
                      <a:pt x="476110" y="2136458"/>
                      <a:pt x="570407" y="2136458"/>
                    </a:cubicBezTo>
                    <a:lnTo>
                      <a:pt x="1541005" y="2136458"/>
                    </a:lnTo>
                    <a:lnTo>
                      <a:pt x="1541005" y="2222183"/>
                    </a:lnTo>
                    <a:lnTo>
                      <a:pt x="398957" y="2222183"/>
                    </a:lnTo>
                    <a:cubicBezTo>
                      <a:pt x="297040" y="2222183"/>
                      <a:pt x="211315" y="2347913"/>
                      <a:pt x="214172" y="2444115"/>
                    </a:cubicBezTo>
                    <a:cubicBezTo>
                      <a:pt x="217030" y="2540318"/>
                      <a:pt x="304660" y="2649855"/>
                      <a:pt x="398957" y="2649855"/>
                    </a:cubicBezTo>
                    <a:lnTo>
                      <a:pt x="2182990" y="2649855"/>
                    </a:lnTo>
                    <a:lnTo>
                      <a:pt x="2182990" y="2606993"/>
                    </a:lnTo>
                    <a:lnTo>
                      <a:pt x="447535" y="2606993"/>
                    </a:lnTo>
                    <a:cubicBezTo>
                      <a:pt x="442772" y="2606993"/>
                      <a:pt x="417055" y="2598420"/>
                      <a:pt x="410387" y="2595563"/>
                    </a:cubicBezTo>
                    <a:cubicBezTo>
                      <a:pt x="274180" y="2545080"/>
                      <a:pt x="260845" y="2354580"/>
                      <a:pt x="388480" y="2286000"/>
                    </a:cubicBezTo>
                    <a:cubicBezTo>
                      <a:pt x="397052" y="2281238"/>
                      <a:pt x="435152" y="2265045"/>
                      <a:pt x="441820" y="2265045"/>
                    </a:cubicBezTo>
                    <a:lnTo>
                      <a:pt x="2182990" y="2265045"/>
                    </a:lnTo>
                    <a:lnTo>
                      <a:pt x="2182990" y="2222183"/>
                    </a:lnTo>
                    <a:lnTo>
                      <a:pt x="2054402" y="2222183"/>
                    </a:lnTo>
                    <a:lnTo>
                      <a:pt x="2054402" y="2136458"/>
                    </a:lnTo>
                    <a:lnTo>
                      <a:pt x="2353487" y="2136458"/>
                    </a:lnTo>
                    <a:lnTo>
                      <a:pt x="2353487" y="2093595"/>
                    </a:lnTo>
                    <a:lnTo>
                      <a:pt x="2054402" y="2093595"/>
                    </a:lnTo>
                    <a:lnTo>
                      <a:pt x="2054402" y="2007870"/>
                    </a:lnTo>
                    <a:lnTo>
                      <a:pt x="2268715" y="2007870"/>
                    </a:lnTo>
                    <a:lnTo>
                      <a:pt x="2268715" y="1837373"/>
                    </a:lnTo>
                    <a:lnTo>
                      <a:pt x="623747" y="1837373"/>
                    </a:lnTo>
                    <a:cubicBezTo>
                      <a:pt x="588505" y="1837373"/>
                      <a:pt x="555167" y="1891665"/>
                      <a:pt x="556120" y="1925003"/>
                    </a:cubicBezTo>
                    <a:cubicBezTo>
                      <a:pt x="557072" y="1958340"/>
                      <a:pt x="590410" y="2007870"/>
                      <a:pt x="623747" y="2007870"/>
                    </a:cubicBezTo>
                    <a:lnTo>
                      <a:pt x="1369555" y="2007870"/>
                    </a:lnTo>
                    <a:lnTo>
                      <a:pt x="1369555" y="2093595"/>
                    </a:lnTo>
                    <a:lnTo>
                      <a:pt x="618032" y="2093595"/>
                    </a:lnTo>
                    <a:cubicBezTo>
                      <a:pt x="613270" y="2093595"/>
                      <a:pt x="587552" y="2085023"/>
                      <a:pt x="580885" y="2082165"/>
                    </a:cubicBezTo>
                    <a:cubicBezTo>
                      <a:pt x="444677" y="2031683"/>
                      <a:pt x="431342" y="1841183"/>
                      <a:pt x="558977" y="1772603"/>
                    </a:cubicBezTo>
                    <a:cubicBezTo>
                      <a:pt x="567550" y="1767840"/>
                      <a:pt x="605650" y="1751648"/>
                      <a:pt x="612317" y="1751648"/>
                    </a:cubicBezTo>
                    <a:lnTo>
                      <a:pt x="2353487" y="1751648"/>
                    </a:lnTo>
                    <a:lnTo>
                      <a:pt x="2353487" y="1708785"/>
                    </a:lnTo>
                    <a:close/>
                    <a:moveTo>
                      <a:pt x="2097265" y="2348865"/>
                    </a:moveTo>
                    <a:lnTo>
                      <a:pt x="452297" y="2348865"/>
                    </a:lnTo>
                    <a:cubicBezTo>
                      <a:pt x="417055" y="2348865"/>
                      <a:pt x="383717" y="2403158"/>
                      <a:pt x="384670" y="2436495"/>
                    </a:cubicBezTo>
                    <a:cubicBezTo>
                      <a:pt x="385622" y="2469833"/>
                      <a:pt x="418960" y="2519363"/>
                      <a:pt x="452297" y="2519363"/>
                    </a:cubicBezTo>
                    <a:lnTo>
                      <a:pt x="2097265" y="2519363"/>
                    </a:lnTo>
                    <a:lnTo>
                      <a:pt x="2097265" y="2348865"/>
                    </a:lnTo>
                    <a:close/>
                  </a:path>
                </a:pathLst>
              </a:custGeom>
              <a:grpFill/>
              <a:ln w="9525"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1D35E89B-12CF-D88C-139E-FBDCC53AA599}"/>
                  </a:ext>
                </a:extLst>
              </p:cNvPr>
              <p:cNvSpPr/>
              <p:nvPr/>
            </p:nvSpPr>
            <p:spPr>
              <a:xfrm>
                <a:off x="6454854" y="3837963"/>
                <a:ext cx="436045" cy="346005"/>
              </a:xfrm>
              <a:custGeom>
                <a:avLst/>
                <a:gdLst>
                  <a:gd name="connsiteX0" fmla="*/ 35481 w 436045"/>
                  <a:gd name="connsiteY0" fmla="*/ 4422 h 346005"/>
                  <a:gd name="connsiteX1" fmla="*/ 387906 w 436045"/>
                  <a:gd name="connsiteY1" fmla="*/ 3469 h 346005"/>
                  <a:gd name="connsiteX2" fmla="*/ 433626 w 436045"/>
                  <a:gd name="connsiteY2" fmla="*/ 49189 h 346005"/>
                  <a:gd name="connsiteX3" fmla="*/ 433626 w 436045"/>
                  <a:gd name="connsiteY3" fmla="*/ 305412 h 346005"/>
                  <a:gd name="connsiteX4" fmla="*/ 217408 w 436045"/>
                  <a:gd name="connsiteY4" fmla="*/ 228259 h 346005"/>
                  <a:gd name="connsiteX5" fmla="*/ 67866 w 436045"/>
                  <a:gd name="connsiteY5" fmla="*/ 341607 h 346005"/>
                  <a:gd name="connsiteX6" fmla="*/ 5001 w 436045"/>
                  <a:gd name="connsiteY6" fmla="*/ 305412 h 346005"/>
                  <a:gd name="connsiteX7" fmla="*/ 5001 w 436045"/>
                  <a:gd name="connsiteY7" fmla="*/ 43474 h 346005"/>
                  <a:gd name="connsiteX8" fmla="*/ 35481 w 436045"/>
                  <a:gd name="connsiteY8" fmla="*/ 4422 h 346005"/>
                  <a:gd name="connsiteX9" fmla="*/ 347901 w 436045"/>
                  <a:gd name="connsiteY9" fmla="*/ 89194 h 346005"/>
                  <a:gd name="connsiteX10" fmla="*/ 90726 w 436045"/>
                  <a:gd name="connsiteY10" fmla="*/ 89194 h 346005"/>
                  <a:gd name="connsiteX11" fmla="*/ 90726 w 436045"/>
                  <a:gd name="connsiteY11" fmla="*/ 217782 h 346005"/>
                  <a:gd name="connsiteX12" fmla="*/ 221218 w 436045"/>
                  <a:gd name="connsiteY12" fmla="*/ 132057 h 346005"/>
                  <a:gd name="connsiteX13" fmla="*/ 346948 w 436045"/>
                  <a:gd name="connsiteY13" fmla="*/ 217782 h 346005"/>
                  <a:gd name="connsiteX14" fmla="*/ 346948 w 436045"/>
                  <a:gd name="connsiteY14" fmla="*/ 89194 h 34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6045" h="346005">
                    <a:moveTo>
                      <a:pt x="35481" y="4422"/>
                    </a:moveTo>
                    <a:cubicBezTo>
                      <a:pt x="148828" y="10137"/>
                      <a:pt x="276463" y="-7008"/>
                      <a:pt x="387906" y="3469"/>
                    </a:cubicBezTo>
                    <a:cubicBezTo>
                      <a:pt x="419338" y="6327"/>
                      <a:pt x="430768" y="16804"/>
                      <a:pt x="433626" y="49189"/>
                    </a:cubicBezTo>
                    <a:cubicBezTo>
                      <a:pt x="441246" y="130152"/>
                      <a:pt x="427911" y="223497"/>
                      <a:pt x="433626" y="305412"/>
                    </a:cubicBezTo>
                    <a:cubicBezTo>
                      <a:pt x="408861" y="428284"/>
                      <a:pt x="245983" y="223497"/>
                      <a:pt x="217408" y="228259"/>
                    </a:cubicBezTo>
                    <a:lnTo>
                      <a:pt x="67866" y="341607"/>
                    </a:lnTo>
                    <a:cubicBezTo>
                      <a:pt x="37386" y="353989"/>
                      <a:pt x="8811" y="339702"/>
                      <a:pt x="5001" y="305412"/>
                    </a:cubicBezTo>
                    <a:cubicBezTo>
                      <a:pt x="-1667" y="250167"/>
                      <a:pt x="-1667" y="98719"/>
                      <a:pt x="5001" y="43474"/>
                    </a:cubicBezTo>
                    <a:cubicBezTo>
                      <a:pt x="11668" y="-11771"/>
                      <a:pt x="16431" y="10137"/>
                      <a:pt x="35481" y="4422"/>
                    </a:cubicBezTo>
                    <a:close/>
                    <a:moveTo>
                      <a:pt x="347901" y="89194"/>
                    </a:moveTo>
                    <a:lnTo>
                      <a:pt x="90726" y="89194"/>
                    </a:lnTo>
                    <a:lnTo>
                      <a:pt x="90726" y="217782"/>
                    </a:lnTo>
                    <a:cubicBezTo>
                      <a:pt x="123111" y="200637"/>
                      <a:pt x="187881" y="130152"/>
                      <a:pt x="221218" y="132057"/>
                    </a:cubicBezTo>
                    <a:cubicBezTo>
                      <a:pt x="254556" y="133962"/>
                      <a:pt x="316468" y="202542"/>
                      <a:pt x="346948" y="217782"/>
                    </a:cubicBezTo>
                    <a:lnTo>
                      <a:pt x="346948" y="89194"/>
                    </a:lnTo>
                    <a:close/>
                  </a:path>
                </a:pathLst>
              </a:custGeom>
              <a:grpFill/>
              <a:ln w="9525"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FC412B80-790B-6802-C4DE-C98922D4543A}"/>
                  </a:ext>
                </a:extLst>
              </p:cNvPr>
              <p:cNvSpPr/>
              <p:nvPr/>
            </p:nvSpPr>
            <p:spPr>
              <a:xfrm>
                <a:off x="6331267" y="3970020"/>
                <a:ext cx="85725" cy="85725"/>
              </a:xfrm>
              <a:custGeom>
                <a:avLst/>
                <a:gdLst>
                  <a:gd name="connsiteX0" fmla="*/ 0 w 85725"/>
                  <a:gd name="connsiteY0" fmla="*/ 0 h 85725"/>
                  <a:gd name="connsiteX1" fmla="*/ 85725 w 85725"/>
                  <a:gd name="connsiteY1" fmla="*/ 0 h 85725"/>
                  <a:gd name="connsiteX2" fmla="*/ 85725 w 85725"/>
                  <a:gd name="connsiteY2" fmla="*/ 85725 h 85725"/>
                  <a:gd name="connsiteX3" fmla="*/ 0 w 85725"/>
                  <a:gd name="connsiteY3" fmla="*/ 85725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85725" y="0"/>
                    </a:lnTo>
                    <a:lnTo>
                      <a:pt x="85725" y="85725"/>
                    </a:lnTo>
                    <a:lnTo>
                      <a:pt x="0" y="85725"/>
                    </a:lnTo>
                    <a:close/>
                  </a:path>
                </a:pathLst>
              </a:custGeom>
              <a:grpFill/>
              <a:ln w="9525" cap="flat">
                <a:noFill/>
                <a:prstDash val="solid"/>
                <a:miter/>
              </a:ln>
            </p:spPr>
            <p:txBody>
              <a:bodyPr rtlCol="0" anchor="ctr"/>
              <a:lstStyle/>
              <a:p>
                <a:endParaRPr lang="en-US"/>
              </a:p>
            </p:txBody>
          </p:sp>
        </p:grpSp>
      </p:grpSp>
      <p:sp>
        <p:nvSpPr>
          <p:cNvPr id="175" name="TextBox 174">
            <a:extLst>
              <a:ext uri="{FF2B5EF4-FFF2-40B4-BE49-F238E27FC236}">
                <a16:creationId xmlns:a16="http://schemas.microsoft.com/office/drawing/2014/main" id="{91BC19DA-C9AA-7116-1F85-640D7F7DDFDD}"/>
              </a:ext>
            </a:extLst>
          </p:cNvPr>
          <p:cNvSpPr txBox="1"/>
          <p:nvPr/>
        </p:nvSpPr>
        <p:spPr>
          <a:xfrm>
            <a:off x="329756" y="2497363"/>
            <a:ext cx="5640182" cy="913070"/>
          </a:xfrm>
          <a:prstGeom prst="rect">
            <a:avLst/>
          </a:prstGeom>
          <a:noFill/>
        </p:spPr>
        <p:txBody>
          <a:bodyPr wrap="square" numCol="1" spcCol="216000" rtlCol="0">
            <a:spAutoFit/>
          </a:bodyPr>
          <a:lstStyle/>
          <a:p>
            <a:pPr>
              <a:lnSpc>
                <a:spcPts val="1580"/>
              </a:lnSpc>
            </a:pPr>
            <a:r>
              <a:rPr lang="en-US" sz="1500" dirty="0">
                <a:solidFill>
                  <a:srgbClr val="262626"/>
                </a:solidFill>
                <a:latin typeface="Calibri" panose="020F0502020204030204" pitchFamily="34" charset="0"/>
                <a:cs typeface="Calibri" panose="020F0502020204030204" pitchFamily="34" charset="0"/>
              </a:rPr>
              <a:t>Young people think about technology in very different ways. </a:t>
            </a:r>
          </a:p>
          <a:p>
            <a:pPr>
              <a:lnSpc>
                <a:spcPts val="1580"/>
              </a:lnSpc>
            </a:pPr>
            <a:r>
              <a:rPr lang="en-US" sz="1500" b="1" dirty="0">
                <a:solidFill>
                  <a:srgbClr val="262626"/>
                </a:solidFill>
                <a:latin typeface="Calibri" panose="020F0502020204030204" pitchFamily="34" charset="0"/>
                <a:cs typeface="Calibri" panose="020F0502020204030204" pitchFamily="34" charset="0"/>
              </a:rPr>
              <a:t>The </a:t>
            </a:r>
            <a:r>
              <a:rPr lang="en-US" sz="1500" b="1" dirty="0" err="1">
                <a:solidFill>
                  <a:srgbClr val="262626"/>
                </a:solidFill>
                <a:latin typeface="Calibri" panose="020F0502020204030204" pitchFamily="34" charset="0"/>
                <a:cs typeface="Calibri" panose="020F0502020204030204" pitchFamily="34" charset="0"/>
              </a:rPr>
              <a:t>Bèta</a:t>
            </a:r>
            <a:r>
              <a:rPr lang="en-US" sz="1500" b="1" dirty="0">
                <a:solidFill>
                  <a:srgbClr val="262626"/>
                </a:solidFill>
                <a:latin typeface="Calibri" panose="020F0502020204030204" pitchFamily="34" charset="0"/>
                <a:cs typeface="Calibri" panose="020F0502020204030204" pitchFamily="34" charset="0"/>
              </a:rPr>
              <a:t> &amp; Tech Mentality Model </a:t>
            </a:r>
            <a:r>
              <a:rPr lang="en-US" sz="1500" dirty="0">
                <a:solidFill>
                  <a:srgbClr val="262626"/>
                </a:solidFill>
                <a:latin typeface="Calibri" panose="020F0502020204030204" pitchFamily="34" charset="0"/>
                <a:cs typeface="Calibri" panose="020F0502020204030204" pitchFamily="34" charset="0"/>
              </a:rPr>
              <a:t>distinguishes between </a:t>
            </a:r>
            <a:r>
              <a:rPr lang="en-US" sz="1500" b="1" dirty="0">
                <a:solidFill>
                  <a:srgbClr val="262626"/>
                </a:solidFill>
                <a:latin typeface="Calibri" panose="020F0502020204030204" pitchFamily="34" charset="0"/>
                <a:cs typeface="Calibri" panose="020F0502020204030204" pitchFamily="34" charset="0"/>
              </a:rPr>
              <a:t>five types of young people</a:t>
            </a:r>
            <a:r>
              <a:rPr lang="en-US" sz="1500" dirty="0">
                <a:solidFill>
                  <a:srgbClr val="262626"/>
                </a:solidFill>
                <a:latin typeface="Calibri" panose="020F0502020204030204" pitchFamily="34" charset="0"/>
                <a:cs typeface="Calibri" panose="020F0502020204030204" pitchFamily="34" charset="0"/>
              </a:rPr>
              <a:t>, each of whom we can interest in technology in different ways through education and information. </a:t>
            </a:r>
          </a:p>
        </p:txBody>
      </p:sp>
    </p:spTree>
    <p:extLst>
      <p:ext uri="{BB962C8B-B14F-4D97-AF65-F5344CB8AC3E}">
        <p14:creationId xmlns:p14="http://schemas.microsoft.com/office/powerpoint/2010/main" val="1378177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EDF64-93D0-75E5-67BD-C5DB77CAA40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B849A691-293E-AA82-E798-8871ACB94FC6}"/>
              </a:ext>
            </a:extLst>
          </p:cNvPr>
          <p:cNvSpPr txBox="1"/>
          <p:nvPr/>
        </p:nvSpPr>
        <p:spPr>
          <a:xfrm>
            <a:off x="372203" y="4088362"/>
            <a:ext cx="6771600" cy="1631216"/>
          </a:xfrm>
          <a:prstGeom prst="rect">
            <a:avLst/>
          </a:prstGeom>
          <a:noFill/>
        </p:spPr>
        <p:txBody>
          <a:bodyPr wrap="square" numCol="2" spcCol="216000" rtlCol="0">
            <a:spAutoFit/>
          </a:bodyPr>
          <a:lstStyle/>
          <a:p>
            <a:pPr algn="just">
              <a:lnSpc>
                <a:spcPts val="1180"/>
              </a:lnSpc>
            </a:pPr>
            <a:r>
              <a:rPr lang="en-US" sz="1150" dirty="0">
                <a:solidFill>
                  <a:srgbClr val="262626"/>
                </a:solidFill>
                <a:latin typeface="Calibri" panose="020F0502020204030204" pitchFamily="34" charset="0"/>
                <a:cs typeface="Calibri" panose="020F0502020204030204" pitchFamily="34" charset="0"/>
              </a:rPr>
              <a:t>Educators can use the Beta &amp; Tech Mentality Model to develop adaptability, innovation, and problem-solving in students. This approach encourages iterative learning, experimentation, viewing not as failure but as a path toward improvement by continuous experimentation. </a:t>
            </a:r>
          </a:p>
          <a:p>
            <a:pPr algn="just">
              <a:lnSpc>
                <a:spcPts val="1180"/>
              </a:lnSpc>
            </a:pPr>
            <a:endParaRPr lang="en-US" sz="1150" dirty="0">
              <a:solidFill>
                <a:srgbClr val="262626"/>
              </a:solidFill>
              <a:latin typeface="Calibri" panose="020F0502020204030204" pitchFamily="34" charset="0"/>
              <a:cs typeface="Calibri" panose="020F0502020204030204" pitchFamily="34" charset="0"/>
            </a:endParaRPr>
          </a:p>
          <a:p>
            <a:pPr algn="just">
              <a:lnSpc>
                <a:spcPts val="1180"/>
              </a:lnSpc>
            </a:pPr>
            <a:endParaRPr lang="en-US" sz="1150" dirty="0">
              <a:solidFill>
                <a:srgbClr val="262626"/>
              </a:solidFill>
              <a:latin typeface="Calibri" panose="020F0502020204030204" pitchFamily="34" charset="0"/>
              <a:cs typeface="Calibri" panose="020F0502020204030204" pitchFamily="34" charset="0"/>
            </a:endParaRPr>
          </a:p>
          <a:p>
            <a:pPr algn="just">
              <a:lnSpc>
                <a:spcPts val="1180"/>
              </a:lnSpc>
            </a:pPr>
            <a:endParaRPr lang="en-US" sz="1150" dirty="0">
              <a:solidFill>
                <a:srgbClr val="262626"/>
              </a:solidFill>
              <a:latin typeface="Calibri" panose="020F0502020204030204" pitchFamily="34" charset="0"/>
              <a:cs typeface="Calibri" panose="020F0502020204030204" pitchFamily="34" charset="0"/>
            </a:endParaRPr>
          </a:p>
          <a:p>
            <a:pPr algn="just">
              <a:lnSpc>
                <a:spcPts val="1180"/>
              </a:lnSpc>
            </a:pPr>
            <a:endParaRPr lang="en-US" sz="1150" dirty="0">
              <a:solidFill>
                <a:srgbClr val="262626"/>
              </a:solidFill>
              <a:latin typeface="Calibri" panose="020F0502020204030204" pitchFamily="34" charset="0"/>
              <a:cs typeface="Calibri" panose="020F0502020204030204" pitchFamily="34" charset="0"/>
            </a:endParaRPr>
          </a:p>
          <a:p>
            <a:pPr algn="just">
              <a:lnSpc>
                <a:spcPts val="1180"/>
              </a:lnSpc>
            </a:pPr>
            <a:r>
              <a:rPr lang="en-US" sz="1150" dirty="0">
                <a:solidFill>
                  <a:srgbClr val="262626"/>
                </a:solidFill>
                <a:latin typeface="Calibri" panose="020F0502020204030204" pitchFamily="34" charset="0"/>
                <a:cs typeface="Calibri" panose="020F0502020204030204" pitchFamily="34" charset="0"/>
              </a:rPr>
              <a:t>Expanding growth mindset, ability to use project-based learning where students test, refine, and improve their ideas. By incorporating the model into the classroom and Fab Lab facilities, educators can help learners to think like innovators, embrace uncertainty, and build future-ready skills.</a:t>
            </a:r>
          </a:p>
        </p:txBody>
      </p:sp>
      <p:sp>
        <p:nvSpPr>
          <p:cNvPr id="150" name="Text Placeholder 32">
            <a:extLst>
              <a:ext uri="{FF2B5EF4-FFF2-40B4-BE49-F238E27FC236}">
                <a16:creationId xmlns:a16="http://schemas.microsoft.com/office/drawing/2014/main" id="{FB2644C7-DDD8-BBBA-84CA-4EEC122B680F}"/>
              </a:ext>
            </a:extLst>
          </p:cNvPr>
          <p:cNvSpPr txBox="1">
            <a:spLocks/>
          </p:cNvSpPr>
          <p:nvPr/>
        </p:nvSpPr>
        <p:spPr>
          <a:xfrm>
            <a:off x="5757369" y="318978"/>
            <a:ext cx="1645063" cy="1297991"/>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r>
              <a:rPr lang="en-GB" sz="7000" dirty="0">
                <a:solidFill>
                  <a:schemeClr val="bg1"/>
                </a:solidFill>
              </a:rPr>
              <a:t>02</a:t>
            </a:r>
            <a:endParaRPr lang="en-US" sz="7000" dirty="0">
              <a:solidFill>
                <a:schemeClr val="bg1"/>
              </a:solidFill>
            </a:endParaRPr>
          </a:p>
        </p:txBody>
      </p:sp>
      <p:pic>
        <p:nvPicPr>
          <p:cNvPr id="2" name="Picture 1">
            <a:extLst>
              <a:ext uri="{FF2B5EF4-FFF2-40B4-BE49-F238E27FC236}">
                <a16:creationId xmlns:a16="http://schemas.microsoft.com/office/drawing/2014/main" id="{1D84F78C-4454-B278-37C7-149398D5825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8258"/>
          <a:stretch/>
        </p:blipFill>
        <p:spPr>
          <a:xfrm>
            <a:off x="2161272" y="8138"/>
            <a:ext cx="5394366" cy="4022067"/>
          </a:xfrm>
          <a:prstGeom prst="rect">
            <a:avLst/>
          </a:prstGeom>
          <a:ln>
            <a:solidFill>
              <a:schemeClr val="bg1"/>
            </a:solidFill>
          </a:ln>
        </p:spPr>
      </p:pic>
      <p:pic>
        <p:nvPicPr>
          <p:cNvPr id="3" name="image1.png">
            <a:extLst>
              <a:ext uri="{FF2B5EF4-FFF2-40B4-BE49-F238E27FC236}">
                <a16:creationId xmlns:a16="http://schemas.microsoft.com/office/drawing/2014/main" id="{27F9BF8D-CAEF-4236-88F3-3704F2315053}"/>
              </a:ext>
            </a:extLst>
          </p:cNvPr>
          <p:cNvPicPr/>
          <p:nvPr/>
        </p:nvPicPr>
        <p:blipFill>
          <a:blip r:embed="rId3"/>
          <a:srcRect/>
          <a:stretch>
            <a:fillRect/>
          </a:stretch>
        </p:blipFill>
        <p:spPr>
          <a:xfrm>
            <a:off x="3865603" y="455775"/>
            <a:ext cx="3197282" cy="2704422"/>
          </a:xfrm>
          <a:prstGeom prst="rect">
            <a:avLst/>
          </a:prstGeom>
          <a:ln/>
        </p:spPr>
      </p:pic>
      <p:sp>
        <p:nvSpPr>
          <p:cNvPr id="4" name="TextBox 3">
            <a:extLst>
              <a:ext uri="{FF2B5EF4-FFF2-40B4-BE49-F238E27FC236}">
                <a16:creationId xmlns:a16="http://schemas.microsoft.com/office/drawing/2014/main" id="{C5F4B2A5-87AE-A473-992F-E246E0A58149}"/>
              </a:ext>
            </a:extLst>
          </p:cNvPr>
          <p:cNvSpPr txBox="1"/>
          <p:nvPr/>
        </p:nvSpPr>
        <p:spPr>
          <a:xfrm>
            <a:off x="443304" y="2421219"/>
            <a:ext cx="2071295" cy="830997"/>
          </a:xfrm>
          <a:prstGeom prst="rect">
            <a:avLst/>
          </a:prstGeom>
          <a:noFill/>
        </p:spPr>
        <p:txBody>
          <a:bodyPr wrap="square" numCol="1" spcCol="216000" rtlCol="0">
            <a:spAutoFit/>
          </a:bodyPr>
          <a:lstStyle/>
          <a:p>
            <a:pPr marL="141288" indent="-141288"/>
            <a:r>
              <a:rPr lang="en-US" sz="1200" i="1" dirty="0">
                <a:solidFill>
                  <a:srgbClr val="262626"/>
                </a:solidFill>
                <a:latin typeface="Calibri" panose="020F0502020204030204" pitchFamily="34" charset="0"/>
                <a:cs typeface="Calibri" panose="020F0502020204030204" pitchFamily="34" charset="0"/>
              </a:rPr>
              <a:t>*  </a:t>
            </a:r>
            <a:r>
              <a:rPr lang="en-US" sz="1200" i="1" dirty="0" err="1">
                <a:solidFill>
                  <a:srgbClr val="262626"/>
                </a:solidFill>
                <a:latin typeface="Calibri" panose="020F0502020204030204" pitchFamily="34" charset="0"/>
                <a:cs typeface="Calibri" panose="020F0502020204030204" pitchFamily="34" charset="0"/>
              </a:rPr>
              <a:t>Bèta</a:t>
            </a:r>
            <a:r>
              <a:rPr lang="en-US" sz="1200" i="1" dirty="0">
                <a:solidFill>
                  <a:srgbClr val="262626"/>
                </a:solidFill>
                <a:latin typeface="Calibri" panose="020F0502020204030204" pitchFamily="34" charset="0"/>
                <a:cs typeface="Calibri" panose="020F0502020204030204" pitchFamily="34" charset="0"/>
              </a:rPr>
              <a:t> &amp; Tech Mentality Model Source: </a:t>
            </a:r>
            <a:r>
              <a:rPr lang="en-US" sz="1200" i="1" dirty="0" err="1">
                <a:solidFill>
                  <a:srgbClr val="262626"/>
                </a:solidFill>
                <a:latin typeface="Calibri" panose="020F0502020204030204" pitchFamily="34" charset="0"/>
                <a:cs typeface="Calibri" panose="020F0502020204030204" pitchFamily="34" charset="0"/>
              </a:rPr>
              <a:t>PTvT</a:t>
            </a:r>
            <a:r>
              <a:rPr lang="en-US" sz="1200" i="1" dirty="0">
                <a:solidFill>
                  <a:srgbClr val="262626"/>
                </a:solidFill>
                <a:latin typeface="Calibri" panose="020F0502020204030204" pitchFamily="34" charset="0"/>
                <a:cs typeface="Calibri" panose="020F0502020204030204" pitchFamily="34" charset="0"/>
              </a:rPr>
              <a:t> (Dutch National STEM Platform)</a:t>
            </a:r>
          </a:p>
          <a:p>
            <a:endParaRPr lang="en-US" sz="1200" i="1" dirty="0">
              <a:solidFill>
                <a:srgbClr val="262626"/>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5715EF0-B25B-7E00-962C-605990812C08}"/>
              </a:ext>
            </a:extLst>
          </p:cNvPr>
          <p:cNvSpPr txBox="1"/>
          <p:nvPr/>
        </p:nvSpPr>
        <p:spPr>
          <a:xfrm>
            <a:off x="372203" y="9102172"/>
            <a:ext cx="6771600" cy="710003"/>
          </a:xfrm>
          <a:prstGeom prst="rect">
            <a:avLst/>
          </a:prstGeom>
          <a:noFill/>
        </p:spPr>
        <p:txBody>
          <a:bodyPr wrap="square" numCol="1" spcCol="216000" rtlCol="0">
            <a:spAutoFit/>
          </a:bodyPr>
          <a:lstStyle/>
          <a:p>
            <a:pPr algn="just">
              <a:lnSpc>
                <a:spcPts val="1180"/>
              </a:lnSpc>
            </a:pPr>
            <a:r>
              <a:rPr lang="en-US" sz="1150" dirty="0">
                <a:solidFill>
                  <a:srgbClr val="262626"/>
                </a:solidFill>
                <a:latin typeface="Calibri" panose="020F0502020204030204" pitchFamily="34" charset="0"/>
                <a:cs typeface="Calibri" panose="020F0502020204030204" pitchFamily="34" charset="0"/>
              </a:rPr>
              <a:t>Each pathway is designed to be adaptable, ensuring that activities can be customized to suit the needs and interests of participants. By incorporating these pathways, educators can create learning environments that inspire confidence and foster lifelong engagement with STEAM.</a:t>
            </a:r>
          </a:p>
          <a:p>
            <a:pPr algn="just">
              <a:lnSpc>
                <a:spcPts val="1180"/>
              </a:lnSpc>
            </a:pPr>
            <a:endParaRPr lang="en-US" sz="1150" dirty="0">
              <a:solidFill>
                <a:srgbClr val="262626"/>
              </a:solidFill>
              <a:latin typeface="Calibri" panose="020F0502020204030204" pitchFamily="34" charset="0"/>
              <a:cs typeface="Calibri" panose="020F0502020204030204" pitchFamily="34" charset="0"/>
            </a:endParaRPr>
          </a:p>
        </p:txBody>
      </p:sp>
      <p:grpSp>
        <p:nvGrpSpPr>
          <p:cNvPr id="14" name="Graphic 2">
            <a:extLst>
              <a:ext uri="{FF2B5EF4-FFF2-40B4-BE49-F238E27FC236}">
                <a16:creationId xmlns:a16="http://schemas.microsoft.com/office/drawing/2014/main" id="{02F23010-7CCD-B2CB-8F2A-099A87319738}"/>
              </a:ext>
            </a:extLst>
          </p:cNvPr>
          <p:cNvGrpSpPr/>
          <p:nvPr/>
        </p:nvGrpSpPr>
        <p:grpSpPr>
          <a:xfrm rot="10374513">
            <a:off x="-357032" y="-628930"/>
            <a:ext cx="1502137" cy="2024378"/>
            <a:chOff x="-2438426" y="3400425"/>
            <a:chExt cx="821276" cy="1106805"/>
          </a:xfrm>
        </p:grpSpPr>
        <p:sp>
          <p:nvSpPr>
            <p:cNvPr id="15" name="Freeform 14">
              <a:extLst>
                <a:ext uri="{FF2B5EF4-FFF2-40B4-BE49-F238E27FC236}">
                  <a16:creationId xmlns:a16="http://schemas.microsoft.com/office/drawing/2014/main" id="{C723C717-A70C-AFF8-908E-31879B928E3D}"/>
                </a:ext>
              </a:extLst>
            </p:cNvPr>
            <p:cNvSpPr/>
            <p:nvPr/>
          </p:nvSpPr>
          <p:spPr>
            <a:xfrm>
              <a:off x="-2438426" y="3558540"/>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8D5B34A-7CDD-AD88-7CCE-FA497FC7AA95}"/>
                </a:ext>
              </a:extLst>
            </p:cNvPr>
            <p:cNvSpPr/>
            <p:nvPr/>
          </p:nvSpPr>
          <p:spPr>
            <a:xfrm>
              <a:off x="-2438426" y="3400425"/>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DB0F187-08DD-107E-6D3B-08AF5886636E}"/>
                </a:ext>
              </a:extLst>
            </p:cNvPr>
            <p:cNvSpPr/>
            <p:nvPr/>
          </p:nvSpPr>
          <p:spPr>
            <a:xfrm>
              <a:off x="-1890274" y="3874769"/>
              <a:ext cx="273124" cy="316230"/>
            </a:xfrm>
            <a:custGeom>
              <a:avLst/>
              <a:gdLst>
                <a:gd name="connsiteX0" fmla="*/ 273125 w 273124"/>
                <a:gd name="connsiteY0" fmla="*/ 0 h 316230"/>
                <a:gd name="connsiteX1" fmla="*/ 0 w 273124"/>
                <a:gd name="connsiteY1" fmla="*/ 158115 h 316230"/>
                <a:gd name="connsiteX2" fmla="*/ 273125 w 273124"/>
                <a:gd name="connsiteY2" fmla="*/ 316230 h 316230"/>
              </a:gdLst>
              <a:ahLst/>
              <a:cxnLst>
                <a:cxn ang="0">
                  <a:pos x="connsiteX0" y="connsiteY0"/>
                </a:cxn>
                <a:cxn ang="0">
                  <a:pos x="connsiteX1" y="connsiteY1"/>
                </a:cxn>
                <a:cxn ang="0">
                  <a:pos x="connsiteX2" y="connsiteY2"/>
                </a:cxn>
              </a:cxnLst>
              <a:rect l="l" t="t" r="r" b="b"/>
              <a:pathLst>
                <a:path w="273124" h="316230">
                  <a:moveTo>
                    <a:pt x="273125" y="0"/>
                  </a:moveTo>
                  <a:lnTo>
                    <a:pt x="0" y="158115"/>
                  </a:lnTo>
                  <a:lnTo>
                    <a:pt x="273125" y="316230"/>
                  </a:lnTo>
                  <a:close/>
                </a:path>
              </a:pathLst>
            </a:custGeom>
            <a:solidFill>
              <a:srgbClr val="BC0A78"/>
            </a:solidFill>
            <a:ln w="951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56B4E4D-89F8-E1B3-2036-E106F1A7533F}"/>
                </a:ext>
              </a:extLst>
            </p:cNvPr>
            <p:cNvSpPr/>
            <p:nvPr/>
          </p:nvSpPr>
          <p:spPr>
            <a:xfrm>
              <a:off x="-1890274" y="4032884"/>
              <a:ext cx="273124" cy="316230"/>
            </a:xfrm>
            <a:custGeom>
              <a:avLst/>
              <a:gdLst>
                <a:gd name="connsiteX0" fmla="*/ 0 w 273124"/>
                <a:gd name="connsiteY0" fmla="*/ 316230 h 316230"/>
                <a:gd name="connsiteX1" fmla="*/ 273125 w 273124"/>
                <a:gd name="connsiteY1" fmla="*/ 158115 h 316230"/>
                <a:gd name="connsiteX2" fmla="*/ 0 w 273124"/>
                <a:gd name="connsiteY2" fmla="*/ 0 h 316230"/>
              </a:gdLst>
              <a:ahLst/>
              <a:cxnLst>
                <a:cxn ang="0">
                  <a:pos x="connsiteX0" y="connsiteY0"/>
                </a:cxn>
                <a:cxn ang="0">
                  <a:pos x="connsiteX1" y="connsiteY1"/>
                </a:cxn>
                <a:cxn ang="0">
                  <a:pos x="connsiteX2" y="connsiteY2"/>
                </a:cxn>
              </a:cxnLst>
              <a:rect l="l" t="t" r="r" b="b"/>
              <a:pathLst>
                <a:path w="273124" h="316230">
                  <a:moveTo>
                    <a:pt x="0" y="316230"/>
                  </a:moveTo>
                  <a:lnTo>
                    <a:pt x="273125" y="158115"/>
                  </a:lnTo>
                  <a:lnTo>
                    <a:pt x="0" y="0"/>
                  </a:lnTo>
                  <a:close/>
                </a:path>
              </a:pathLst>
            </a:custGeom>
            <a:solidFill>
              <a:srgbClr val="E90989"/>
            </a:solidFill>
            <a:ln w="951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8D12257-0EDB-0798-BBCA-925645BDE9F6}"/>
                </a:ext>
              </a:extLst>
            </p:cNvPr>
            <p:cNvSpPr/>
            <p:nvPr/>
          </p:nvSpPr>
          <p:spPr>
            <a:xfrm>
              <a:off x="-2164350" y="3400425"/>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E90989"/>
            </a:solidFill>
            <a:ln w="951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E84AA918-88C5-76EF-FFD5-0BFA26A3A350}"/>
                </a:ext>
              </a:extLst>
            </p:cNvPr>
            <p:cNvSpPr/>
            <p:nvPr/>
          </p:nvSpPr>
          <p:spPr>
            <a:xfrm>
              <a:off x="-2164350" y="3558540"/>
              <a:ext cx="274076" cy="316229"/>
            </a:xfrm>
            <a:custGeom>
              <a:avLst/>
              <a:gdLst>
                <a:gd name="connsiteX0" fmla="*/ 0 w 274076"/>
                <a:gd name="connsiteY0" fmla="*/ 316230 h 316229"/>
                <a:gd name="connsiteX1" fmla="*/ 274076 w 274076"/>
                <a:gd name="connsiteY1" fmla="*/ 158115 h 316229"/>
                <a:gd name="connsiteX2" fmla="*/ 0 w 274076"/>
                <a:gd name="connsiteY2" fmla="*/ 0 h 316229"/>
              </a:gdLst>
              <a:ahLst/>
              <a:cxnLst>
                <a:cxn ang="0">
                  <a:pos x="connsiteX0" y="connsiteY0"/>
                </a:cxn>
                <a:cxn ang="0">
                  <a:pos x="connsiteX1" y="connsiteY1"/>
                </a:cxn>
                <a:cxn ang="0">
                  <a:pos x="connsiteX2" y="connsiteY2"/>
                </a:cxn>
              </a:cxnLst>
              <a:rect l="l" t="t" r="r" b="b"/>
              <a:pathLst>
                <a:path w="274076" h="316229">
                  <a:moveTo>
                    <a:pt x="0" y="316230"/>
                  </a:moveTo>
                  <a:lnTo>
                    <a:pt x="274076" y="158115"/>
                  </a:lnTo>
                  <a:lnTo>
                    <a:pt x="0" y="0"/>
                  </a:lnTo>
                  <a:close/>
                </a:path>
              </a:pathLst>
            </a:custGeom>
            <a:solidFill>
              <a:srgbClr val="BC0A78"/>
            </a:solidFill>
            <a:ln w="951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AD35D3F-5A94-9B10-F102-18C409BAC73F}"/>
                </a:ext>
              </a:extLst>
            </p:cNvPr>
            <p:cNvSpPr/>
            <p:nvPr/>
          </p:nvSpPr>
          <p:spPr>
            <a:xfrm>
              <a:off x="-2438426" y="3874769"/>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7E2A8C"/>
            </a:solidFill>
            <a:ln w="951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D2B3C4D-710D-4948-6CF7-995AB9CC4424}"/>
                </a:ext>
              </a:extLst>
            </p:cNvPr>
            <p:cNvSpPr/>
            <p:nvPr/>
          </p:nvSpPr>
          <p:spPr>
            <a:xfrm>
              <a:off x="-2438426" y="4032884"/>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A63CBC"/>
            </a:solidFill>
            <a:ln w="951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540A6F2-DF7F-E5D3-EDF6-E6906B6664DC}"/>
                </a:ext>
              </a:extLst>
            </p:cNvPr>
            <p:cNvSpPr/>
            <p:nvPr/>
          </p:nvSpPr>
          <p:spPr>
            <a:xfrm>
              <a:off x="-2438426" y="4191000"/>
              <a:ext cx="274076" cy="316230"/>
            </a:xfrm>
            <a:custGeom>
              <a:avLst/>
              <a:gdLst>
                <a:gd name="connsiteX0" fmla="*/ 274076 w 274076"/>
                <a:gd name="connsiteY0" fmla="*/ 0 h 316230"/>
                <a:gd name="connsiteX1" fmla="*/ 0 w 274076"/>
                <a:gd name="connsiteY1" fmla="*/ 158115 h 316230"/>
                <a:gd name="connsiteX2" fmla="*/ 274076 w 274076"/>
                <a:gd name="connsiteY2" fmla="*/ 316230 h 316230"/>
              </a:gdLst>
              <a:ahLst/>
              <a:cxnLst>
                <a:cxn ang="0">
                  <a:pos x="connsiteX0" y="connsiteY0"/>
                </a:cxn>
                <a:cxn ang="0">
                  <a:pos x="connsiteX1" y="connsiteY1"/>
                </a:cxn>
                <a:cxn ang="0">
                  <a:pos x="connsiteX2" y="connsiteY2"/>
                </a:cxn>
              </a:cxnLst>
              <a:rect l="l" t="t" r="r" b="b"/>
              <a:pathLst>
                <a:path w="274076" h="316230">
                  <a:moveTo>
                    <a:pt x="274076" y="0"/>
                  </a:moveTo>
                  <a:lnTo>
                    <a:pt x="0" y="158115"/>
                  </a:lnTo>
                  <a:lnTo>
                    <a:pt x="274076" y="316230"/>
                  </a:lnTo>
                  <a:close/>
                </a:path>
              </a:pathLst>
            </a:custGeom>
            <a:solidFill>
              <a:srgbClr val="451A54"/>
            </a:solidFill>
            <a:ln w="951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CCF377E-2947-77A9-A3BC-43CF7FC473E6}"/>
                </a:ext>
              </a:extLst>
            </p:cNvPr>
            <p:cNvSpPr/>
            <p:nvPr/>
          </p:nvSpPr>
          <p:spPr>
            <a:xfrm>
              <a:off x="-2164350" y="4191000"/>
              <a:ext cx="274076" cy="316230"/>
            </a:xfrm>
            <a:custGeom>
              <a:avLst/>
              <a:gdLst>
                <a:gd name="connsiteX0" fmla="*/ 0 w 274076"/>
                <a:gd name="connsiteY0" fmla="*/ 316230 h 316230"/>
                <a:gd name="connsiteX1" fmla="*/ 274076 w 274076"/>
                <a:gd name="connsiteY1" fmla="*/ 158115 h 316230"/>
                <a:gd name="connsiteX2" fmla="*/ 0 w 274076"/>
                <a:gd name="connsiteY2" fmla="*/ 0 h 316230"/>
              </a:gdLst>
              <a:ahLst/>
              <a:cxnLst>
                <a:cxn ang="0">
                  <a:pos x="connsiteX0" y="connsiteY0"/>
                </a:cxn>
                <a:cxn ang="0">
                  <a:pos x="connsiteX1" y="connsiteY1"/>
                </a:cxn>
                <a:cxn ang="0">
                  <a:pos x="connsiteX2" y="connsiteY2"/>
                </a:cxn>
              </a:cxnLst>
              <a:rect l="l" t="t" r="r" b="b"/>
              <a:pathLst>
                <a:path w="274076" h="316230">
                  <a:moveTo>
                    <a:pt x="0" y="316230"/>
                  </a:moveTo>
                  <a:lnTo>
                    <a:pt x="274076" y="158115"/>
                  </a:lnTo>
                  <a:lnTo>
                    <a:pt x="0" y="0"/>
                  </a:lnTo>
                  <a:close/>
                </a:path>
              </a:pathLst>
            </a:custGeom>
            <a:solidFill>
              <a:srgbClr val="573568"/>
            </a:solidFill>
            <a:ln w="951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AD49BDF9-243A-9244-E08D-D8BF9F814130}"/>
                </a:ext>
              </a:extLst>
            </p:cNvPr>
            <p:cNvSpPr/>
            <p:nvPr/>
          </p:nvSpPr>
          <p:spPr>
            <a:xfrm>
              <a:off x="-1890274" y="3558540"/>
              <a:ext cx="273124" cy="316229"/>
            </a:xfrm>
            <a:custGeom>
              <a:avLst/>
              <a:gdLst>
                <a:gd name="connsiteX0" fmla="*/ 273125 w 273124"/>
                <a:gd name="connsiteY0" fmla="*/ 0 h 316229"/>
                <a:gd name="connsiteX1" fmla="*/ 0 w 273124"/>
                <a:gd name="connsiteY1" fmla="*/ 158115 h 316229"/>
                <a:gd name="connsiteX2" fmla="*/ 273125 w 273124"/>
                <a:gd name="connsiteY2" fmla="*/ 316230 h 316229"/>
              </a:gdLst>
              <a:ahLst/>
              <a:cxnLst>
                <a:cxn ang="0">
                  <a:pos x="connsiteX0" y="connsiteY0"/>
                </a:cxn>
                <a:cxn ang="0">
                  <a:pos x="connsiteX1" y="connsiteY1"/>
                </a:cxn>
                <a:cxn ang="0">
                  <a:pos x="connsiteX2" y="connsiteY2"/>
                </a:cxn>
              </a:cxnLst>
              <a:rect l="l" t="t" r="r" b="b"/>
              <a:pathLst>
                <a:path w="273124" h="316229">
                  <a:moveTo>
                    <a:pt x="273125" y="0"/>
                  </a:moveTo>
                  <a:lnTo>
                    <a:pt x="0" y="158115"/>
                  </a:lnTo>
                  <a:lnTo>
                    <a:pt x="273125" y="316230"/>
                  </a:lnTo>
                  <a:close/>
                </a:path>
              </a:pathLst>
            </a:custGeom>
            <a:solidFill>
              <a:srgbClr val="451A54"/>
            </a:solidFill>
            <a:ln w="951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61D5FF3-ABBC-F61E-1F73-8E8AEFCAE801}"/>
                </a:ext>
              </a:extLst>
            </p:cNvPr>
            <p:cNvSpPr/>
            <p:nvPr/>
          </p:nvSpPr>
          <p:spPr>
            <a:xfrm>
              <a:off x="-2164350" y="3716655"/>
              <a:ext cx="274076" cy="316229"/>
            </a:xfrm>
            <a:custGeom>
              <a:avLst/>
              <a:gdLst>
                <a:gd name="connsiteX0" fmla="*/ 274076 w 274076"/>
                <a:gd name="connsiteY0" fmla="*/ 0 h 316229"/>
                <a:gd name="connsiteX1" fmla="*/ 0 w 274076"/>
                <a:gd name="connsiteY1" fmla="*/ 158115 h 316229"/>
                <a:gd name="connsiteX2" fmla="*/ 274076 w 274076"/>
                <a:gd name="connsiteY2" fmla="*/ 316230 h 316229"/>
              </a:gdLst>
              <a:ahLst/>
              <a:cxnLst>
                <a:cxn ang="0">
                  <a:pos x="connsiteX0" y="connsiteY0"/>
                </a:cxn>
                <a:cxn ang="0">
                  <a:pos x="connsiteX1" y="connsiteY1"/>
                </a:cxn>
                <a:cxn ang="0">
                  <a:pos x="connsiteX2" y="connsiteY2"/>
                </a:cxn>
              </a:cxnLst>
              <a:rect l="l" t="t" r="r" b="b"/>
              <a:pathLst>
                <a:path w="274076" h="316229">
                  <a:moveTo>
                    <a:pt x="274076" y="0"/>
                  </a:moveTo>
                  <a:lnTo>
                    <a:pt x="0" y="158115"/>
                  </a:lnTo>
                  <a:lnTo>
                    <a:pt x="274076" y="316230"/>
                  </a:lnTo>
                  <a:close/>
                </a:path>
              </a:pathLst>
            </a:custGeom>
            <a:solidFill>
              <a:srgbClr val="A63CBC"/>
            </a:solidFill>
            <a:ln w="951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2B743B9-7941-0674-B383-A7CA033DD199}"/>
                </a:ext>
              </a:extLst>
            </p:cNvPr>
            <p:cNvSpPr/>
            <p:nvPr/>
          </p:nvSpPr>
          <p:spPr>
            <a:xfrm>
              <a:off x="-1890274" y="3716655"/>
              <a:ext cx="273124" cy="316229"/>
            </a:xfrm>
            <a:custGeom>
              <a:avLst/>
              <a:gdLst>
                <a:gd name="connsiteX0" fmla="*/ 0 w 273124"/>
                <a:gd name="connsiteY0" fmla="*/ 316230 h 316229"/>
                <a:gd name="connsiteX1" fmla="*/ 273125 w 273124"/>
                <a:gd name="connsiteY1" fmla="*/ 158115 h 316229"/>
                <a:gd name="connsiteX2" fmla="*/ 0 w 273124"/>
                <a:gd name="connsiteY2" fmla="*/ 0 h 316229"/>
              </a:gdLst>
              <a:ahLst/>
              <a:cxnLst>
                <a:cxn ang="0">
                  <a:pos x="connsiteX0" y="connsiteY0"/>
                </a:cxn>
                <a:cxn ang="0">
                  <a:pos x="connsiteX1" y="connsiteY1"/>
                </a:cxn>
                <a:cxn ang="0">
                  <a:pos x="connsiteX2" y="connsiteY2"/>
                </a:cxn>
              </a:cxnLst>
              <a:rect l="l" t="t" r="r" b="b"/>
              <a:pathLst>
                <a:path w="273124" h="316229">
                  <a:moveTo>
                    <a:pt x="0" y="316230"/>
                  </a:moveTo>
                  <a:lnTo>
                    <a:pt x="273125" y="158115"/>
                  </a:lnTo>
                  <a:lnTo>
                    <a:pt x="0" y="0"/>
                  </a:lnTo>
                  <a:close/>
                </a:path>
              </a:pathLst>
            </a:custGeom>
            <a:solidFill>
              <a:srgbClr val="7E2A8C"/>
            </a:solidFill>
            <a:ln w="9512" cap="flat">
              <a:noFill/>
              <a:prstDash val="solid"/>
              <a:miter/>
            </a:ln>
          </p:spPr>
          <p:txBody>
            <a:bodyPr rtlCol="0" anchor="ctr"/>
            <a:lstStyle/>
            <a:p>
              <a:endParaRPr lang="en-US"/>
            </a:p>
          </p:txBody>
        </p:sp>
      </p:grpSp>
      <p:cxnSp>
        <p:nvCxnSpPr>
          <p:cNvPr id="29" name="Straight Connector 28">
            <a:extLst>
              <a:ext uri="{FF2B5EF4-FFF2-40B4-BE49-F238E27FC236}">
                <a16:creationId xmlns:a16="http://schemas.microsoft.com/office/drawing/2014/main" id="{D778D17C-F022-B54D-6285-366402182C36}"/>
              </a:ext>
            </a:extLst>
          </p:cNvPr>
          <p:cNvCxnSpPr>
            <a:cxnSpLocks/>
          </p:cNvCxnSpPr>
          <p:nvPr/>
        </p:nvCxnSpPr>
        <p:spPr>
          <a:xfrm>
            <a:off x="2874320" y="8463397"/>
            <a:ext cx="0" cy="1660424"/>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813FBAE7-6357-DA26-E811-886D5766DC6C}"/>
              </a:ext>
            </a:extLst>
          </p:cNvPr>
          <p:cNvSpPr/>
          <p:nvPr/>
        </p:nvSpPr>
        <p:spPr>
          <a:xfrm>
            <a:off x="6382" y="6646663"/>
            <a:ext cx="7549255" cy="2027457"/>
          </a:xfrm>
          <a:prstGeom prst="rect">
            <a:avLst/>
          </a:prstGeom>
          <a:solidFill>
            <a:srgbClr val="7D2A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78020E0-8002-2865-A987-A3F110D01486}"/>
              </a:ext>
            </a:extLst>
          </p:cNvPr>
          <p:cNvSpPr txBox="1"/>
          <p:nvPr/>
        </p:nvSpPr>
        <p:spPr>
          <a:xfrm>
            <a:off x="372543" y="7218273"/>
            <a:ext cx="2217346" cy="1171988"/>
          </a:xfrm>
          <a:prstGeom prst="rect">
            <a:avLst/>
          </a:prstGeom>
          <a:noFill/>
        </p:spPr>
        <p:txBody>
          <a:bodyPr wrap="square" rtlCol="0">
            <a:spAutoFit/>
          </a:bodyPr>
          <a:lstStyle/>
          <a:p>
            <a:pPr>
              <a:lnSpc>
                <a:spcPts val="1380"/>
              </a:lnSpc>
            </a:pPr>
            <a:r>
              <a:rPr lang="en-US" sz="1400" b="1" dirty="0">
                <a:solidFill>
                  <a:schemeClr val="bg1"/>
                </a:solidFill>
                <a:latin typeface="Calibri" panose="020F0502020204030204" pitchFamily="34" charset="0"/>
                <a:cs typeface="Calibri" panose="020F0502020204030204" pitchFamily="34" charset="0"/>
              </a:rPr>
              <a:t>The Learning Pathways </a:t>
            </a:r>
            <a:r>
              <a:rPr lang="en-US" sz="1400" dirty="0">
                <a:solidFill>
                  <a:schemeClr val="bg1"/>
                </a:solidFill>
                <a:latin typeface="Calibri" panose="020F0502020204030204" pitchFamily="34" charset="0"/>
                <a:cs typeface="Calibri" panose="020F0502020204030204" pitchFamily="34" charset="0"/>
              </a:rPr>
              <a:t>will assist educators to provide </a:t>
            </a:r>
            <a:r>
              <a:rPr lang="en-US" sz="1400" b="1" dirty="0">
                <a:solidFill>
                  <a:schemeClr val="bg1"/>
                </a:solidFill>
                <a:latin typeface="Calibri" panose="020F0502020204030204" pitchFamily="34" charset="0"/>
                <a:cs typeface="Calibri" panose="020F0502020204030204" pitchFamily="34" charset="0"/>
              </a:rPr>
              <a:t>girls and women of various ages experimentation learning </a:t>
            </a:r>
            <a:r>
              <a:rPr lang="en-US" sz="1400" dirty="0">
                <a:solidFill>
                  <a:schemeClr val="bg1"/>
                </a:solidFill>
                <a:latin typeface="Calibri" panose="020F0502020204030204" pitchFamily="34" charset="0"/>
                <a:cs typeface="Calibri" panose="020F0502020204030204" pitchFamily="34" charset="0"/>
              </a:rPr>
              <a:t>with:</a:t>
            </a:r>
          </a:p>
          <a:p>
            <a:pPr>
              <a:lnSpc>
                <a:spcPts val="1380"/>
              </a:lnSpc>
            </a:pPr>
            <a:endParaRPr lang="en-US" sz="1400" dirty="0">
              <a:solidFill>
                <a:schemeClr val="bg1"/>
              </a:solidFill>
              <a:latin typeface="Calibri" panose="020F0502020204030204" pitchFamily="34" charset="0"/>
              <a:cs typeface="Calibri" panose="020F0502020204030204" pitchFamily="34" charset="0"/>
            </a:endParaRPr>
          </a:p>
        </p:txBody>
      </p:sp>
      <p:cxnSp>
        <p:nvCxnSpPr>
          <p:cNvPr id="84" name="Straight Connector 83">
            <a:extLst>
              <a:ext uri="{FF2B5EF4-FFF2-40B4-BE49-F238E27FC236}">
                <a16:creationId xmlns:a16="http://schemas.microsoft.com/office/drawing/2014/main" id="{622CF354-7A45-5A9A-EB61-65653EFC4F6F}"/>
              </a:ext>
            </a:extLst>
          </p:cNvPr>
          <p:cNvCxnSpPr>
            <a:cxnSpLocks/>
          </p:cNvCxnSpPr>
          <p:nvPr/>
        </p:nvCxnSpPr>
        <p:spPr>
          <a:xfrm flipV="1">
            <a:off x="2912872" y="7016405"/>
            <a:ext cx="0" cy="1657715"/>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C8B38BF1-6C93-B272-83CD-5A2A175B6AD4}"/>
              </a:ext>
            </a:extLst>
          </p:cNvPr>
          <p:cNvSpPr/>
          <p:nvPr/>
        </p:nvSpPr>
        <p:spPr>
          <a:xfrm>
            <a:off x="2784127" y="7206721"/>
            <a:ext cx="568800" cy="313508"/>
          </a:xfrm>
          <a:prstGeom prst="rect">
            <a:avLst/>
          </a:prstGeom>
          <a:solidFill>
            <a:srgbClr val="EA0E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a:extLst>
              <a:ext uri="{FF2B5EF4-FFF2-40B4-BE49-F238E27FC236}">
                <a16:creationId xmlns:a16="http://schemas.microsoft.com/office/drawing/2014/main" id="{2AE056D5-446A-96AD-6DE6-95A1A5CCDC9A}"/>
              </a:ext>
            </a:extLst>
          </p:cNvPr>
          <p:cNvSpPr/>
          <p:nvPr/>
        </p:nvSpPr>
        <p:spPr>
          <a:xfrm>
            <a:off x="2784127" y="7872380"/>
            <a:ext cx="568800" cy="313508"/>
          </a:xfrm>
          <a:prstGeom prst="rect">
            <a:avLst/>
          </a:prstGeom>
          <a:solidFill>
            <a:srgbClr val="EA0E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extBox 89">
            <a:extLst>
              <a:ext uri="{FF2B5EF4-FFF2-40B4-BE49-F238E27FC236}">
                <a16:creationId xmlns:a16="http://schemas.microsoft.com/office/drawing/2014/main" id="{2E3F00D7-B2A3-D3C1-D053-262A1DA14B28}"/>
              </a:ext>
            </a:extLst>
          </p:cNvPr>
          <p:cNvSpPr txBox="1"/>
          <p:nvPr/>
        </p:nvSpPr>
        <p:spPr>
          <a:xfrm>
            <a:off x="2942517" y="7233216"/>
            <a:ext cx="4492301" cy="2041585"/>
          </a:xfrm>
          <a:prstGeom prst="rect">
            <a:avLst/>
          </a:prstGeom>
          <a:noFill/>
        </p:spPr>
        <p:txBody>
          <a:bodyPr wrap="square" rtlCol="0">
            <a:spAutoFit/>
          </a:bodyPr>
          <a:lstStyle/>
          <a:p>
            <a:pPr marL="490538" indent="-482600">
              <a:lnSpc>
                <a:spcPts val="1580"/>
              </a:lnSpc>
            </a:pPr>
            <a:r>
              <a:rPr lang="en-US" sz="1600" b="1" dirty="0">
                <a:solidFill>
                  <a:schemeClr val="bg1"/>
                </a:solidFill>
                <a:latin typeface="Calibri" panose="020F0502020204030204" pitchFamily="34" charset="0"/>
                <a:cs typeface="Calibri" panose="020F0502020204030204" pitchFamily="34" charset="0"/>
              </a:rPr>
              <a:t>01	</a:t>
            </a:r>
            <a:r>
              <a:rPr lang="en-IE" sz="1300" u="none" strike="noStrike" dirty="0">
                <a:solidFill>
                  <a:schemeClr val="bg1"/>
                </a:solidFill>
                <a:effectLst/>
                <a:latin typeface="Calibri" panose="020F0502020204030204" pitchFamily="34" charset="0"/>
                <a:ea typeface="Calibri" panose="020F0502020204030204" pitchFamily="34" charset="0"/>
              </a:rPr>
              <a:t>Design skills, including the basics of design thinking, user-centred design, sustainable and circular design.</a:t>
            </a:r>
          </a:p>
          <a:p>
            <a:pPr marL="490538" indent="-482600"/>
            <a:endParaRPr lang="en-IE" sz="1800" u="none" strike="noStrike" dirty="0">
              <a:solidFill>
                <a:schemeClr val="bg1"/>
              </a:solidFill>
              <a:effectLst/>
              <a:latin typeface="Calibri" panose="020F0502020204030204" pitchFamily="34" charset="0"/>
              <a:ea typeface="Calibri" panose="020F0502020204030204" pitchFamily="34" charset="0"/>
            </a:endParaRPr>
          </a:p>
          <a:p>
            <a:pPr marL="7938">
              <a:lnSpc>
                <a:spcPts val="1380"/>
              </a:lnSpc>
              <a:tabLst>
                <a:tab pos="482600" algn="l"/>
              </a:tabLst>
            </a:pPr>
            <a:r>
              <a:rPr lang="en-US" sz="1600" b="1" dirty="0">
                <a:solidFill>
                  <a:schemeClr val="bg1"/>
                </a:solidFill>
                <a:latin typeface="Calibri" panose="020F0502020204030204" pitchFamily="34" charset="0"/>
                <a:cs typeface="Calibri" panose="020F0502020204030204" pitchFamily="34" charset="0"/>
              </a:rPr>
              <a:t>02</a:t>
            </a:r>
            <a:r>
              <a:rPr lang="en-US" sz="1400" b="1" dirty="0">
                <a:solidFill>
                  <a:schemeClr val="bg1"/>
                </a:solidFill>
                <a:latin typeface="Calibri" panose="020F0502020204030204" pitchFamily="34" charset="0"/>
                <a:cs typeface="Calibri" panose="020F0502020204030204" pitchFamily="34" charset="0"/>
              </a:rPr>
              <a:t>	</a:t>
            </a:r>
            <a:r>
              <a:rPr lang="en-IE" sz="1300" u="none" strike="noStrike" dirty="0">
                <a:solidFill>
                  <a:schemeClr val="bg1"/>
                </a:solidFill>
                <a:effectLst/>
                <a:latin typeface="Calibri" panose="020F0502020204030204" pitchFamily="34" charset="0"/>
                <a:ea typeface="Calibri" panose="020F0502020204030204" pitchFamily="34" charset="0"/>
              </a:rPr>
              <a:t>Technical skills, including digital fabrication like laser</a:t>
            </a:r>
          </a:p>
          <a:p>
            <a:pPr marL="7938">
              <a:lnSpc>
                <a:spcPts val="1380"/>
              </a:lnSpc>
              <a:tabLst>
                <a:tab pos="482600" algn="l"/>
              </a:tabLst>
            </a:pPr>
            <a:r>
              <a:rPr lang="en-IE" sz="1300" u="none" strike="noStrike" dirty="0">
                <a:solidFill>
                  <a:schemeClr val="bg1"/>
                </a:solidFill>
                <a:effectLst/>
                <a:latin typeface="Calibri" panose="020F0502020204030204" pitchFamily="34" charset="0"/>
                <a:ea typeface="Calibri" panose="020F0502020204030204" pitchFamily="34" charset="0"/>
              </a:rPr>
              <a:t>	cutting, vectorizing for example and, creating and</a:t>
            </a:r>
          </a:p>
          <a:p>
            <a:pPr marL="7938">
              <a:lnSpc>
                <a:spcPts val="1380"/>
              </a:lnSpc>
              <a:tabLst>
                <a:tab pos="482600" algn="l"/>
              </a:tabLst>
            </a:pPr>
            <a:r>
              <a:rPr lang="en-IE" sz="1300" dirty="0">
                <a:solidFill>
                  <a:schemeClr val="bg1"/>
                </a:solidFill>
                <a:latin typeface="Calibri" panose="020F0502020204030204" pitchFamily="34" charset="0"/>
                <a:ea typeface="Calibri" panose="020F0502020204030204" pitchFamily="34" charset="0"/>
              </a:rPr>
              <a:t>	</a:t>
            </a:r>
            <a:r>
              <a:rPr lang="en-IE" sz="1300" u="none" strike="noStrike" dirty="0">
                <a:solidFill>
                  <a:schemeClr val="bg1"/>
                </a:solidFill>
                <a:effectLst/>
                <a:latin typeface="Calibri" panose="020F0502020204030204" pitchFamily="34" charset="0"/>
                <a:ea typeface="Calibri" panose="020F0502020204030204" pitchFamily="34" charset="0"/>
              </a:rPr>
              <a:t>prototyping physical objects.</a:t>
            </a:r>
          </a:p>
          <a:p>
            <a:pPr marL="490538" indent="-482600">
              <a:lnSpc>
                <a:spcPts val="1580"/>
              </a:lnSpc>
            </a:pPr>
            <a:endParaRPr lang="en-IE" sz="1600" u="none" strike="noStrike" dirty="0">
              <a:solidFill>
                <a:schemeClr val="bg1"/>
              </a:solidFill>
              <a:effectLst/>
              <a:latin typeface="Calibri" panose="020F0502020204030204" pitchFamily="34" charset="0"/>
              <a:ea typeface="Calibri" panose="020F0502020204030204" pitchFamily="34" charset="0"/>
            </a:endParaRPr>
          </a:p>
          <a:p>
            <a:pPr marL="490538" lvl="0" indent="-482600">
              <a:lnSpc>
                <a:spcPts val="1580"/>
              </a:lnSpc>
            </a:pPr>
            <a:endParaRPr lang="en-US" sz="1100" dirty="0">
              <a:solidFill>
                <a:schemeClr val="bg1"/>
              </a:solidFill>
              <a:latin typeface="Calibri" panose="020F0502020204030204" pitchFamily="34" charset="0"/>
              <a:cs typeface="Calibri" panose="020F0502020204030204" pitchFamily="34" charset="0"/>
            </a:endParaRPr>
          </a:p>
          <a:p>
            <a:pPr marL="490538" lvl="0" indent="-482600">
              <a:lnSpc>
                <a:spcPts val="1220"/>
              </a:lnSpc>
            </a:pPr>
            <a:endParaRPr lang="en-US" sz="1100" dirty="0">
              <a:solidFill>
                <a:schemeClr val="bg1"/>
              </a:solidFill>
              <a:latin typeface="Calibri" panose="020F0502020204030204" pitchFamily="34" charset="0"/>
              <a:cs typeface="Calibri" panose="020F0502020204030204" pitchFamily="34" charset="0"/>
            </a:endParaRPr>
          </a:p>
          <a:p>
            <a:pPr marL="490538" indent="-482600">
              <a:lnSpc>
                <a:spcPts val="1220"/>
              </a:lnSpc>
            </a:pPr>
            <a:endParaRPr lang="en-US" sz="1100" dirty="0">
              <a:solidFill>
                <a:schemeClr val="bg1"/>
              </a:solidFill>
              <a:latin typeface="Calibri" panose="020F0502020204030204" pitchFamily="34" charset="0"/>
              <a:cs typeface="Calibri" panose="020F0502020204030204" pitchFamily="34" charset="0"/>
            </a:endParaRPr>
          </a:p>
        </p:txBody>
      </p:sp>
      <p:cxnSp>
        <p:nvCxnSpPr>
          <p:cNvPr id="91" name="Straight Connector 90">
            <a:extLst>
              <a:ext uri="{FF2B5EF4-FFF2-40B4-BE49-F238E27FC236}">
                <a16:creationId xmlns:a16="http://schemas.microsoft.com/office/drawing/2014/main" id="{6847C3C7-1D03-697E-AB43-A2280885BC56}"/>
              </a:ext>
            </a:extLst>
          </p:cNvPr>
          <p:cNvCxnSpPr>
            <a:cxnSpLocks/>
          </p:cNvCxnSpPr>
          <p:nvPr/>
        </p:nvCxnSpPr>
        <p:spPr>
          <a:xfrm>
            <a:off x="2912872" y="7769137"/>
            <a:ext cx="4642765" cy="63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0E75ACA2-74B5-6E97-8B63-9E36D203A31C}"/>
              </a:ext>
            </a:extLst>
          </p:cNvPr>
          <p:cNvSpPr txBox="1"/>
          <p:nvPr/>
        </p:nvSpPr>
        <p:spPr>
          <a:xfrm>
            <a:off x="6382" y="6379113"/>
            <a:ext cx="3288793" cy="369332"/>
          </a:xfrm>
          <a:prstGeom prst="rect">
            <a:avLst/>
          </a:prstGeom>
          <a:solidFill>
            <a:srgbClr val="EA0E8B"/>
          </a:solidFill>
        </p:spPr>
        <p:txBody>
          <a:bodyPr wrap="square" rtlCol="0" anchor="ctr">
            <a:spAutoFit/>
          </a:bodyPr>
          <a:lstStyle/>
          <a:p>
            <a:pPr marL="355600"/>
            <a:r>
              <a:rPr lang="en-US" sz="1800" b="1" dirty="0">
                <a:solidFill>
                  <a:schemeClr val="bg1"/>
                </a:solidFill>
                <a:latin typeface="Calibri" panose="020F0502020204030204" pitchFamily="34" charset="0"/>
                <a:cs typeface="Calibri" panose="020F0502020204030204" pitchFamily="34" charset="0"/>
              </a:rPr>
              <a:t>Designing Learning Pathways </a:t>
            </a:r>
          </a:p>
        </p:txBody>
      </p:sp>
      <p:sp>
        <p:nvSpPr>
          <p:cNvPr id="93" name="TextBox 92">
            <a:extLst>
              <a:ext uri="{FF2B5EF4-FFF2-40B4-BE49-F238E27FC236}">
                <a16:creationId xmlns:a16="http://schemas.microsoft.com/office/drawing/2014/main" id="{31D496F5-6C12-DD4A-CCC2-0EE130FC3D6D}"/>
              </a:ext>
            </a:extLst>
          </p:cNvPr>
          <p:cNvSpPr txBox="1"/>
          <p:nvPr/>
        </p:nvSpPr>
        <p:spPr>
          <a:xfrm>
            <a:off x="394037" y="5379386"/>
            <a:ext cx="6771600" cy="402290"/>
          </a:xfrm>
          <a:prstGeom prst="rect">
            <a:avLst/>
          </a:prstGeom>
          <a:noFill/>
        </p:spPr>
        <p:txBody>
          <a:bodyPr wrap="square" numCol="1" spcCol="216000" rtlCol="0">
            <a:spAutoFit/>
          </a:bodyPr>
          <a:lstStyle/>
          <a:p>
            <a:pPr algn="just">
              <a:lnSpc>
                <a:spcPts val="1180"/>
              </a:lnSpc>
            </a:pPr>
            <a:endParaRPr lang="en-US" sz="1150" i="1" dirty="0">
              <a:solidFill>
                <a:srgbClr val="262626"/>
              </a:solidFill>
              <a:latin typeface="Calibri" panose="020F0502020204030204" pitchFamily="34" charset="0"/>
              <a:cs typeface="Calibri" panose="020F0502020204030204" pitchFamily="34" charset="0"/>
            </a:endParaRPr>
          </a:p>
          <a:p>
            <a:pPr algn="just">
              <a:lnSpc>
                <a:spcPts val="1180"/>
              </a:lnSpc>
            </a:pPr>
            <a:r>
              <a:rPr lang="en-US" sz="1150" i="1" dirty="0">
                <a:solidFill>
                  <a:srgbClr val="262626"/>
                </a:solidFill>
                <a:latin typeface="Calibri" panose="020F0502020204030204" pitchFamily="34" charset="0"/>
                <a:cs typeface="Calibri" panose="020F0502020204030204" pitchFamily="34" charset="0"/>
              </a:rPr>
              <a:t>If you want to know more about the </a:t>
            </a:r>
            <a:r>
              <a:rPr lang="en-US" sz="1150" i="1" dirty="0" err="1">
                <a:solidFill>
                  <a:srgbClr val="262626"/>
                </a:solidFill>
                <a:latin typeface="Calibri" panose="020F0502020204030204" pitchFamily="34" charset="0"/>
                <a:cs typeface="Calibri" panose="020F0502020204030204" pitchFamily="34" charset="0"/>
              </a:rPr>
              <a:t>Bèta</a:t>
            </a:r>
            <a:r>
              <a:rPr lang="en-US" sz="1150" i="1" dirty="0">
                <a:solidFill>
                  <a:srgbClr val="262626"/>
                </a:solidFill>
                <a:latin typeface="Calibri" panose="020F0502020204030204" pitchFamily="34" charset="0"/>
                <a:cs typeface="Calibri" panose="020F0502020204030204" pitchFamily="34" charset="0"/>
              </a:rPr>
              <a:t> &amp; Tech Mentality Model you can access the </a:t>
            </a:r>
            <a:r>
              <a:rPr lang="en-US" sz="1150" b="1" i="1" dirty="0">
                <a:solidFill>
                  <a:srgbClr val="262626"/>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methodology here</a:t>
            </a:r>
            <a:endParaRPr lang="en-US" sz="1150" b="1" i="1" dirty="0">
              <a:solidFill>
                <a:srgbClr val="262626"/>
              </a:solidFill>
              <a:latin typeface="Calibri" panose="020F0502020204030204" pitchFamily="34" charset="0"/>
              <a:cs typeface="Calibri" panose="020F0502020204030204" pitchFamily="34" charset="0"/>
            </a:endParaRPr>
          </a:p>
        </p:txBody>
      </p:sp>
      <p:sp>
        <p:nvSpPr>
          <p:cNvPr id="94" name="Slide Number Placeholder 2">
            <a:extLst>
              <a:ext uri="{FF2B5EF4-FFF2-40B4-BE49-F238E27FC236}">
                <a16:creationId xmlns:a16="http://schemas.microsoft.com/office/drawing/2014/main" id="{0D52357F-3DA2-6630-6E45-6D0658B79324}"/>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9</a:t>
            </a:fld>
            <a:endParaRPr lang="en-US"/>
          </a:p>
        </p:txBody>
      </p:sp>
    </p:spTree>
    <p:extLst>
      <p:ext uri="{BB962C8B-B14F-4D97-AF65-F5344CB8AC3E}">
        <p14:creationId xmlns:p14="http://schemas.microsoft.com/office/powerpoint/2010/main" val="498376242"/>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9AD2B3-D789-4FC7-A14D-89ADA76B73A8}">
  <ds:schemaRefs>
    <ds:schemaRef ds:uri="ef88797d-310b-4d46-ad9c-0c23fa0c8d45"/>
    <ds:schemaRef ds:uri="http://purl.org/dc/terms/"/>
    <ds:schemaRef ds:uri="http://schemas.microsoft.com/office/2006/documentManagement/types"/>
    <ds:schemaRef ds:uri="http://purl.org/dc/elements/1.1/"/>
    <ds:schemaRef ds:uri="http://purl.org/dc/dcmitype/"/>
    <ds:schemaRef ds:uri="http://www.w3.org/XML/1998/namespace"/>
    <ds:schemaRef ds:uri="876de33e-aaa5-4507-9b92-b84e676ded0d"/>
    <ds:schemaRef ds:uri="http://schemas.microsoft.com/office/2006/metadata/propertie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3.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Magazine layout</Template>
  <TotalTime>0</TotalTime>
  <Words>5799</Words>
  <Application>Microsoft Office PowerPoint</Application>
  <PresentationFormat>Custom</PresentationFormat>
  <Paragraphs>527</Paragraphs>
  <Slides>24</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Montserrat</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Orla Casey</cp:lastModifiedBy>
  <cp:revision>432</cp:revision>
  <dcterms:created xsi:type="dcterms:W3CDTF">2021-06-15T11:45:52Z</dcterms:created>
  <dcterms:modified xsi:type="dcterms:W3CDTF">2025-05-04T07:56:25Z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