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2" Type="http://schemas.openxmlformats.org/officeDocument/2006/relationships/custom-properties" Target="docProps/custom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0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</p:sldIdLst>
  <p:sldSz cy="5143500" cx="9144000"/>
  <p:notesSz cx="6858000" cy="9144000"/>
  <p:embeddedFontLst>
    <p:embeddedFont>
      <p:font typeface="Poppins"/>
      <p:regular r:id="rId28"/>
      <p:bold r:id="rId29"/>
      <p:italic r:id="rId30"/>
      <p:boldItalic r:id="rId3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1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1" Type="http://schemas.openxmlformats.org/officeDocument/2006/relationships/slide" Target="slides/slide16.xml"/><Relationship Id="rId3" Type="http://schemas.openxmlformats.org/officeDocument/2006/relationships/presProps" Target="presProps.xml"/><Relationship Id="rId34" Type="http://schemas.openxmlformats.org/officeDocument/2006/relationships/customXml" Target="../customXml/item3.xml"/><Relationship Id="rId25" Type="http://schemas.openxmlformats.org/officeDocument/2006/relationships/slide" Target="slides/slide20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33" Type="http://schemas.openxmlformats.org/officeDocument/2006/relationships/customXml" Target="../customXml/item2.xml"/><Relationship Id="rId20" Type="http://schemas.openxmlformats.org/officeDocument/2006/relationships/slide" Target="slides/slide15.xml"/><Relationship Id="rId2" Type="http://schemas.openxmlformats.org/officeDocument/2006/relationships/viewProps" Target="viewProps.xml"/><Relationship Id="rId29" Type="http://schemas.openxmlformats.org/officeDocument/2006/relationships/font" Target="fonts/Poppins-bold.fntdata"/><Relationship Id="rId16" Type="http://schemas.openxmlformats.org/officeDocument/2006/relationships/slide" Target="slides/slide11.xml"/><Relationship Id="rId24" Type="http://schemas.openxmlformats.org/officeDocument/2006/relationships/slide" Target="slides/slide19.xml"/><Relationship Id="rId1" Type="http://schemas.openxmlformats.org/officeDocument/2006/relationships/theme" Target="theme/theme2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32" Type="http://schemas.openxmlformats.org/officeDocument/2006/relationships/customXml" Target="../customXml/item1.xml"/><Relationship Id="rId23" Type="http://schemas.openxmlformats.org/officeDocument/2006/relationships/slide" Target="slides/slide18.xml"/><Relationship Id="rId28" Type="http://schemas.openxmlformats.org/officeDocument/2006/relationships/font" Target="fonts/Poppins-regular.fntdata"/><Relationship Id="rId5" Type="http://schemas.openxmlformats.org/officeDocument/2006/relationships/notesMaster" Target="notesMasters/notesMaster1.xml"/><Relationship Id="rId15" Type="http://schemas.openxmlformats.org/officeDocument/2006/relationships/slide" Target="slides/slide10.xml"/><Relationship Id="rId31" Type="http://schemas.openxmlformats.org/officeDocument/2006/relationships/font" Target="fonts/Poppins-boldItalic.fntdata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22" Type="http://schemas.openxmlformats.org/officeDocument/2006/relationships/slide" Target="slides/slide1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7" Type="http://schemas.openxmlformats.org/officeDocument/2006/relationships/slide" Target="slides/slide22.xml"/><Relationship Id="rId30" Type="http://schemas.openxmlformats.org/officeDocument/2006/relationships/font" Target="fonts/Poppins-italic.fntdata"/><Relationship Id="rId14" Type="http://schemas.openxmlformats.org/officeDocument/2006/relationships/slide" Target="slides/slide9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g307b177ff3c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9" name="Google Shape;59;g307b177ff3c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g307e4870093_0_3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3" name="Google Shape;153;g307e4870093_0_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g307b177ff3c_0_23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3" name="Google Shape;163;g307b177ff3c_0_2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g307b177ff3c_0_25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4" name="Google Shape;174;g307b177ff3c_0_2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g307b177ff3c_0_28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7" name="Google Shape;187;g307b177ff3c_0_28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 sz="1200">
                <a:solidFill>
                  <a:schemeClr val="dk1"/>
                </a:solidFill>
              </a:rPr>
              <a:t>Teacher Tips:</a:t>
            </a:r>
            <a:endParaRPr b="1" sz="1200"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-GB" sz="1200">
                <a:solidFill>
                  <a:schemeClr val="dk1"/>
                </a:solidFill>
              </a:rPr>
              <a:t>Provide a visual example of a completed circuit to help students understand the goal.</a:t>
            </a:r>
            <a:endParaRPr sz="1200"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-GB" sz="1200">
                <a:solidFill>
                  <a:schemeClr val="dk1"/>
                </a:solidFill>
              </a:rPr>
              <a:t>Encourage kids to ask questions if they’re unsure about the steps.</a:t>
            </a:r>
            <a:endParaRPr sz="1200"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-GB" sz="1200">
                <a:solidFill>
                  <a:schemeClr val="dk1"/>
                </a:solidFill>
              </a:rPr>
              <a:t>Celebrate every attempt, even if the circuit doesn’t work the first time—it’s all about learning.</a:t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g3209baf7e5e_0_5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9" name="Google Shape;199;g3209baf7e5e_0_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g3209baf7e5e_0_6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1" name="Google Shape;211;g3209baf7e5e_0_6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g3209baf7e5e_0_7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2" name="Google Shape;222;g3209baf7e5e_0_7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g3209baf7e5e_0_8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33" name="Google Shape;233;g3209baf7e5e_0_8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g3209baf7e5e_0_9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46" name="Google Shape;246;g3209baf7e5e_0_9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5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g3209baf7e5e_0_9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57" name="Google Shape;257;g3209baf7e5e_0_9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307b177ff3c_0_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9" name="Google Shape;69;g307b177ff3c_0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/>
              <a:t>Agenda</a:t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6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g3209baf7e5e_0_10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68" name="Google Shape;268;g3209baf7e5e_0_10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g3209baf7e5e_0_1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79" name="Google Shape;279;g3209baf7e5e_0_1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g3209baf7e5e_0_13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90" name="Google Shape;290;g3209baf7e5e_0_1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100"/>
              <a:buNone/>
            </a:pPr>
            <a:r>
              <a:rPr b="1" lang="en-GB" sz="1200">
                <a:solidFill>
                  <a:schemeClr val="dk1"/>
                </a:solidFill>
              </a:rPr>
              <a:t>Teacher Tips:</a:t>
            </a:r>
            <a:endParaRPr b="1" sz="1200"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-GB" sz="1200">
                <a:solidFill>
                  <a:schemeClr val="dk1"/>
                </a:solidFill>
              </a:rPr>
              <a:t>Provide a visual example of a completed circuit to help students understand the goal.</a:t>
            </a:r>
            <a:endParaRPr sz="1200"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-GB" sz="1200">
                <a:solidFill>
                  <a:schemeClr val="dk1"/>
                </a:solidFill>
              </a:rPr>
              <a:t>Encourage kids to ask questions if they’re unsure about the steps.</a:t>
            </a:r>
            <a:endParaRPr sz="1200"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-GB" sz="1200">
                <a:solidFill>
                  <a:schemeClr val="dk1"/>
                </a:solidFill>
              </a:rPr>
              <a:t>Celebrate every attempt, even if the circuit doesn’t work the first time—it’s all about learning.</a:t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307e4870093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0" name="Google Shape;80;g307e4870093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307b177ff3c_0_17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0" name="Google Shape;90;g307b177ff3c_0_17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/>
              <a:t>Ask what they know about the human body, organs and systems.</a:t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g3209baf7e5e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1" name="Google Shape;101;g3209baf7e5e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/>
              <a:t>Ask what they know about the human body, organs and systems.</a:t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g307e4870093_0_2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1" name="Google Shape;111;g307e4870093_0_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g307b177ff3c_0_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1" name="Google Shape;121;g307b177ff3c_0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g3209baf7e5e_0_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3" name="Google Shape;133;g3209baf7e5e_0_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g307b177ff3c_0_9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3" name="Google Shape;143;g307b177ff3c_0_9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e corpo 1">
  <p:cSld name="TITLE_AND_BODY_1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325875" y="861350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325875" y="1546150"/>
            <a:ext cx="8520600" cy="290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54" name="Google Shape;54;p13"/>
          <p:cNvSpPr/>
          <p:nvPr/>
        </p:nvSpPr>
        <p:spPr>
          <a:xfrm>
            <a:off x="-18975" y="-37950"/>
            <a:ext cx="9210300" cy="787200"/>
          </a:xfrm>
          <a:prstGeom prst="rect">
            <a:avLst/>
          </a:prstGeom>
          <a:solidFill>
            <a:srgbClr val="7D2A8D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" name="Google Shape;55;p13"/>
          <p:cNvSpPr txBox="1"/>
          <p:nvPr/>
        </p:nvSpPr>
        <p:spPr>
          <a:xfrm>
            <a:off x="313025" y="199200"/>
            <a:ext cx="3604500" cy="33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" name="Google Shape;56;p13"/>
          <p:cNvSpPr txBox="1"/>
          <p:nvPr>
            <p:ph idx="2" type="title"/>
          </p:nvPr>
        </p:nvSpPr>
        <p:spPr>
          <a:xfrm>
            <a:off x="378125" y="219750"/>
            <a:ext cx="8520600" cy="291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None/>
              <a:defRPr b="0" sz="8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None/>
              <a:defRPr b="0" sz="8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None/>
              <a:defRPr b="0" sz="8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None/>
              <a:defRPr b="0" sz="8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None/>
              <a:defRPr b="0" sz="8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None/>
              <a:defRPr b="0" sz="8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None/>
              <a:defRPr b="0" sz="8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None/>
              <a:defRPr b="0" sz="8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None/>
              <a:defRPr b="0" sz="800"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image" Target="../media/image3.png"/><Relationship Id="rId5" Type="http://schemas.openxmlformats.org/officeDocument/2006/relationships/image" Target="../media/image5.png"/><Relationship Id="rId6" Type="http://schemas.openxmlformats.org/officeDocument/2006/relationships/image" Target="../media/image8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9.png"/><Relationship Id="rId4" Type="http://schemas.openxmlformats.org/officeDocument/2006/relationships/image" Target="../media/image1.png"/><Relationship Id="rId5" Type="http://schemas.openxmlformats.org/officeDocument/2006/relationships/image" Target="../media/image8.png"/><Relationship Id="rId6" Type="http://schemas.openxmlformats.org/officeDocument/2006/relationships/image" Target="../media/image3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.png"/><Relationship Id="rId4" Type="http://schemas.openxmlformats.org/officeDocument/2006/relationships/image" Target="../media/image8.png"/><Relationship Id="rId5" Type="http://schemas.openxmlformats.org/officeDocument/2006/relationships/image" Target="../media/image3.png"/><Relationship Id="rId6" Type="http://schemas.openxmlformats.org/officeDocument/2006/relationships/image" Target="../media/image13.png"/><Relationship Id="rId7" Type="http://schemas.openxmlformats.org/officeDocument/2006/relationships/image" Target="../media/image14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.png"/><Relationship Id="rId4" Type="http://schemas.openxmlformats.org/officeDocument/2006/relationships/image" Target="../media/image8.png"/><Relationship Id="rId9" Type="http://schemas.openxmlformats.org/officeDocument/2006/relationships/image" Target="../media/image43.jpg"/><Relationship Id="rId5" Type="http://schemas.openxmlformats.org/officeDocument/2006/relationships/image" Target="../media/image3.png"/><Relationship Id="rId6" Type="http://schemas.openxmlformats.org/officeDocument/2006/relationships/image" Target="../media/image19.png"/><Relationship Id="rId7" Type="http://schemas.openxmlformats.org/officeDocument/2006/relationships/image" Target="../media/image16.png"/><Relationship Id="rId8" Type="http://schemas.openxmlformats.org/officeDocument/2006/relationships/image" Target="../media/image22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.png"/><Relationship Id="rId4" Type="http://schemas.openxmlformats.org/officeDocument/2006/relationships/image" Target="../media/image8.png"/><Relationship Id="rId5" Type="http://schemas.openxmlformats.org/officeDocument/2006/relationships/image" Target="../media/image3.png"/><Relationship Id="rId6" Type="http://schemas.openxmlformats.org/officeDocument/2006/relationships/image" Target="../media/image32.jpg"/><Relationship Id="rId7" Type="http://schemas.openxmlformats.org/officeDocument/2006/relationships/image" Target="../media/image35.jpg"/><Relationship Id="rId8" Type="http://schemas.openxmlformats.org/officeDocument/2006/relationships/image" Target="../media/image30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.png"/><Relationship Id="rId4" Type="http://schemas.openxmlformats.org/officeDocument/2006/relationships/image" Target="../media/image8.png"/><Relationship Id="rId5" Type="http://schemas.openxmlformats.org/officeDocument/2006/relationships/image" Target="../media/image3.png"/><Relationship Id="rId6" Type="http://schemas.openxmlformats.org/officeDocument/2006/relationships/image" Target="../media/image21.png"/><Relationship Id="rId7" Type="http://schemas.openxmlformats.org/officeDocument/2006/relationships/image" Target="../media/image17.png"/><Relationship Id="rId8" Type="http://schemas.openxmlformats.org/officeDocument/2006/relationships/image" Target="../media/image27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.png"/><Relationship Id="rId4" Type="http://schemas.openxmlformats.org/officeDocument/2006/relationships/image" Target="../media/image8.png"/><Relationship Id="rId5" Type="http://schemas.openxmlformats.org/officeDocument/2006/relationships/image" Target="../media/image3.png"/><Relationship Id="rId6" Type="http://schemas.openxmlformats.org/officeDocument/2006/relationships/image" Target="../media/image30.jpg"/><Relationship Id="rId7" Type="http://schemas.openxmlformats.org/officeDocument/2006/relationships/image" Target="../media/image23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.png"/><Relationship Id="rId4" Type="http://schemas.openxmlformats.org/officeDocument/2006/relationships/image" Target="../media/image8.png"/><Relationship Id="rId5" Type="http://schemas.openxmlformats.org/officeDocument/2006/relationships/image" Target="../media/image3.png"/><Relationship Id="rId6" Type="http://schemas.openxmlformats.org/officeDocument/2006/relationships/image" Target="../media/image23.png"/><Relationship Id="rId7" Type="http://schemas.openxmlformats.org/officeDocument/2006/relationships/image" Target="../media/image38.jp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.png"/><Relationship Id="rId4" Type="http://schemas.openxmlformats.org/officeDocument/2006/relationships/image" Target="../media/image8.png"/><Relationship Id="rId5" Type="http://schemas.openxmlformats.org/officeDocument/2006/relationships/image" Target="../media/image3.png"/><Relationship Id="rId6" Type="http://schemas.openxmlformats.org/officeDocument/2006/relationships/image" Target="../media/image18.png"/><Relationship Id="rId7" Type="http://schemas.openxmlformats.org/officeDocument/2006/relationships/image" Target="../media/image39.jpg"/><Relationship Id="rId8" Type="http://schemas.openxmlformats.org/officeDocument/2006/relationships/image" Target="../media/image37.jp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.png"/><Relationship Id="rId4" Type="http://schemas.openxmlformats.org/officeDocument/2006/relationships/image" Target="../media/image8.png"/><Relationship Id="rId5" Type="http://schemas.openxmlformats.org/officeDocument/2006/relationships/image" Target="../media/image3.png"/><Relationship Id="rId6" Type="http://schemas.openxmlformats.org/officeDocument/2006/relationships/image" Target="../media/image41.jpg"/><Relationship Id="rId7" Type="http://schemas.openxmlformats.org/officeDocument/2006/relationships/image" Target="../media/image25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.png"/><Relationship Id="rId4" Type="http://schemas.openxmlformats.org/officeDocument/2006/relationships/image" Target="../media/image8.png"/><Relationship Id="rId5" Type="http://schemas.openxmlformats.org/officeDocument/2006/relationships/image" Target="../media/image3.png"/><Relationship Id="rId6" Type="http://schemas.openxmlformats.org/officeDocument/2006/relationships/image" Target="../media/image24.png"/><Relationship Id="rId7" Type="http://schemas.openxmlformats.org/officeDocument/2006/relationships/image" Target="../media/image33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6.png"/><Relationship Id="rId4" Type="http://schemas.openxmlformats.org/officeDocument/2006/relationships/image" Target="../media/image1.png"/><Relationship Id="rId5" Type="http://schemas.openxmlformats.org/officeDocument/2006/relationships/image" Target="../media/image8.png"/><Relationship Id="rId6" Type="http://schemas.openxmlformats.org/officeDocument/2006/relationships/image" Target="../media/image3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.png"/><Relationship Id="rId4" Type="http://schemas.openxmlformats.org/officeDocument/2006/relationships/image" Target="../media/image8.png"/><Relationship Id="rId5" Type="http://schemas.openxmlformats.org/officeDocument/2006/relationships/image" Target="../media/image3.png"/><Relationship Id="rId6" Type="http://schemas.openxmlformats.org/officeDocument/2006/relationships/image" Target="../media/image32.jpg"/><Relationship Id="rId7" Type="http://schemas.openxmlformats.org/officeDocument/2006/relationships/image" Target="../media/image40.jp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.png"/><Relationship Id="rId4" Type="http://schemas.openxmlformats.org/officeDocument/2006/relationships/image" Target="../media/image8.png"/><Relationship Id="rId5" Type="http://schemas.openxmlformats.org/officeDocument/2006/relationships/image" Target="../media/image3.png"/><Relationship Id="rId6" Type="http://schemas.openxmlformats.org/officeDocument/2006/relationships/image" Target="../media/image35.jpg"/><Relationship Id="rId7" Type="http://schemas.openxmlformats.org/officeDocument/2006/relationships/image" Target="../media/image44.jp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1.png"/><Relationship Id="rId4" Type="http://schemas.openxmlformats.org/officeDocument/2006/relationships/image" Target="../media/image8.png"/><Relationship Id="rId5" Type="http://schemas.openxmlformats.org/officeDocument/2006/relationships/image" Target="../media/image3.png"/><Relationship Id="rId6" Type="http://schemas.openxmlformats.org/officeDocument/2006/relationships/image" Target="../media/image28.png"/><Relationship Id="rId7" Type="http://schemas.openxmlformats.org/officeDocument/2006/relationships/image" Target="../media/image29.png"/><Relationship Id="rId8" Type="http://schemas.openxmlformats.org/officeDocument/2006/relationships/image" Target="../media/image3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png"/><Relationship Id="rId4" Type="http://schemas.openxmlformats.org/officeDocument/2006/relationships/image" Target="../media/image1.png"/><Relationship Id="rId5" Type="http://schemas.openxmlformats.org/officeDocument/2006/relationships/image" Target="../media/image8.png"/><Relationship Id="rId6" Type="http://schemas.openxmlformats.org/officeDocument/2006/relationships/image" Target="../media/image3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png"/><Relationship Id="rId4" Type="http://schemas.openxmlformats.org/officeDocument/2006/relationships/image" Target="../media/image8.png"/><Relationship Id="rId5" Type="http://schemas.openxmlformats.org/officeDocument/2006/relationships/image" Target="../media/image3.png"/><Relationship Id="rId6" Type="http://schemas.openxmlformats.org/officeDocument/2006/relationships/image" Target="../media/image7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png"/><Relationship Id="rId4" Type="http://schemas.openxmlformats.org/officeDocument/2006/relationships/image" Target="../media/image8.png"/><Relationship Id="rId5" Type="http://schemas.openxmlformats.org/officeDocument/2006/relationships/image" Target="../media/image3.png"/><Relationship Id="rId6" Type="http://schemas.openxmlformats.org/officeDocument/2006/relationships/image" Target="../media/image4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0.png"/><Relationship Id="rId4" Type="http://schemas.openxmlformats.org/officeDocument/2006/relationships/image" Target="../media/image1.png"/><Relationship Id="rId5" Type="http://schemas.openxmlformats.org/officeDocument/2006/relationships/image" Target="../media/image8.png"/><Relationship Id="rId6" Type="http://schemas.openxmlformats.org/officeDocument/2006/relationships/image" Target="../media/image3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png"/><Relationship Id="rId4" Type="http://schemas.openxmlformats.org/officeDocument/2006/relationships/image" Target="../media/image8.png"/><Relationship Id="rId5" Type="http://schemas.openxmlformats.org/officeDocument/2006/relationships/image" Target="../media/image3.png"/><Relationship Id="rId6" Type="http://schemas.openxmlformats.org/officeDocument/2006/relationships/image" Target="../media/image12.png"/><Relationship Id="rId7" Type="http://schemas.openxmlformats.org/officeDocument/2006/relationships/image" Target="../media/image15.png"/><Relationship Id="rId8" Type="http://schemas.openxmlformats.org/officeDocument/2006/relationships/image" Target="../media/image26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png"/><Relationship Id="rId4" Type="http://schemas.openxmlformats.org/officeDocument/2006/relationships/image" Target="../media/image8.png"/><Relationship Id="rId5" Type="http://schemas.openxmlformats.org/officeDocument/2006/relationships/image" Target="../media/image3.png"/><Relationship Id="rId6" Type="http://schemas.openxmlformats.org/officeDocument/2006/relationships/image" Target="../media/image20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.png"/><Relationship Id="rId4" Type="http://schemas.openxmlformats.org/officeDocument/2006/relationships/image" Target="../media/image8.png"/><Relationship Id="rId5" Type="http://schemas.openxmlformats.org/officeDocument/2006/relationships/image" Target="../media/image3.png"/><Relationship Id="rId6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Google Shape;61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033000" y="4453950"/>
            <a:ext cx="2019300" cy="581025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Google Shape;62;p14"/>
          <p:cNvSpPr/>
          <p:nvPr/>
        </p:nvSpPr>
        <p:spPr>
          <a:xfrm>
            <a:off x="0" y="2648100"/>
            <a:ext cx="6186000" cy="1352400"/>
          </a:xfrm>
          <a:prstGeom prst="rect">
            <a:avLst/>
          </a:prstGeom>
          <a:solidFill>
            <a:srgbClr val="7D2A8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3" name="Google Shape;63;p1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47550" y="571500"/>
            <a:ext cx="3343400" cy="1754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087955" y="1396775"/>
            <a:ext cx="2964349" cy="2683926"/>
          </a:xfrm>
          <a:prstGeom prst="rect">
            <a:avLst/>
          </a:prstGeom>
          <a:noFill/>
          <a:ln>
            <a:noFill/>
          </a:ln>
        </p:spPr>
      </p:pic>
      <p:sp>
        <p:nvSpPr>
          <p:cNvPr id="65" name="Google Shape;65;p14"/>
          <p:cNvSpPr txBox="1"/>
          <p:nvPr>
            <p:ph type="ctrTitle"/>
          </p:nvPr>
        </p:nvSpPr>
        <p:spPr>
          <a:xfrm>
            <a:off x="272425" y="2946450"/>
            <a:ext cx="5078400" cy="755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3680">
                <a:solidFill>
                  <a:schemeClr val="lt1"/>
                </a:solidFill>
              </a:rPr>
              <a:t>Taking care of myself</a:t>
            </a:r>
            <a:endParaRPr sz="3680">
              <a:solidFill>
                <a:schemeClr val="lt1"/>
              </a:solidFill>
            </a:endParaRPr>
          </a:p>
        </p:txBody>
      </p:sp>
      <p:pic>
        <p:nvPicPr>
          <p:cNvPr id="66" name="Google Shape;66;p1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879236" y="4279275"/>
            <a:ext cx="921539" cy="755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" name="Google Shape;155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04047" y="0"/>
            <a:ext cx="7238729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156" name="Google Shape;156;p23"/>
          <p:cNvSpPr/>
          <p:nvPr/>
        </p:nvSpPr>
        <p:spPr>
          <a:xfrm>
            <a:off x="0" y="1577625"/>
            <a:ext cx="9144000" cy="1287300"/>
          </a:xfrm>
          <a:prstGeom prst="rect">
            <a:avLst/>
          </a:prstGeom>
          <a:solidFill>
            <a:srgbClr val="7D2A8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7" name="Google Shape;157;p23"/>
          <p:cNvSpPr txBox="1"/>
          <p:nvPr>
            <p:ph idx="1" type="body"/>
          </p:nvPr>
        </p:nvSpPr>
        <p:spPr>
          <a:xfrm>
            <a:off x="1333800" y="1577625"/>
            <a:ext cx="6476400" cy="1287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 lnSpcReduction="20000"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b="1" lang="en-GB" sz="31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Activity 3</a:t>
            </a:r>
            <a:endParaRPr b="1" sz="31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SzPts val="1200"/>
              <a:buNone/>
            </a:pPr>
            <a:r>
              <a:rPr b="1" lang="en-GB" sz="31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“Our body is a circuit”</a:t>
            </a:r>
            <a:endParaRPr b="1" sz="31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58" name="Google Shape;158;p2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762150" y="4663750"/>
            <a:ext cx="1290150" cy="371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9" name="Google Shape;159;p2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6551" y="4608700"/>
            <a:ext cx="519830" cy="426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0" name="Google Shape;160;p23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6949997" y="4608700"/>
            <a:ext cx="812153" cy="426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24"/>
          <p:cNvSpPr txBox="1"/>
          <p:nvPr>
            <p:ph type="title"/>
          </p:nvPr>
        </p:nvSpPr>
        <p:spPr>
          <a:xfrm>
            <a:off x="242075" y="38400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-GB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How to make a circuit?</a:t>
            </a:r>
            <a:endParaRPr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66" name="Google Shape;166;p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762150" y="4663750"/>
            <a:ext cx="1290150" cy="371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7" name="Google Shape;167;p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551" y="4608700"/>
            <a:ext cx="519830" cy="426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8" name="Google Shape;168;p2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949997" y="4608700"/>
            <a:ext cx="812153" cy="426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9" name="Google Shape;169;p24"/>
          <p:cNvPicPr preferRelativeResize="0"/>
          <p:nvPr/>
        </p:nvPicPr>
        <p:blipFill rotWithShape="1">
          <a:blip r:embed="rId6">
            <a:alphaModFix/>
          </a:blip>
          <a:srcRect b="15366" l="20552" r="43213" t="39608"/>
          <a:stretch/>
        </p:blipFill>
        <p:spPr>
          <a:xfrm>
            <a:off x="106550" y="886825"/>
            <a:ext cx="3935626" cy="3446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0" name="Google Shape;170;p24"/>
          <p:cNvPicPr preferRelativeResize="0"/>
          <p:nvPr/>
        </p:nvPicPr>
        <p:blipFill rotWithShape="1">
          <a:blip r:embed="rId7">
            <a:alphaModFix/>
          </a:blip>
          <a:srcRect b="18318" l="1519" r="42813" t="29625"/>
          <a:stretch/>
        </p:blipFill>
        <p:spPr>
          <a:xfrm>
            <a:off x="4410350" y="1390150"/>
            <a:ext cx="4012726" cy="2204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1" name="Google Shape;171;p24"/>
          <p:cNvSpPr txBox="1"/>
          <p:nvPr/>
        </p:nvSpPr>
        <p:spPr>
          <a:xfrm>
            <a:off x="3865500" y="3655622"/>
            <a:ext cx="2540100" cy="512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800">
                <a:latin typeface="Poppins"/>
                <a:ea typeface="Poppins"/>
                <a:cs typeface="Poppins"/>
                <a:sym typeface="Poppins"/>
              </a:rPr>
              <a:t>Long leg</a:t>
            </a:r>
            <a:endParaRPr b="0" i="0" sz="1800" u="none" cap="none" strike="noStrike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25"/>
          <p:cNvSpPr txBox="1"/>
          <p:nvPr>
            <p:ph type="title"/>
          </p:nvPr>
        </p:nvSpPr>
        <p:spPr>
          <a:xfrm>
            <a:off x="242075" y="38400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-GB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Materials</a:t>
            </a:r>
            <a:endParaRPr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7" name="Google Shape;177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762150" y="4663750"/>
            <a:ext cx="1290150" cy="371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8" name="Google Shape;178;p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551" y="4608700"/>
            <a:ext cx="519830" cy="426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9" name="Google Shape;179;p2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949997" y="4608700"/>
            <a:ext cx="812153" cy="426275"/>
          </a:xfrm>
          <a:prstGeom prst="rect">
            <a:avLst/>
          </a:prstGeom>
          <a:noFill/>
          <a:ln>
            <a:noFill/>
          </a:ln>
        </p:spPr>
      </p:pic>
      <p:sp>
        <p:nvSpPr>
          <p:cNvPr id="180" name="Google Shape;180;p25"/>
          <p:cNvSpPr txBox="1"/>
          <p:nvPr/>
        </p:nvSpPr>
        <p:spPr>
          <a:xfrm>
            <a:off x="412900" y="1401875"/>
            <a:ext cx="3595200" cy="28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"/>
              <a:buAutoNum type="arabicPeriod"/>
            </a:pPr>
            <a:r>
              <a:rPr lang="en-GB" sz="1800">
                <a:latin typeface="Poppins"/>
                <a:ea typeface="Poppins"/>
                <a:cs typeface="Poppins"/>
                <a:sym typeface="Poppins"/>
              </a:rPr>
              <a:t>Precut body and organs</a:t>
            </a:r>
            <a:endParaRPr sz="1800">
              <a:latin typeface="Poppins"/>
              <a:ea typeface="Poppins"/>
              <a:cs typeface="Poppins"/>
              <a:sym typeface="Poppins"/>
            </a:endParaRPr>
          </a:p>
          <a:p>
            <a:pPr indent="-3429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"/>
              <a:buAutoNum type="arabicPeriod"/>
            </a:pPr>
            <a:r>
              <a:rPr lang="en-GB" sz="1800">
                <a:latin typeface="Poppins"/>
                <a:ea typeface="Poppins"/>
                <a:cs typeface="Poppins"/>
                <a:sym typeface="Poppins"/>
              </a:rPr>
              <a:t>Coin cell battery</a:t>
            </a:r>
            <a:endParaRPr sz="1800">
              <a:latin typeface="Poppins"/>
              <a:ea typeface="Poppins"/>
              <a:cs typeface="Poppins"/>
              <a:sym typeface="Poppins"/>
            </a:endParaRPr>
          </a:p>
          <a:p>
            <a:pPr indent="-3429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"/>
              <a:buAutoNum type="arabicPeriod"/>
            </a:pPr>
            <a:r>
              <a:rPr lang="en-GB" sz="1800">
                <a:latin typeface="Poppins"/>
                <a:ea typeface="Poppins"/>
                <a:cs typeface="Poppins"/>
                <a:sym typeface="Poppins"/>
              </a:rPr>
              <a:t>LED </a:t>
            </a:r>
            <a:endParaRPr sz="1800">
              <a:latin typeface="Poppins"/>
              <a:ea typeface="Poppins"/>
              <a:cs typeface="Poppins"/>
              <a:sym typeface="Poppins"/>
            </a:endParaRPr>
          </a:p>
          <a:p>
            <a:pPr indent="-3429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"/>
              <a:buAutoNum type="arabicPeriod"/>
            </a:pPr>
            <a:r>
              <a:rPr lang="en-GB" sz="1800">
                <a:latin typeface="Poppins"/>
                <a:ea typeface="Poppins"/>
                <a:cs typeface="Poppins"/>
                <a:sym typeface="Poppins"/>
              </a:rPr>
              <a:t>Conductive tape</a:t>
            </a:r>
            <a:endParaRPr sz="1800">
              <a:latin typeface="Poppins"/>
              <a:ea typeface="Poppins"/>
              <a:cs typeface="Poppins"/>
              <a:sym typeface="Poppins"/>
            </a:endParaRPr>
          </a:p>
          <a:p>
            <a:pPr indent="-3429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"/>
              <a:buAutoNum type="arabicPeriod"/>
            </a:pPr>
            <a:r>
              <a:rPr lang="en-GB" sz="1800">
                <a:latin typeface="Poppins"/>
                <a:ea typeface="Poppins"/>
                <a:cs typeface="Poppins"/>
                <a:sym typeface="Poppins"/>
              </a:rPr>
              <a:t>Pencil</a:t>
            </a:r>
            <a:endParaRPr sz="1800">
              <a:latin typeface="Poppins"/>
              <a:ea typeface="Poppins"/>
              <a:cs typeface="Poppins"/>
              <a:sym typeface="Poppins"/>
            </a:endParaRPr>
          </a:p>
          <a:p>
            <a:pPr indent="-3429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"/>
              <a:buAutoNum type="arabicPeriod"/>
            </a:pPr>
            <a:r>
              <a:rPr lang="en-GB" sz="1800">
                <a:latin typeface="Poppins"/>
                <a:ea typeface="Poppins"/>
                <a:cs typeface="Poppins"/>
                <a:sym typeface="Poppins"/>
              </a:rPr>
              <a:t>Paper sheet</a:t>
            </a:r>
            <a:endParaRPr sz="1800"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181" name="Google Shape;181;p2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954775" y="1032450"/>
            <a:ext cx="1536450" cy="1536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2" name="Google Shape;182;p2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876952" y="2667363"/>
            <a:ext cx="2563725" cy="1443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83" name="Google Shape;183;p25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5799225" y="2767588"/>
            <a:ext cx="2794082" cy="1557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4" name="Google Shape;184;p25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5854275" y="874500"/>
            <a:ext cx="2259215" cy="16944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26"/>
          <p:cNvSpPr/>
          <p:nvPr/>
        </p:nvSpPr>
        <p:spPr>
          <a:xfrm>
            <a:off x="0" y="0"/>
            <a:ext cx="2152200" cy="4569000"/>
          </a:xfrm>
          <a:prstGeom prst="rect">
            <a:avLst/>
          </a:prstGeom>
          <a:solidFill>
            <a:srgbClr val="7D2A8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0" name="Google Shape;190;p26"/>
          <p:cNvSpPr txBox="1"/>
          <p:nvPr>
            <p:ph idx="1" type="body"/>
          </p:nvPr>
        </p:nvSpPr>
        <p:spPr>
          <a:xfrm>
            <a:off x="55050" y="586850"/>
            <a:ext cx="2060400" cy="317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SzPts val="1200"/>
              <a:buNone/>
            </a:pPr>
            <a:r>
              <a:rPr b="1" lang="en-GB" sz="31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Connecting the body</a:t>
            </a:r>
            <a:endParaRPr b="1" sz="31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1" name="Google Shape;191;p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762150" y="4663750"/>
            <a:ext cx="1290150" cy="371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2" name="Google Shape;192;p2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551" y="4608700"/>
            <a:ext cx="519830" cy="426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3" name="Google Shape;193;p2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949997" y="4608700"/>
            <a:ext cx="812153" cy="426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4" name="Google Shape;194;p2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444125" y="0"/>
            <a:ext cx="1704376" cy="2272507"/>
          </a:xfrm>
          <a:prstGeom prst="rect">
            <a:avLst/>
          </a:prstGeom>
          <a:noFill/>
          <a:ln>
            <a:noFill/>
          </a:ln>
        </p:spPr>
      </p:pic>
      <p:pic>
        <p:nvPicPr>
          <p:cNvPr id="195" name="Google Shape;195;p2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444125" y="2296500"/>
            <a:ext cx="1704369" cy="2272502"/>
          </a:xfrm>
          <a:prstGeom prst="rect">
            <a:avLst/>
          </a:prstGeom>
          <a:noFill/>
          <a:ln>
            <a:noFill/>
          </a:ln>
        </p:spPr>
      </p:pic>
      <p:pic>
        <p:nvPicPr>
          <p:cNvPr id="196" name="Google Shape;196;p26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907975" y="0"/>
            <a:ext cx="3426751" cy="45690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27"/>
          <p:cNvSpPr txBox="1"/>
          <p:nvPr>
            <p:ph type="title"/>
          </p:nvPr>
        </p:nvSpPr>
        <p:spPr>
          <a:xfrm>
            <a:off x="242075" y="38400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-GB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Making the body circuit</a:t>
            </a:r>
            <a:endParaRPr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2" name="Google Shape;202;p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762150" y="4663750"/>
            <a:ext cx="1290150" cy="371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3" name="Google Shape;203;p2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551" y="4608700"/>
            <a:ext cx="519830" cy="426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4" name="Google Shape;204;p2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949997" y="4608700"/>
            <a:ext cx="812153" cy="426275"/>
          </a:xfrm>
          <a:prstGeom prst="rect">
            <a:avLst/>
          </a:prstGeom>
          <a:noFill/>
          <a:ln>
            <a:noFill/>
          </a:ln>
        </p:spPr>
      </p:pic>
      <p:sp>
        <p:nvSpPr>
          <p:cNvPr id="205" name="Google Shape;205;p27"/>
          <p:cNvSpPr txBox="1"/>
          <p:nvPr/>
        </p:nvSpPr>
        <p:spPr>
          <a:xfrm>
            <a:off x="373575" y="1026100"/>
            <a:ext cx="2481300" cy="3055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b="1" lang="en-GB" sz="1600">
                <a:solidFill>
                  <a:schemeClr val="dk1"/>
                </a:solidFill>
              </a:rPr>
              <a:t>Transfer Your Body Silhouette:</a:t>
            </a:r>
            <a:br>
              <a:rPr b="1" lang="en-GB" sz="1600">
                <a:solidFill>
                  <a:schemeClr val="dk1"/>
                </a:solidFill>
              </a:rPr>
            </a:br>
            <a:r>
              <a:rPr lang="en-GB" sz="1600">
                <a:solidFill>
                  <a:schemeClr val="dk1"/>
                </a:solidFill>
              </a:rPr>
              <a:t>Draw</a:t>
            </a:r>
            <a:r>
              <a:rPr lang="en-GB" sz="1600">
                <a:solidFill>
                  <a:schemeClr val="dk1"/>
                </a:solidFill>
              </a:rPr>
              <a:t> and cut your body stencil or pre-cut stencil to trace your body silhouette onto the MDF board.</a:t>
            </a:r>
            <a:endParaRPr b="1" sz="1600">
              <a:solidFill>
                <a:schemeClr val="dk1"/>
              </a:solidFill>
            </a:endParaRPr>
          </a:p>
        </p:txBody>
      </p:sp>
      <p:pic>
        <p:nvPicPr>
          <p:cNvPr id="206" name="Google Shape;206;p2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007275" y="2933526"/>
            <a:ext cx="1620050" cy="2050194"/>
          </a:xfrm>
          <a:prstGeom prst="rect">
            <a:avLst/>
          </a:prstGeom>
          <a:noFill/>
          <a:ln>
            <a:noFill/>
          </a:ln>
        </p:spPr>
      </p:pic>
      <p:pic>
        <p:nvPicPr>
          <p:cNvPr id="207" name="Google Shape;207;p27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007275" y="873600"/>
            <a:ext cx="1620050" cy="1957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8" name="Google Shape;208;p27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779725" y="873600"/>
            <a:ext cx="3060266" cy="36927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28"/>
          <p:cNvSpPr txBox="1"/>
          <p:nvPr>
            <p:ph type="title"/>
          </p:nvPr>
        </p:nvSpPr>
        <p:spPr>
          <a:xfrm>
            <a:off x="242075" y="38400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-GB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Making the body circuit</a:t>
            </a:r>
            <a:endParaRPr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4" name="Google Shape;214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762150" y="4663750"/>
            <a:ext cx="1290150" cy="371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5" name="Google Shape;215;p2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551" y="4608700"/>
            <a:ext cx="519830" cy="426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6" name="Google Shape;216;p2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949997" y="4608700"/>
            <a:ext cx="812153" cy="426275"/>
          </a:xfrm>
          <a:prstGeom prst="rect">
            <a:avLst/>
          </a:prstGeom>
          <a:noFill/>
          <a:ln>
            <a:noFill/>
          </a:ln>
        </p:spPr>
      </p:pic>
      <p:sp>
        <p:nvSpPr>
          <p:cNvPr id="217" name="Google Shape;217;p28"/>
          <p:cNvSpPr txBox="1"/>
          <p:nvPr/>
        </p:nvSpPr>
        <p:spPr>
          <a:xfrm>
            <a:off x="334275" y="1018350"/>
            <a:ext cx="2363400" cy="3448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-GB" sz="1600">
                <a:solidFill>
                  <a:schemeClr val="dk1"/>
                </a:solidFill>
              </a:rPr>
              <a:t>Position the Organs:</a:t>
            </a:r>
            <a:br>
              <a:rPr b="1" lang="en-GB" sz="1600">
                <a:solidFill>
                  <a:schemeClr val="dk1"/>
                </a:solidFill>
              </a:rPr>
            </a:br>
            <a:r>
              <a:rPr lang="en-GB" sz="1600">
                <a:solidFill>
                  <a:schemeClr val="dk1"/>
                </a:solidFill>
              </a:rPr>
              <a:t>Place the organ tokens on top of the silhouette to mark where each organ will go. </a:t>
            </a:r>
            <a:endParaRPr sz="16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n-GB" sz="1600">
                <a:solidFill>
                  <a:schemeClr val="dk1"/>
                </a:solidFill>
              </a:rPr>
              <a:t>Draw a small circle at each organ's location to show its position, and a circle for the battery at the top right side of the board.</a:t>
            </a:r>
            <a:endParaRPr b="1" sz="1600">
              <a:solidFill>
                <a:schemeClr val="dk1"/>
              </a:solidFill>
            </a:endParaRPr>
          </a:p>
        </p:txBody>
      </p:sp>
      <p:pic>
        <p:nvPicPr>
          <p:cNvPr id="218" name="Google Shape;218;p28"/>
          <p:cNvPicPr preferRelativeResize="0"/>
          <p:nvPr/>
        </p:nvPicPr>
        <p:blipFill rotWithShape="1">
          <a:blip r:embed="rId6">
            <a:alphaModFix/>
          </a:blip>
          <a:srcRect b="6253" l="9830" r="10054" t="16917"/>
          <a:stretch/>
        </p:blipFill>
        <p:spPr>
          <a:xfrm>
            <a:off x="3161600" y="905375"/>
            <a:ext cx="2988576" cy="3821302"/>
          </a:xfrm>
          <a:prstGeom prst="rect">
            <a:avLst/>
          </a:prstGeom>
          <a:noFill/>
          <a:ln>
            <a:noFill/>
          </a:ln>
        </p:spPr>
      </p:pic>
      <p:pic>
        <p:nvPicPr>
          <p:cNvPr id="219" name="Google Shape;219;p28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271126" y="905375"/>
            <a:ext cx="2250114" cy="3692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29"/>
          <p:cNvSpPr txBox="1"/>
          <p:nvPr>
            <p:ph type="title"/>
          </p:nvPr>
        </p:nvSpPr>
        <p:spPr>
          <a:xfrm>
            <a:off x="242075" y="38400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-GB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Making the body circuit</a:t>
            </a:r>
            <a:endParaRPr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25" name="Google Shape;225;p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762150" y="4663750"/>
            <a:ext cx="1290150" cy="371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6" name="Google Shape;226;p2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551" y="4608700"/>
            <a:ext cx="519830" cy="426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7" name="Google Shape;227;p2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949997" y="4608700"/>
            <a:ext cx="812153" cy="426275"/>
          </a:xfrm>
          <a:prstGeom prst="rect">
            <a:avLst/>
          </a:prstGeom>
          <a:noFill/>
          <a:ln>
            <a:noFill/>
          </a:ln>
        </p:spPr>
      </p:pic>
      <p:sp>
        <p:nvSpPr>
          <p:cNvPr id="228" name="Google Shape;228;p29"/>
          <p:cNvSpPr txBox="1"/>
          <p:nvPr/>
        </p:nvSpPr>
        <p:spPr>
          <a:xfrm>
            <a:off x="460100" y="1071450"/>
            <a:ext cx="2646600" cy="30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-GB" sz="1600">
                <a:solidFill>
                  <a:schemeClr val="dk1"/>
                </a:solidFill>
              </a:rPr>
              <a:t>Draw the Circuit Path:</a:t>
            </a:r>
            <a:br>
              <a:rPr b="1" lang="en-GB" sz="1600">
                <a:solidFill>
                  <a:schemeClr val="dk1"/>
                </a:solidFill>
              </a:rPr>
            </a:br>
            <a:r>
              <a:rPr lang="en-GB" sz="1600">
                <a:solidFill>
                  <a:schemeClr val="dk1"/>
                </a:solidFill>
              </a:rPr>
              <a:t>Remove the organ tokens. Using a pencil, draw a line that starts outside the body, connects the brain, moves down through the body to the ankle, and then exits to connect the battery. </a:t>
            </a:r>
            <a:endParaRPr sz="16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n-GB" sz="1600">
                <a:solidFill>
                  <a:schemeClr val="dk1"/>
                </a:solidFill>
              </a:rPr>
              <a:t>This line represents the circuit wire.</a:t>
            </a:r>
            <a:endParaRPr b="1" sz="1600">
              <a:solidFill>
                <a:schemeClr val="dk1"/>
              </a:solidFill>
            </a:endParaRPr>
          </a:p>
        </p:txBody>
      </p:sp>
      <p:pic>
        <p:nvPicPr>
          <p:cNvPr id="229" name="Google Shape;229;p2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314001" y="915900"/>
            <a:ext cx="2250114" cy="3692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0" name="Google Shape;230;p29"/>
          <p:cNvPicPr preferRelativeResize="0"/>
          <p:nvPr/>
        </p:nvPicPr>
        <p:blipFill rotWithShape="1">
          <a:blip r:embed="rId7">
            <a:alphaModFix/>
          </a:blip>
          <a:srcRect b="17172" l="0" r="60713" t="29712"/>
          <a:stretch/>
        </p:blipFill>
        <p:spPr>
          <a:xfrm>
            <a:off x="5697825" y="1043474"/>
            <a:ext cx="3143926" cy="31879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30"/>
          <p:cNvSpPr txBox="1"/>
          <p:nvPr>
            <p:ph type="title"/>
          </p:nvPr>
        </p:nvSpPr>
        <p:spPr>
          <a:xfrm>
            <a:off x="242075" y="38400"/>
            <a:ext cx="42960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-GB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Making the body circuit</a:t>
            </a:r>
            <a:endParaRPr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36" name="Google Shape;236;p3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762150" y="4663750"/>
            <a:ext cx="1290150" cy="371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7" name="Google Shape;237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551" y="4608700"/>
            <a:ext cx="519830" cy="426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8" name="Google Shape;238;p3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949997" y="4608700"/>
            <a:ext cx="812153" cy="426275"/>
          </a:xfrm>
          <a:prstGeom prst="rect">
            <a:avLst/>
          </a:prstGeom>
          <a:noFill/>
          <a:ln>
            <a:noFill/>
          </a:ln>
        </p:spPr>
      </p:pic>
      <p:sp>
        <p:nvSpPr>
          <p:cNvPr id="239" name="Google Shape;239;p30"/>
          <p:cNvSpPr txBox="1"/>
          <p:nvPr/>
        </p:nvSpPr>
        <p:spPr>
          <a:xfrm>
            <a:off x="460100" y="1071450"/>
            <a:ext cx="2906100" cy="30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-GB" sz="1600">
                <a:solidFill>
                  <a:schemeClr val="dk1"/>
                </a:solidFill>
              </a:rPr>
              <a:t>Tape the Circuit Path:</a:t>
            </a:r>
            <a:br>
              <a:rPr b="1" lang="en-GB" sz="1600">
                <a:solidFill>
                  <a:schemeClr val="dk1"/>
                </a:solidFill>
              </a:rPr>
            </a:br>
            <a:r>
              <a:rPr lang="en-GB" sz="1600">
                <a:solidFill>
                  <a:schemeClr val="dk1"/>
                </a:solidFill>
              </a:rPr>
              <a:t>Cut pieces of conductive tape and carefully stick them along the line you drew. This tape will act as the wire to connect all the body parts. </a:t>
            </a:r>
            <a:endParaRPr sz="16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n-GB" sz="1600">
                <a:solidFill>
                  <a:schemeClr val="dk1"/>
                </a:solidFill>
              </a:rPr>
              <a:t>Check the circuit example if needed.</a:t>
            </a:r>
            <a:endParaRPr b="1" sz="1600">
              <a:solidFill>
                <a:schemeClr val="dk1"/>
              </a:solidFill>
            </a:endParaRPr>
          </a:p>
        </p:txBody>
      </p:sp>
      <p:pic>
        <p:nvPicPr>
          <p:cNvPr id="240" name="Google Shape;240;p3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366200" y="1071450"/>
            <a:ext cx="2262288" cy="3216650"/>
          </a:xfrm>
          <a:prstGeom prst="rect">
            <a:avLst/>
          </a:prstGeom>
          <a:noFill/>
          <a:ln>
            <a:noFill/>
          </a:ln>
        </p:spPr>
      </p:pic>
      <p:sp>
        <p:nvSpPr>
          <p:cNvPr id="241" name="Google Shape;241;p30"/>
          <p:cNvSpPr txBox="1"/>
          <p:nvPr/>
        </p:nvSpPr>
        <p:spPr>
          <a:xfrm>
            <a:off x="3384488" y="4288100"/>
            <a:ext cx="22257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500">
                <a:solidFill>
                  <a:schemeClr val="dk2"/>
                </a:solidFill>
              </a:rPr>
              <a:t>Circuit example</a:t>
            </a:r>
            <a:endParaRPr b="1" sz="1500">
              <a:solidFill>
                <a:schemeClr val="dk2"/>
              </a:solidFill>
            </a:endParaRPr>
          </a:p>
        </p:txBody>
      </p:sp>
      <p:pic>
        <p:nvPicPr>
          <p:cNvPr id="242" name="Google Shape;242;p30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647286" y="1851525"/>
            <a:ext cx="1507277" cy="2009682"/>
          </a:xfrm>
          <a:prstGeom prst="rect">
            <a:avLst/>
          </a:prstGeom>
          <a:noFill/>
          <a:ln>
            <a:noFill/>
          </a:ln>
        </p:spPr>
      </p:pic>
      <p:pic>
        <p:nvPicPr>
          <p:cNvPr id="243" name="Google Shape;243;p30"/>
          <p:cNvPicPr preferRelativeResize="0"/>
          <p:nvPr/>
        </p:nvPicPr>
        <p:blipFill rotWithShape="1">
          <a:blip r:embed="rId8">
            <a:alphaModFix/>
          </a:blip>
          <a:srcRect b="0" l="0" r="0" t="15404"/>
          <a:stretch/>
        </p:blipFill>
        <p:spPr>
          <a:xfrm>
            <a:off x="7283163" y="1851523"/>
            <a:ext cx="1781687" cy="200967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31"/>
          <p:cNvSpPr txBox="1"/>
          <p:nvPr>
            <p:ph type="title"/>
          </p:nvPr>
        </p:nvSpPr>
        <p:spPr>
          <a:xfrm>
            <a:off x="242075" y="38400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-GB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Making the body circuit</a:t>
            </a:r>
            <a:endParaRPr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9" name="Google Shape;249;p3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762150" y="4663750"/>
            <a:ext cx="1290150" cy="371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50" name="Google Shape;250;p3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551" y="4608700"/>
            <a:ext cx="519830" cy="426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51" name="Google Shape;251;p3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949997" y="4608700"/>
            <a:ext cx="812153" cy="426275"/>
          </a:xfrm>
          <a:prstGeom prst="rect">
            <a:avLst/>
          </a:prstGeom>
          <a:noFill/>
          <a:ln>
            <a:noFill/>
          </a:ln>
        </p:spPr>
      </p:pic>
      <p:sp>
        <p:nvSpPr>
          <p:cNvPr id="252" name="Google Shape;252;p31"/>
          <p:cNvSpPr txBox="1"/>
          <p:nvPr/>
        </p:nvSpPr>
        <p:spPr>
          <a:xfrm>
            <a:off x="460100" y="1071450"/>
            <a:ext cx="2166600" cy="30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b="1" lang="en-GB" sz="1600">
                <a:solidFill>
                  <a:schemeClr val="dk1"/>
                </a:solidFill>
              </a:rPr>
              <a:t>Attach the LED:</a:t>
            </a:r>
            <a:br>
              <a:rPr b="1" lang="en-GB" sz="1600">
                <a:solidFill>
                  <a:schemeClr val="dk1"/>
                </a:solidFill>
              </a:rPr>
            </a:br>
            <a:r>
              <a:rPr lang="en-GB" sz="1600">
                <a:solidFill>
                  <a:schemeClr val="dk1"/>
                </a:solidFill>
              </a:rPr>
              <a:t>Take the LED and gently bend its legs so they can connect to the circuit. Remember, one leg connects to the "+" path and the other to the "-" path.</a:t>
            </a:r>
            <a:endParaRPr b="1" sz="1600">
              <a:solidFill>
                <a:schemeClr val="dk1"/>
              </a:solidFill>
            </a:endParaRPr>
          </a:p>
        </p:txBody>
      </p:sp>
      <p:pic>
        <p:nvPicPr>
          <p:cNvPr id="253" name="Google Shape;253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517375" y="970950"/>
            <a:ext cx="2769600" cy="3692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4" name="Google Shape;254;p31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826275" y="1314025"/>
            <a:ext cx="2585876" cy="31723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8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32"/>
          <p:cNvSpPr txBox="1"/>
          <p:nvPr>
            <p:ph type="title"/>
          </p:nvPr>
        </p:nvSpPr>
        <p:spPr>
          <a:xfrm>
            <a:off x="242075" y="38400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-GB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Making the body circuit</a:t>
            </a:r>
            <a:endParaRPr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60" name="Google Shape;260;p3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762150" y="4663750"/>
            <a:ext cx="1290150" cy="371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61" name="Google Shape;261;p3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551" y="4608700"/>
            <a:ext cx="519830" cy="426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62" name="Google Shape;262;p3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949997" y="4608700"/>
            <a:ext cx="812153" cy="426275"/>
          </a:xfrm>
          <a:prstGeom prst="rect">
            <a:avLst/>
          </a:prstGeom>
          <a:noFill/>
          <a:ln>
            <a:noFill/>
          </a:ln>
        </p:spPr>
      </p:pic>
      <p:sp>
        <p:nvSpPr>
          <p:cNvPr id="263" name="Google Shape;263;p32"/>
          <p:cNvSpPr txBox="1"/>
          <p:nvPr/>
        </p:nvSpPr>
        <p:spPr>
          <a:xfrm>
            <a:off x="460100" y="1071450"/>
            <a:ext cx="8269800" cy="8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b="1" lang="en-GB" sz="1600">
                <a:solidFill>
                  <a:schemeClr val="dk1"/>
                </a:solidFill>
              </a:rPr>
              <a:t>Create a Battery Switch:</a:t>
            </a:r>
            <a:br>
              <a:rPr b="1" lang="en-GB" sz="1600">
                <a:solidFill>
                  <a:schemeClr val="dk1"/>
                </a:solidFill>
              </a:rPr>
            </a:br>
            <a:r>
              <a:rPr lang="en-GB" sz="1600">
                <a:solidFill>
                  <a:schemeClr val="dk1"/>
                </a:solidFill>
              </a:rPr>
              <a:t>Fold a small piece of conductive tape to create a simple switch for the battery</a:t>
            </a:r>
            <a:endParaRPr b="1" sz="1600">
              <a:solidFill>
                <a:schemeClr val="dk1"/>
              </a:solidFill>
            </a:endParaRPr>
          </a:p>
        </p:txBody>
      </p:sp>
      <p:pic>
        <p:nvPicPr>
          <p:cNvPr id="264" name="Google Shape;264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60109" y="1963725"/>
            <a:ext cx="3773694" cy="2251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5" name="Google Shape;265;p32"/>
          <p:cNvPicPr preferRelativeResize="0"/>
          <p:nvPr/>
        </p:nvPicPr>
        <p:blipFill rotWithShape="1">
          <a:blip r:embed="rId7">
            <a:alphaModFix/>
          </a:blip>
          <a:srcRect b="0" l="0" r="0" t="41376"/>
          <a:stretch/>
        </p:blipFill>
        <p:spPr>
          <a:xfrm>
            <a:off x="4331125" y="1963725"/>
            <a:ext cx="2880776" cy="2251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5"/>
          <p:cNvSpPr/>
          <p:nvPr/>
        </p:nvSpPr>
        <p:spPr>
          <a:xfrm>
            <a:off x="0" y="0"/>
            <a:ext cx="2152200" cy="4569000"/>
          </a:xfrm>
          <a:prstGeom prst="rect">
            <a:avLst/>
          </a:prstGeom>
          <a:solidFill>
            <a:srgbClr val="7D2A8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" name="Google Shape;72;p15"/>
          <p:cNvSpPr txBox="1"/>
          <p:nvPr>
            <p:ph idx="1" type="body"/>
          </p:nvPr>
        </p:nvSpPr>
        <p:spPr>
          <a:xfrm>
            <a:off x="281950" y="586850"/>
            <a:ext cx="1682700" cy="317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SzPts val="1200"/>
              <a:buNone/>
            </a:pPr>
            <a:r>
              <a:rPr b="1" lang="en-GB" sz="27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What are we going to do today?</a:t>
            </a:r>
            <a:endParaRPr b="1" sz="27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" name="Google Shape;73;p15"/>
          <p:cNvSpPr txBox="1"/>
          <p:nvPr/>
        </p:nvSpPr>
        <p:spPr>
          <a:xfrm>
            <a:off x="2152202" y="656675"/>
            <a:ext cx="3624900" cy="352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810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oppins"/>
              <a:buChar char="●"/>
            </a:pPr>
            <a:r>
              <a:rPr lang="en-GB" sz="2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Learn about the human body</a:t>
            </a:r>
            <a:endParaRPr sz="24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-3810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oppins"/>
              <a:buChar char="●"/>
            </a:pPr>
            <a:r>
              <a:rPr lang="en-GB" sz="2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Know more about body systems</a:t>
            </a:r>
            <a:endParaRPr sz="24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-3810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oppins"/>
              <a:buChar char="●"/>
            </a:pPr>
            <a:r>
              <a:rPr lang="en-GB" sz="2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Make circuits</a:t>
            </a:r>
            <a:endParaRPr sz="24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-3810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oppins"/>
              <a:buChar char="●"/>
            </a:pPr>
            <a:r>
              <a:rPr lang="en-GB" sz="2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Have fun!</a:t>
            </a:r>
            <a:endParaRPr sz="24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Operation time!</a:t>
            </a:r>
            <a:endParaRPr sz="24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74" name="Google Shape;74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819875" y="497925"/>
            <a:ext cx="2637725" cy="3953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5" name="Google Shape;75;p1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762150" y="4663750"/>
            <a:ext cx="1290150" cy="371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6" name="Google Shape;76;p1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6551" y="4608700"/>
            <a:ext cx="519830" cy="426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7" name="Google Shape;77;p1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6949997" y="4608700"/>
            <a:ext cx="812153" cy="426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33"/>
          <p:cNvSpPr txBox="1"/>
          <p:nvPr>
            <p:ph type="title"/>
          </p:nvPr>
        </p:nvSpPr>
        <p:spPr>
          <a:xfrm>
            <a:off x="242075" y="38400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-GB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Making the body circuit</a:t>
            </a:r>
            <a:endParaRPr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71" name="Google Shape;271;p3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762150" y="4663750"/>
            <a:ext cx="1290150" cy="371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2" name="Google Shape;272;p3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551" y="4608700"/>
            <a:ext cx="519830" cy="426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3" name="Google Shape;273;p3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949997" y="4608700"/>
            <a:ext cx="812153" cy="426275"/>
          </a:xfrm>
          <a:prstGeom prst="rect">
            <a:avLst/>
          </a:prstGeom>
          <a:noFill/>
          <a:ln>
            <a:noFill/>
          </a:ln>
        </p:spPr>
      </p:pic>
      <p:sp>
        <p:nvSpPr>
          <p:cNvPr id="274" name="Google Shape;274;p33"/>
          <p:cNvSpPr txBox="1"/>
          <p:nvPr/>
        </p:nvSpPr>
        <p:spPr>
          <a:xfrm>
            <a:off x="460100" y="1071450"/>
            <a:ext cx="8302500" cy="1052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b="1" lang="en-GB" sz="1600">
                <a:solidFill>
                  <a:schemeClr val="dk1"/>
                </a:solidFill>
              </a:rPr>
              <a:t>Place the Battery:</a:t>
            </a:r>
            <a:br>
              <a:rPr b="1" lang="en-GB" sz="1600">
                <a:solidFill>
                  <a:schemeClr val="dk1"/>
                </a:solidFill>
              </a:rPr>
            </a:br>
            <a:r>
              <a:rPr lang="en-GB" sz="1600">
                <a:solidFill>
                  <a:schemeClr val="dk1"/>
                </a:solidFill>
              </a:rPr>
              <a:t>Position the coin cell battery at the end of the circuit, making sure the positive (+) and negative (-) sides match the circuit paths.</a:t>
            </a:r>
            <a:endParaRPr b="1" sz="1600">
              <a:solidFill>
                <a:schemeClr val="dk1"/>
              </a:solidFill>
            </a:endParaRPr>
          </a:p>
        </p:txBody>
      </p:sp>
      <p:pic>
        <p:nvPicPr>
          <p:cNvPr id="275" name="Google Shape;275;p3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270550" y="2060551"/>
            <a:ext cx="2034973" cy="2713298"/>
          </a:xfrm>
          <a:prstGeom prst="rect">
            <a:avLst/>
          </a:prstGeom>
          <a:noFill/>
          <a:ln>
            <a:noFill/>
          </a:ln>
        </p:spPr>
      </p:pic>
      <p:pic>
        <p:nvPicPr>
          <p:cNvPr id="276" name="Google Shape;276;p3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484199" y="2059625"/>
            <a:ext cx="2036364" cy="27151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34"/>
          <p:cNvSpPr txBox="1"/>
          <p:nvPr>
            <p:ph type="title"/>
          </p:nvPr>
        </p:nvSpPr>
        <p:spPr>
          <a:xfrm>
            <a:off x="242075" y="38400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-GB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Making the body circuit</a:t>
            </a:r>
            <a:endParaRPr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82" name="Google Shape;282;p3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762150" y="4663750"/>
            <a:ext cx="1290150" cy="371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83" name="Google Shape;283;p3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551" y="4608700"/>
            <a:ext cx="519830" cy="426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84" name="Google Shape;284;p3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949997" y="4608700"/>
            <a:ext cx="812153" cy="426275"/>
          </a:xfrm>
          <a:prstGeom prst="rect">
            <a:avLst/>
          </a:prstGeom>
          <a:noFill/>
          <a:ln>
            <a:noFill/>
          </a:ln>
        </p:spPr>
      </p:pic>
      <p:sp>
        <p:nvSpPr>
          <p:cNvPr id="285" name="Google Shape;285;p34"/>
          <p:cNvSpPr txBox="1"/>
          <p:nvPr/>
        </p:nvSpPr>
        <p:spPr>
          <a:xfrm>
            <a:off x="294950" y="1071450"/>
            <a:ext cx="2772300" cy="30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-GB" sz="1600">
                <a:solidFill>
                  <a:schemeClr val="dk1"/>
                </a:solidFill>
              </a:rPr>
              <a:t>Test Your Circuit:</a:t>
            </a:r>
            <a:br>
              <a:rPr b="1" lang="en-GB" sz="1600">
                <a:solidFill>
                  <a:schemeClr val="dk1"/>
                </a:solidFill>
              </a:rPr>
            </a:br>
            <a:r>
              <a:rPr lang="en-GB" sz="1600">
                <a:solidFill>
                  <a:schemeClr val="dk1"/>
                </a:solidFill>
              </a:rPr>
              <a:t>Press the tape switch to complete the circuit and see if the LED lights up. </a:t>
            </a:r>
            <a:endParaRPr sz="16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n-GB" sz="1600">
                <a:solidFill>
                  <a:schemeClr val="dk1"/>
                </a:solidFill>
              </a:rPr>
              <a:t>If it doesn’t, check your connections and try again.</a:t>
            </a:r>
            <a:endParaRPr b="1" sz="1600">
              <a:solidFill>
                <a:schemeClr val="dk1"/>
              </a:solidFill>
            </a:endParaRPr>
          </a:p>
        </p:txBody>
      </p:sp>
      <p:pic>
        <p:nvPicPr>
          <p:cNvPr id="286" name="Google Shape;286;p3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219650" y="763500"/>
            <a:ext cx="3170700" cy="42275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87" name="Google Shape;287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542750" y="857875"/>
            <a:ext cx="2448852" cy="32651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35"/>
          <p:cNvSpPr/>
          <p:nvPr/>
        </p:nvSpPr>
        <p:spPr>
          <a:xfrm>
            <a:off x="0" y="0"/>
            <a:ext cx="2152200" cy="4569000"/>
          </a:xfrm>
          <a:prstGeom prst="rect">
            <a:avLst/>
          </a:prstGeom>
          <a:solidFill>
            <a:srgbClr val="7D2A8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3" name="Google Shape;293;p35"/>
          <p:cNvSpPr txBox="1"/>
          <p:nvPr>
            <p:ph idx="1" type="body"/>
          </p:nvPr>
        </p:nvSpPr>
        <p:spPr>
          <a:xfrm>
            <a:off x="55050" y="586850"/>
            <a:ext cx="2060400" cy="317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SzPts val="1200"/>
              <a:buNone/>
            </a:pPr>
            <a:r>
              <a:rPr b="1" lang="en-GB" sz="31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Wrap up and reflection</a:t>
            </a:r>
            <a:endParaRPr b="1" sz="31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94" name="Google Shape;294;p3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762150" y="4663750"/>
            <a:ext cx="1290150" cy="371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95" name="Google Shape;295;p3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551" y="4608700"/>
            <a:ext cx="519830" cy="426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96" name="Google Shape;296;p3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949997" y="4608700"/>
            <a:ext cx="812153" cy="426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97" name="Google Shape;297;p3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446223" y="498450"/>
            <a:ext cx="2496751" cy="1884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8" name="Google Shape;298;p3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446221" y="2511800"/>
            <a:ext cx="2496751" cy="1386671"/>
          </a:xfrm>
          <a:prstGeom prst="rect">
            <a:avLst/>
          </a:prstGeom>
          <a:noFill/>
          <a:ln>
            <a:noFill/>
          </a:ln>
        </p:spPr>
      </p:pic>
      <p:pic>
        <p:nvPicPr>
          <p:cNvPr id="299" name="Google Shape;299;p35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304600" y="498450"/>
            <a:ext cx="3989222" cy="2804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Google Shape;82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10336" y="176925"/>
            <a:ext cx="6627225" cy="4663851"/>
          </a:xfrm>
          <a:prstGeom prst="rect">
            <a:avLst/>
          </a:prstGeom>
          <a:noFill/>
          <a:ln>
            <a:noFill/>
          </a:ln>
        </p:spPr>
      </p:pic>
      <p:sp>
        <p:nvSpPr>
          <p:cNvPr id="83" name="Google Shape;83;p16"/>
          <p:cNvSpPr/>
          <p:nvPr/>
        </p:nvSpPr>
        <p:spPr>
          <a:xfrm>
            <a:off x="0" y="1928200"/>
            <a:ext cx="9144000" cy="1161300"/>
          </a:xfrm>
          <a:prstGeom prst="rect">
            <a:avLst/>
          </a:prstGeom>
          <a:solidFill>
            <a:srgbClr val="7D2A8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4" name="Google Shape;84;p16"/>
          <p:cNvSpPr txBox="1"/>
          <p:nvPr>
            <p:ph idx="1" type="body"/>
          </p:nvPr>
        </p:nvSpPr>
        <p:spPr>
          <a:xfrm>
            <a:off x="1285750" y="1967500"/>
            <a:ext cx="6476400" cy="10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930"/>
              <a:buNone/>
            </a:pPr>
            <a:r>
              <a:rPr b="1" lang="en-GB" sz="3102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Activity 1</a:t>
            </a:r>
            <a:endParaRPr b="1" sz="3102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lnSpc>
                <a:spcPct val="95000"/>
              </a:lnSpc>
              <a:spcBef>
                <a:spcPts val="1200"/>
              </a:spcBef>
              <a:spcAft>
                <a:spcPts val="1200"/>
              </a:spcAft>
              <a:buSzPts val="930"/>
              <a:buNone/>
            </a:pPr>
            <a:r>
              <a:rPr b="1" lang="en-GB" sz="3102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“Guess the body part”</a:t>
            </a:r>
            <a:endParaRPr b="1" sz="3102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5" name="Google Shape;85;p1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762150" y="4663750"/>
            <a:ext cx="1290150" cy="371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6" name="Google Shape;86;p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6551" y="4608700"/>
            <a:ext cx="519830" cy="426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7" name="Google Shape;87;p16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6949997" y="4608700"/>
            <a:ext cx="812153" cy="426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7"/>
          <p:cNvSpPr/>
          <p:nvPr/>
        </p:nvSpPr>
        <p:spPr>
          <a:xfrm>
            <a:off x="0" y="0"/>
            <a:ext cx="2152200" cy="4569000"/>
          </a:xfrm>
          <a:prstGeom prst="rect">
            <a:avLst/>
          </a:prstGeom>
          <a:solidFill>
            <a:srgbClr val="7D2A8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" name="Google Shape;93;p17"/>
          <p:cNvSpPr txBox="1"/>
          <p:nvPr>
            <p:ph idx="1" type="body"/>
          </p:nvPr>
        </p:nvSpPr>
        <p:spPr>
          <a:xfrm>
            <a:off x="212350" y="586850"/>
            <a:ext cx="1903200" cy="317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SzPts val="1200"/>
              <a:buNone/>
            </a:pPr>
            <a:r>
              <a:rPr b="1" lang="en-GB" sz="27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Is the human body incredible?</a:t>
            </a:r>
            <a:endParaRPr b="1" sz="27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17"/>
          <p:cNvSpPr txBox="1"/>
          <p:nvPr/>
        </p:nvSpPr>
        <p:spPr>
          <a:xfrm>
            <a:off x="2486001" y="996825"/>
            <a:ext cx="3609000" cy="225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810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oppins"/>
              <a:buChar char="●"/>
            </a:pPr>
            <a:r>
              <a:rPr lang="en-GB" sz="2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What do we have inside?</a:t>
            </a:r>
            <a:endParaRPr sz="24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-3810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oppins"/>
              <a:buChar char="●"/>
            </a:pPr>
            <a:r>
              <a:rPr lang="en-GB" sz="2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How that works?</a:t>
            </a:r>
            <a:endParaRPr sz="24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-3810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oppins"/>
              <a:buChar char="●"/>
            </a:pPr>
            <a:r>
              <a:rPr lang="en-GB" sz="2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How is that connected?</a:t>
            </a:r>
            <a:endParaRPr sz="24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95" name="Google Shape;95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762150" y="4663750"/>
            <a:ext cx="1290150" cy="371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6" name="Google Shape;96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551" y="4608700"/>
            <a:ext cx="519830" cy="426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7" name="Google Shape;97;p1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949997" y="4608700"/>
            <a:ext cx="812153" cy="426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8" name="Google Shape;98;p1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872994" y="901425"/>
            <a:ext cx="2747831" cy="2766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18"/>
          <p:cNvSpPr/>
          <p:nvPr/>
        </p:nvSpPr>
        <p:spPr>
          <a:xfrm>
            <a:off x="0" y="0"/>
            <a:ext cx="2152200" cy="4569000"/>
          </a:xfrm>
          <a:prstGeom prst="rect">
            <a:avLst/>
          </a:prstGeom>
          <a:solidFill>
            <a:srgbClr val="7D2A8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4" name="Google Shape;104;p18"/>
          <p:cNvSpPr txBox="1"/>
          <p:nvPr>
            <p:ph idx="1" type="body"/>
          </p:nvPr>
        </p:nvSpPr>
        <p:spPr>
          <a:xfrm>
            <a:off x="212350" y="586850"/>
            <a:ext cx="1903200" cy="317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SzPts val="1200"/>
              <a:buNone/>
            </a:pPr>
            <a:r>
              <a:rPr b="1" lang="en-GB" sz="27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“Guess the body part” worksheet</a:t>
            </a:r>
            <a:endParaRPr b="1" sz="27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5" name="Google Shape;105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762150" y="4663750"/>
            <a:ext cx="1290150" cy="371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6" name="Google Shape;106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551" y="4608700"/>
            <a:ext cx="519830" cy="426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" name="Google Shape;107;p1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949997" y="4608700"/>
            <a:ext cx="812153" cy="426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" name="Google Shape;108;p1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342513" y="89475"/>
            <a:ext cx="3420352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Google Shape;113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27463" y="0"/>
            <a:ext cx="7289075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14" name="Google Shape;114;p19"/>
          <p:cNvSpPr/>
          <p:nvPr/>
        </p:nvSpPr>
        <p:spPr>
          <a:xfrm>
            <a:off x="13" y="1891500"/>
            <a:ext cx="9144000" cy="1360500"/>
          </a:xfrm>
          <a:prstGeom prst="rect">
            <a:avLst/>
          </a:prstGeom>
          <a:solidFill>
            <a:srgbClr val="7D2A8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" name="Google Shape;115;p19"/>
          <p:cNvSpPr txBox="1"/>
          <p:nvPr>
            <p:ph idx="1" type="body"/>
          </p:nvPr>
        </p:nvSpPr>
        <p:spPr>
          <a:xfrm>
            <a:off x="517800" y="1741075"/>
            <a:ext cx="8108400" cy="1360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b="1" lang="en-GB" sz="31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Activity 2</a:t>
            </a:r>
            <a:endParaRPr b="1" sz="31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SzPts val="1200"/>
              <a:buNone/>
            </a:pPr>
            <a:r>
              <a:rPr b="1" lang="en-GB" sz="31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“Exploring body systems and conditions”</a:t>
            </a:r>
            <a:endParaRPr b="1" sz="31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6" name="Google Shape;116;p1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762150" y="4663750"/>
            <a:ext cx="1290150" cy="371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" name="Google Shape;117;p1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6551" y="4608700"/>
            <a:ext cx="519830" cy="426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" name="Google Shape;118;p19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6949997" y="4608700"/>
            <a:ext cx="812153" cy="426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20"/>
          <p:cNvSpPr/>
          <p:nvPr/>
        </p:nvSpPr>
        <p:spPr>
          <a:xfrm>
            <a:off x="0" y="0"/>
            <a:ext cx="2152200" cy="4569000"/>
          </a:xfrm>
          <a:prstGeom prst="rect">
            <a:avLst/>
          </a:prstGeom>
          <a:solidFill>
            <a:srgbClr val="7D2A8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4" name="Google Shape;124;p20"/>
          <p:cNvSpPr txBox="1"/>
          <p:nvPr>
            <p:ph idx="1" type="body"/>
          </p:nvPr>
        </p:nvSpPr>
        <p:spPr>
          <a:xfrm>
            <a:off x="55050" y="586850"/>
            <a:ext cx="2060400" cy="317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SzPts val="1200"/>
              <a:buNone/>
            </a:pPr>
            <a:r>
              <a:rPr b="1" lang="en-GB" sz="31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Exploring body systems and conditions</a:t>
            </a:r>
            <a:endParaRPr b="1" sz="31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5" name="Google Shape;125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762150" y="4663750"/>
            <a:ext cx="1290150" cy="371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" name="Google Shape;126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551" y="4608700"/>
            <a:ext cx="519830" cy="426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7" name="Google Shape;127;p2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949997" y="4608700"/>
            <a:ext cx="812153" cy="426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" name="Google Shape;128;p2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524575" y="4019225"/>
            <a:ext cx="3930482" cy="1015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9" name="Google Shape;129;p20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190686" y="388325"/>
            <a:ext cx="2613676" cy="37144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30" name="Google Shape;130;p20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304600" y="1371425"/>
            <a:ext cx="3733686" cy="207911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" name="Google Shape;135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762150" y="4663750"/>
            <a:ext cx="1290150" cy="371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6" name="Google Shape;136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551" y="4608700"/>
            <a:ext cx="519830" cy="426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7" name="Google Shape;137;p2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949997" y="4608700"/>
            <a:ext cx="812153" cy="426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8" name="Google Shape;138;p2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3875" y="349025"/>
            <a:ext cx="3539074" cy="1978925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21"/>
          <p:cNvSpPr/>
          <p:nvPr/>
        </p:nvSpPr>
        <p:spPr>
          <a:xfrm>
            <a:off x="6991800" y="0"/>
            <a:ext cx="2152200" cy="4569000"/>
          </a:xfrm>
          <a:prstGeom prst="rect">
            <a:avLst/>
          </a:prstGeom>
          <a:solidFill>
            <a:srgbClr val="7D2A8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0" name="Google Shape;140;p21"/>
          <p:cNvSpPr txBox="1"/>
          <p:nvPr>
            <p:ph idx="1" type="body"/>
          </p:nvPr>
        </p:nvSpPr>
        <p:spPr>
          <a:xfrm>
            <a:off x="7046850" y="586850"/>
            <a:ext cx="2060400" cy="317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SzPts val="1200"/>
              <a:buNone/>
            </a:pPr>
            <a:r>
              <a:rPr b="1" lang="en-GB" sz="31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Exploring body systems and conditions</a:t>
            </a:r>
            <a:endParaRPr b="1" sz="31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22"/>
          <p:cNvSpPr txBox="1"/>
          <p:nvPr>
            <p:ph type="title"/>
          </p:nvPr>
        </p:nvSpPr>
        <p:spPr>
          <a:xfrm>
            <a:off x="242075" y="38400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-GB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Human body diversity</a:t>
            </a:r>
            <a:endParaRPr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46" name="Google Shape;146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762150" y="4663750"/>
            <a:ext cx="1290150" cy="371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7" name="Google Shape;147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551" y="4608700"/>
            <a:ext cx="519830" cy="426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8" name="Google Shape;148;p2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949997" y="4608700"/>
            <a:ext cx="812153" cy="426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9" name="Google Shape;149;p2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701750" y="1238250"/>
            <a:ext cx="7134225" cy="2667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0" name="Google Shape;150;p22"/>
          <p:cNvSpPr txBox="1"/>
          <p:nvPr/>
        </p:nvSpPr>
        <p:spPr>
          <a:xfrm>
            <a:off x="0" y="1112550"/>
            <a:ext cx="1949400" cy="291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b="1" lang="en-GB" sz="1200">
                <a:solidFill>
                  <a:schemeClr val="dk1"/>
                </a:solidFill>
              </a:rPr>
              <a:t>Prosthetic limb</a:t>
            </a:r>
            <a:endParaRPr b="1" sz="1200">
              <a:solidFill>
                <a:schemeClr val="dk1"/>
              </a:solidFill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b="1" lang="en-GB" sz="1200">
                <a:solidFill>
                  <a:schemeClr val="dk1"/>
                </a:solidFill>
              </a:rPr>
              <a:t>Assistive devices (Hearing aid)</a:t>
            </a:r>
            <a:endParaRPr b="1" sz="1200">
              <a:solidFill>
                <a:schemeClr val="dk1"/>
              </a:solidFill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b="1" lang="en-GB" sz="1200">
                <a:solidFill>
                  <a:schemeClr val="dk1"/>
                </a:solidFill>
              </a:rPr>
              <a:t>Glasses</a:t>
            </a:r>
            <a:endParaRPr b="1" sz="1200">
              <a:solidFill>
                <a:schemeClr val="dk1"/>
              </a:solidFill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b="1" lang="en-GB" sz="1200">
                <a:solidFill>
                  <a:schemeClr val="dk1"/>
                </a:solidFill>
              </a:rPr>
              <a:t>Mole or birthmarks</a:t>
            </a:r>
            <a:endParaRPr b="1" sz="1200">
              <a:solidFill>
                <a:schemeClr val="dk1"/>
              </a:solidFill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b="1" lang="en-GB" sz="1200">
                <a:solidFill>
                  <a:schemeClr val="dk1"/>
                </a:solidFill>
              </a:rPr>
              <a:t>Pacemark </a:t>
            </a:r>
            <a:endParaRPr b="1" sz="1200">
              <a:solidFill>
                <a:schemeClr val="dk1"/>
              </a:solidFill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b="1" lang="en-GB" sz="1200">
                <a:solidFill>
                  <a:schemeClr val="dk1"/>
                </a:solidFill>
              </a:rPr>
              <a:t>Braces</a:t>
            </a:r>
            <a:endParaRPr b="1" sz="1200">
              <a:solidFill>
                <a:schemeClr val="dk1"/>
              </a:solidFill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b="1" lang="en-GB" sz="1200">
                <a:solidFill>
                  <a:schemeClr val="dk1"/>
                </a:solidFill>
              </a:rPr>
              <a:t>Adaptive Equipment (wheelchair or mobility aids).</a:t>
            </a:r>
            <a:endParaRPr b="1" sz="1200">
              <a:solidFill>
                <a:schemeClr val="dk1"/>
              </a:solidFill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b="1" lang="en-GB" sz="1200">
                <a:solidFill>
                  <a:schemeClr val="dk1"/>
                </a:solidFill>
              </a:rPr>
              <a:t>Else?</a:t>
            </a:r>
            <a:endParaRPr b="1" sz="15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C42531B8C59C047999D3078E6F9CA37" ma:contentTypeVersion="18" ma:contentTypeDescription="Create a new document." ma:contentTypeScope="" ma:versionID="585102154d8b52193e4cd1a483545dea">
  <xsd:schema xmlns:xsd="http://www.w3.org/2001/XMLSchema" xmlns:xs="http://www.w3.org/2001/XMLSchema" xmlns:p="http://schemas.microsoft.com/office/2006/metadata/properties" xmlns:ns2="bafdae7d-e8e4-486a-9c1c-f37947d8ead5" xmlns:ns3="74e5ac0c-2f91-4359-a648-e7b2a1e4078d" targetNamespace="http://schemas.microsoft.com/office/2006/metadata/properties" ma:root="true" ma:fieldsID="08eb14f6bfab0ae5b6cb9e75282257d8" ns2:_="" ns3:_="">
    <xsd:import namespace="bafdae7d-e8e4-486a-9c1c-f37947d8ead5"/>
    <xsd:import namespace="74e5ac0c-2f91-4359-a648-e7b2a1e4078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fdae7d-e8e4-486a-9c1c-f37947d8ead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1" nillable="true" ma:displayName="Length (seconds)" ma:internalName="MediaLengthInSeconds" ma:readOnly="true">
      <xsd:simpleType>
        <xsd:restriction base="dms:Unknown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a01f0ccb-ee92-4a2a-9659-b1a3e5b538e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4e5ac0c-2f91-4359-a648-e7b2a1e4078d" elementFormDefault="qualified">
    <xsd:import namespace="http://schemas.microsoft.com/office/2006/documentManagement/types"/>
    <xsd:import namespace="http://schemas.microsoft.com/office/infopath/2007/PartnerControls"/>
    <xsd:element name="TaxCatchAll" ma:index="21" nillable="true" ma:displayName="Taxonomy Catch All Column" ma:hidden="true" ma:list="{bd271b8f-7552-4d45-a975-03f46e0b6445}" ma:internalName="TaxCatchAll" ma:showField="CatchAllData" ma:web="74e5ac0c-2f91-4359-a648-e7b2a1e4078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4e5ac0c-2f91-4359-a648-e7b2a1e4078d" xsi:nil="true"/>
    <lcf76f155ced4ddcb4097134ff3c332f xmlns="bafdae7d-e8e4-486a-9c1c-f37947d8ead5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82301366-2A6A-4CA9-B702-344661B9C373}"/>
</file>

<file path=customXml/itemProps2.xml><?xml version="1.0" encoding="utf-8"?>
<ds:datastoreItem xmlns:ds="http://schemas.openxmlformats.org/officeDocument/2006/customXml" ds:itemID="{68CA2DF6-E340-4B4B-BFB5-02DCE3C980F0}"/>
</file>

<file path=customXml/itemProps3.xml><?xml version="1.0" encoding="utf-8"?>
<ds:datastoreItem xmlns:ds="http://schemas.openxmlformats.org/officeDocument/2006/customXml" ds:itemID="{5669DCC6-71DC-4540-A123-7B5E47643350}"/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0x0101003C42531B8C59C047999D3078E6F9CA37</vt:lpwstr>
  </property>
</Properties>
</file>